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79" r:id="rId8"/>
    <p:sldId id="280" r:id="rId9"/>
    <p:sldId id="260" r:id="rId10"/>
    <p:sldId id="281" r:id="rId11"/>
    <p:sldId id="282" r:id="rId12"/>
    <p:sldId id="261" r:id="rId13"/>
    <p:sldId id="262" r:id="rId14"/>
    <p:sldId id="263" r:id="rId15"/>
    <p:sldId id="264" r:id="rId16"/>
    <p:sldId id="267" r:id="rId17"/>
    <p:sldId id="271" r:id="rId18"/>
    <p:sldId id="283" r:id="rId19"/>
    <p:sldId id="285" r:id="rId20"/>
    <p:sldId id="287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6" r:id="rId40"/>
    <p:sldId id="307" r:id="rId41"/>
    <p:sldId id="2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6291"/>
  </p:normalViewPr>
  <p:slideViewPr>
    <p:cSldViewPr snapToGrid="0" snapToObjects="1">
      <p:cViewPr varScale="1">
        <p:scale>
          <a:sx n="116" d="100"/>
          <a:sy n="116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37488-9AD1-4379-965B-55BAC3FDBD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3AFF0F-1221-4AFC-B2C1-C732CA59CEAF}">
      <dgm:prSet/>
      <dgm:spPr/>
      <dgm:t>
        <a:bodyPr/>
        <a:lstStyle/>
        <a:p>
          <a:r>
            <a:rPr lang="en-US"/>
            <a:t>What is your name?</a:t>
          </a:r>
        </a:p>
      </dgm:t>
    </dgm:pt>
    <dgm:pt modelId="{284389D0-09F6-45CA-881A-97C8055651C0}" type="parTrans" cxnId="{03889EBC-3214-4B7C-947C-39E936601BA4}">
      <dgm:prSet/>
      <dgm:spPr/>
      <dgm:t>
        <a:bodyPr/>
        <a:lstStyle/>
        <a:p>
          <a:endParaRPr lang="en-US"/>
        </a:p>
      </dgm:t>
    </dgm:pt>
    <dgm:pt modelId="{835273DC-0A57-4837-8390-7DF9258DBF4A}" type="sibTrans" cxnId="{03889EBC-3214-4B7C-947C-39E936601BA4}">
      <dgm:prSet/>
      <dgm:spPr/>
      <dgm:t>
        <a:bodyPr/>
        <a:lstStyle/>
        <a:p>
          <a:endParaRPr lang="en-US"/>
        </a:p>
      </dgm:t>
    </dgm:pt>
    <dgm:pt modelId="{27E9639E-F745-4E14-87CA-FD9F48493293}">
      <dgm:prSet/>
      <dgm:spPr/>
      <dgm:t>
        <a:bodyPr/>
        <a:lstStyle/>
        <a:p>
          <a:r>
            <a:rPr lang="en-US"/>
            <a:t>What is your work affiliation?</a:t>
          </a:r>
        </a:p>
      </dgm:t>
    </dgm:pt>
    <dgm:pt modelId="{F7DE620A-B9DA-447F-BBB4-58E82B847107}" type="parTrans" cxnId="{DC9629E4-400C-4096-B96A-88D1318B5582}">
      <dgm:prSet/>
      <dgm:spPr/>
      <dgm:t>
        <a:bodyPr/>
        <a:lstStyle/>
        <a:p>
          <a:endParaRPr lang="en-US"/>
        </a:p>
      </dgm:t>
    </dgm:pt>
    <dgm:pt modelId="{B771D8DE-B232-4D78-89F6-B2530118EEC9}" type="sibTrans" cxnId="{DC9629E4-400C-4096-B96A-88D1318B5582}">
      <dgm:prSet/>
      <dgm:spPr/>
      <dgm:t>
        <a:bodyPr/>
        <a:lstStyle/>
        <a:p>
          <a:endParaRPr lang="en-US"/>
        </a:p>
      </dgm:t>
    </dgm:pt>
    <dgm:pt modelId="{5F7C75CA-3572-4160-A1C8-93C0F7E9E5E3}">
      <dgm:prSet/>
      <dgm:spPr/>
      <dgm:t>
        <a:bodyPr/>
        <a:lstStyle/>
        <a:p>
          <a:r>
            <a:rPr lang="en-US" dirty="0"/>
            <a:t>What are you looking to learn today?</a:t>
          </a:r>
        </a:p>
      </dgm:t>
    </dgm:pt>
    <dgm:pt modelId="{1ADCEF4A-2D39-41DC-9A09-29ACE144F355}" type="parTrans" cxnId="{522CED8B-5752-4136-91DB-261094E73222}">
      <dgm:prSet/>
      <dgm:spPr/>
      <dgm:t>
        <a:bodyPr/>
        <a:lstStyle/>
        <a:p>
          <a:endParaRPr lang="en-US"/>
        </a:p>
      </dgm:t>
    </dgm:pt>
    <dgm:pt modelId="{48048B5E-EE4B-43F3-9DF5-7EE8FCD3C290}" type="sibTrans" cxnId="{522CED8B-5752-4136-91DB-261094E73222}">
      <dgm:prSet/>
      <dgm:spPr/>
      <dgm:t>
        <a:bodyPr/>
        <a:lstStyle/>
        <a:p>
          <a:endParaRPr lang="en-US"/>
        </a:p>
      </dgm:t>
    </dgm:pt>
    <dgm:pt modelId="{C372FF0C-B768-1A40-A439-DB90A002123A}" type="pres">
      <dgm:prSet presAssocID="{49F37488-9AD1-4379-965B-55BAC3FDBD70}" presName="linear" presStyleCnt="0">
        <dgm:presLayoutVars>
          <dgm:animLvl val="lvl"/>
          <dgm:resizeHandles val="exact"/>
        </dgm:presLayoutVars>
      </dgm:prSet>
      <dgm:spPr/>
    </dgm:pt>
    <dgm:pt modelId="{10F25C95-820F-154A-AE8B-B684C5F7E39D}" type="pres">
      <dgm:prSet presAssocID="{823AFF0F-1221-4AFC-B2C1-C732CA59CE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6AE323-AF15-C149-86EC-FB1952775802}" type="pres">
      <dgm:prSet presAssocID="{835273DC-0A57-4837-8390-7DF9258DBF4A}" presName="spacer" presStyleCnt="0"/>
      <dgm:spPr/>
    </dgm:pt>
    <dgm:pt modelId="{8E956CA0-25E2-8242-98EE-3C10270E30E9}" type="pres">
      <dgm:prSet presAssocID="{27E9639E-F745-4E14-87CA-FD9F484932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91A9A8-4EF6-B045-A9F0-6B8D06F92E13}" type="pres">
      <dgm:prSet presAssocID="{B771D8DE-B232-4D78-89F6-B2530118EEC9}" presName="spacer" presStyleCnt="0"/>
      <dgm:spPr/>
    </dgm:pt>
    <dgm:pt modelId="{8959A8C0-017A-8240-9CAA-027AA2F1A6D2}" type="pres">
      <dgm:prSet presAssocID="{5F7C75CA-3572-4160-A1C8-93C0F7E9E5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4D4500-F8D5-7142-AA94-4E6E791F0BA9}" type="presOf" srcId="{5F7C75CA-3572-4160-A1C8-93C0F7E9E5E3}" destId="{8959A8C0-017A-8240-9CAA-027AA2F1A6D2}" srcOrd="0" destOrd="0" presId="urn:microsoft.com/office/officeart/2005/8/layout/vList2"/>
    <dgm:cxn modelId="{39364B86-282D-894A-A812-303220F47BF6}" type="presOf" srcId="{27E9639E-F745-4E14-87CA-FD9F48493293}" destId="{8E956CA0-25E2-8242-98EE-3C10270E30E9}" srcOrd="0" destOrd="0" presId="urn:microsoft.com/office/officeart/2005/8/layout/vList2"/>
    <dgm:cxn modelId="{522CED8B-5752-4136-91DB-261094E73222}" srcId="{49F37488-9AD1-4379-965B-55BAC3FDBD70}" destId="{5F7C75CA-3572-4160-A1C8-93C0F7E9E5E3}" srcOrd="2" destOrd="0" parTransId="{1ADCEF4A-2D39-41DC-9A09-29ACE144F355}" sibTransId="{48048B5E-EE4B-43F3-9DF5-7EE8FCD3C290}"/>
    <dgm:cxn modelId="{6A196598-1CFB-0646-9D2E-ADE47A5AAFF7}" type="presOf" srcId="{49F37488-9AD1-4379-965B-55BAC3FDBD70}" destId="{C372FF0C-B768-1A40-A439-DB90A002123A}" srcOrd="0" destOrd="0" presId="urn:microsoft.com/office/officeart/2005/8/layout/vList2"/>
    <dgm:cxn modelId="{03889EBC-3214-4B7C-947C-39E936601BA4}" srcId="{49F37488-9AD1-4379-965B-55BAC3FDBD70}" destId="{823AFF0F-1221-4AFC-B2C1-C732CA59CEAF}" srcOrd="0" destOrd="0" parTransId="{284389D0-09F6-45CA-881A-97C8055651C0}" sibTransId="{835273DC-0A57-4837-8390-7DF9258DBF4A}"/>
    <dgm:cxn modelId="{83979DC7-6A27-884D-980F-95F81802880C}" type="presOf" srcId="{823AFF0F-1221-4AFC-B2C1-C732CA59CEAF}" destId="{10F25C95-820F-154A-AE8B-B684C5F7E39D}" srcOrd="0" destOrd="0" presId="urn:microsoft.com/office/officeart/2005/8/layout/vList2"/>
    <dgm:cxn modelId="{DC9629E4-400C-4096-B96A-88D1318B5582}" srcId="{49F37488-9AD1-4379-965B-55BAC3FDBD70}" destId="{27E9639E-F745-4E14-87CA-FD9F48493293}" srcOrd="1" destOrd="0" parTransId="{F7DE620A-B9DA-447F-BBB4-58E82B847107}" sibTransId="{B771D8DE-B232-4D78-89F6-B2530118EEC9}"/>
    <dgm:cxn modelId="{204D720C-D970-BD41-86DC-A7B17F2AA865}" type="presParOf" srcId="{C372FF0C-B768-1A40-A439-DB90A002123A}" destId="{10F25C95-820F-154A-AE8B-B684C5F7E39D}" srcOrd="0" destOrd="0" presId="urn:microsoft.com/office/officeart/2005/8/layout/vList2"/>
    <dgm:cxn modelId="{16436400-9B69-4146-8866-D9FCD9632856}" type="presParOf" srcId="{C372FF0C-B768-1A40-A439-DB90A002123A}" destId="{C86AE323-AF15-C149-86EC-FB1952775802}" srcOrd="1" destOrd="0" presId="urn:microsoft.com/office/officeart/2005/8/layout/vList2"/>
    <dgm:cxn modelId="{1B61AEAB-253D-4441-8485-AC6FA4D92F32}" type="presParOf" srcId="{C372FF0C-B768-1A40-A439-DB90A002123A}" destId="{8E956CA0-25E2-8242-98EE-3C10270E30E9}" srcOrd="2" destOrd="0" presId="urn:microsoft.com/office/officeart/2005/8/layout/vList2"/>
    <dgm:cxn modelId="{7C96D844-C381-D742-9407-BEBF1664F29C}" type="presParOf" srcId="{C372FF0C-B768-1A40-A439-DB90A002123A}" destId="{3591A9A8-4EF6-B045-A9F0-6B8D06F92E13}" srcOrd="3" destOrd="0" presId="urn:microsoft.com/office/officeart/2005/8/layout/vList2"/>
    <dgm:cxn modelId="{4D99642B-85BD-034D-BC71-CBD6EED34DA4}" type="presParOf" srcId="{C372FF0C-B768-1A40-A439-DB90A002123A}" destId="{8959A8C0-017A-8240-9CAA-027AA2F1A6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B40D1-BF78-41F7-AD1A-ADE185983599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837D1F-8764-4EB7-B526-8100316E845F}">
      <dgm:prSet/>
      <dgm:spPr/>
      <dgm:t>
        <a:bodyPr/>
        <a:lstStyle/>
        <a:p>
          <a:r>
            <a:rPr lang="en-US"/>
            <a:t>Prevention is only as good as its match to its context and climate</a:t>
          </a:r>
        </a:p>
      </dgm:t>
    </dgm:pt>
    <dgm:pt modelId="{462CAD2D-4976-4F78-86F0-B33FB34659AF}" type="parTrans" cxnId="{5E41D77C-64A7-454F-8054-B405B8995F2D}">
      <dgm:prSet/>
      <dgm:spPr/>
      <dgm:t>
        <a:bodyPr/>
        <a:lstStyle/>
        <a:p>
          <a:endParaRPr lang="en-US"/>
        </a:p>
      </dgm:t>
    </dgm:pt>
    <dgm:pt modelId="{7A164C19-589A-4B2E-BA3A-F923281BFD0B}" type="sibTrans" cxnId="{5E41D77C-64A7-454F-8054-B405B8995F2D}">
      <dgm:prSet/>
      <dgm:spPr/>
      <dgm:t>
        <a:bodyPr/>
        <a:lstStyle/>
        <a:p>
          <a:endParaRPr lang="en-US"/>
        </a:p>
      </dgm:t>
    </dgm:pt>
    <dgm:pt modelId="{8582E977-DE92-4666-BCDD-736C72866985}">
      <dgm:prSet/>
      <dgm:spPr/>
      <dgm:t>
        <a:bodyPr/>
        <a:lstStyle/>
        <a:p>
          <a:r>
            <a:rPr lang="en-US"/>
            <a:t>What works in one context may not work in another</a:t>
          </a:r>
        </a:p>
      </dgm:t>
    </dgm:pt>
    <dgm:pt modelId="{6D16BC0C-A843-499E-A149-1EF5E769347D}" type="parTrans" cxnId="{4300CA6F-AC25-45AA-8046-E13350FF4A09}">
      <dgm:prSet/>
      <dgm:spPr/>
      <dgm:t>
        <a:bodyPr/>
        <a:lstStyle/>
        <a:p>
          <a:endParaRPr lang="en-US"/>
        </a:p>
      </dgm:t>
    </dgm:pt>
    <dgm:pt modelId="{5E711849-F516-4622-A5F6-1251547069D5}" type="sibTrans" cxnId="{4300CA6F-AC25-45AA-8046-E13350FF4A09}">
      <dgm:prSet/>
      <dgm:spPr/>
      <dgm:t>
        <a:bodyPr/>
        <a:lstStyle/>
        <a:p>
          <a:endParaRPr lang="en-US"/>
        </a:p>
      </dgm:t>
    </dgm:pt>
    <dgm:pt modelId="{FDD2FD04-D39C-44ED-B0BC-2D8FE63C309B}">
      <dgm:prSet/>
      <dgm:spPr/>
      <dgm:t>
        <a:bodyPr/>
        <a:lstStyle/>
        <a:p>
          <a:r>
            <a:rPr lang="en-US"/>
            <a:t>What works on campuses likely won’t work in other settings (hospitals, summer camps, treatment centers)</a:t>
          </a:r>
        </a:p>
      </dgm:t>
    </dgm:pt>
    <dgm:pt modelId="{F00DF230-CFAA-4A3B-80F9-BCBF8B3E6ECD}" type="parTrans" cxnId="{AA6D5443-EEF7-48AB-ADB0-2E754A094BE7}">
      <dgm:prSet/>
      <dgm:spPr/>
      <dgm:t>
        <a:bodyPr/>
        <a:lstStyle/>
        <a:p>
          <a:endParaRPr lang="en-US"/>
        </a:p>
      </dgm:t>
    </dgm:pt>
    <dgm:pt modelId="{9A95318E-6E2E-4AD1-AEDA-29B3D202B84D}" type="sibTrans" cxnId="{AA6D5443-EEF7-48AB-ADB0-2E754A094BE7}">
      <dgm:prSet/>
      <dgm:spPr/>
      <dgm:t>
        <a:bodyPr/>
        <a:lstStyle/>
        <a:p>
          <a:endParaRPr lang="en-US"/>
        </a:p>
      </dgm:t>
    </dgm:pt>
    <dgm:pt modelId="{3EDDD3F4-BACD-4EA4-934F-672D696E77A0}">
      <dgm:prSet/>
      <dgm:spPr/>
      <dgm:t>
        <a:bodyPr/>
        <a:lstStyle/>
        <a:p>
          <a:r>
            <a:rPr lang="en-US"/>
            <a:t>What works on one campus </a:t>
          </a:r>
          <a:r>
            <a:rPr lang="en-US" b="1"/>
            <a:t>may</a:t>
          </a:r>
          <a:r>
            <a:rPr lang="en-US"/>
            <a:t> work on another, but climate can torpedo the best planned interventions</a:t>
          </a:r>
        </a:p>
      </dgm:t>
    </dgm:pt>
    <dgm:pt modelId="{8C19598E-3D8B-4916-89C7-B70E6667EC86}" type="parTrans" cxnId="{3E61800E-C307-4EBC-8819-398AD585A20E}">
      <dgm:prSet/>
      <dgm:spPr/>
      <dgm:t>
        <a:bodyPr/>
        <a:lstStyle/>
        <a:p>
          <a:endParaRPr lang="en-US"/>
        </a:p>
      </dgm:t>
    </dgm:pt>
    <dgm:pt modelId="{F43EAA99-CED1-42D2-82A3-CA91AC8F5B6A}" type="sibTrans" cxnId="{3E61800E-C307-4EBC-8819-398AD585A20E}">
      <dgm:prSet/>
      <dgm:spPr/>
      <dgm:t>
        <a:bodyPr/>
        <a:lstStyle/>
        <a:p>
          <a:endParaRPr lang="en-US"/>
        </a:p>
      </dgm:t>
    </dgm:pt>
    <dgm:pt modelId="{33980B71-0EEF-4BAA-872C-C854F0BEDA37}">
      <dgm:prSet/>
      <dgm:spPr/>
      <dgm:t>
        <a:bodyPr/>
        <a:lstStyle/>
        <a:p>
          <a:r>
            <a:rPr lang="en-US"/>
            <a:t>We can learn from what works in other settings, but understanding climate is key to success</a:t>
          </a:r>
        </a:p>
      </dgm:t>
    </dgm:pt>
    <dgm:pt modelId="{36BB6B37-C876-42FF-A23E-095DFD489839}" type="parTrans" cxnId="{7F73367B-BCAC-454A-9E13-7DFE31968B11}">
      <dgm:prSet/>
      <dgm:spPr/>
      <dgm:t>
        <a:bodyPr/>
        <a:lstStyle/>
        <a:p>
          <a:endParaRPr lang="en-US"/>
        </a:p>
      </dgm:t>
    </dgm:pt>
    <dgm:pt modelId="{D6F94206-CA07-488A-9E42-2929E5FC86BC}" type="sibTrans" cxnId="{7F73367B-BCAC-454A-9E13-7DFE31968B11}">
      <dgm:prSet/>
      <dgm:spPr/>
      <dgm:t>
        <a:bodyPr/>
        <a:lstStyle/>
        <a:p>
          <a:endParaRPr lang="en-US"/>
        </a:p>
      </dgm:t>
    </dgm:pt>
    <dgm:pt modelId="{D6DA4048-4608-7747-A7B9-30EC81F065F3}" type="pres">
      <dgm:prSet presAssocID="{720B40D1-BF78-41F7-AD1A-ADE185983599}" presName="Name0" presStyleCnt="0">
        <dgm:presLayoutVars>
          <dgm:dir/>
          <dgm:animLvl val="lvl"/>
          <dgm:resizeHandles val="exact"/>
        </dgm:presLayoutVars>
      </dgm:prSet>
      <dgm:spPr/>
    </dgm:pt>
    <dgm:pt modelId="{C65DF649-8A82-B94F-A192-1375077D748E}" type="pres">
      <dgm:prSet presAssocID="{33980B71-0EEF-4BAA-872C-C854F0BEDA37}" presName="boxAndChildren" presStyleCnt="0"/>
      <dgm:spPr/>
    </dgm:pt>
    <dgm:pt modelId="{D39B11BD-71A4-9345-BCD9-5222D8071EC7}" type="pres">
      <dgm:prSet presAssocID="{33980B71-0EEF-4BAA-872C-C854F0BEDA37}" presName="parentTextBox" presStyleLbl="node1" presStyleIdx="0" presStyleCnt="3"/>
      <dgm:spPr/>
    </dgm:pt>
    <dgm:pt modelId="{5CB4DDAE-6669-C649-8A0C-016D9C108123}" type="pres">
      <dgm:prSet presAssocID="{5E711849-F516-4622-A5F6-1251547069D5}" presName="sp" presStyleCnt="0"/>
      <dgm:spPr/>
    </dgm:pt>
    <dgm:pt modelId="{0755CD76-C507-8542-A725-1CCE71AC8506}" type="pres">
      <dgm:prSet presAssocID="{8582E977-DE92-4666-BCDD-736C72866985}" presName="arrowAndChildren" presStyleCnt="0"/>
      <dgm:spPr/>
    </dgm:pt>
    <dgm:pt modelId="{FD1061A0-3712-C24B-AE0C-3BD3528B55D9}" type="pres">
      <dgm:prSet presAssocID="{8582E977-DE92-4666-BCDD-736C72866985}" presName="parentTextArrow" presStyleLbl="node1" presStyleIdx="0" presStyleCnt="3"/>
      <dgm:spPr/>
    </dgm:pt>
    <dgm:pt modelId="{00968BED-EDE9-2D48-8A07-86F13A2879F8}" type="pres">
      <dgm:prSet presAssocID="{8582E977-DE92-4666-BCDD-736C72866985}" presName="arrow" presStyleLbl="node1" presStyleIdx="1" presStyleCnt="3"/>
      <dgm:spPr/>
    </dgm:pt>
    <dgm:pt modelId="{99A16608-B858-3C46-8752-42AFD31C5BEE}" type="pres">
      <dgm:prSet presAssocID="{8582E977-DE92-4666-BCDD-736C72866985}" presName="descendantArrow" presStyleCnt="0"/>
      <dgm:spPr/>
    </dgm:pt>
    <dgm:pt modelId="{1D681407-4FDB-8544-B2C8-57294D63AA2B}" type="pres">
      <dgm:prSet presAssocID="{FDD2FD04-D39C-44ED-B0BC-2D8FE63C309B}" presName="childTextArrow" presStyleLbl="fgAccFollowNode1" presStyleIdx="0" presStyleCnt="2">
        <dgm:presLayoutVars>
          <dgm:bulletEnabled val="1"/>
        </dgm:presLayoutVars>
      </dgm:prSet>
      <dgm:spPr/>
    </dgm:pt>
    <dgm:pt modelId="{1F304556-43EF-8645-81A9-F2C7981EDAED}" type="pres">
      <dgm:prSet presAssocID="{3EDDD3F4-BACD-4EA4-934F-672D696E77A0}" presName="childTextArrow" presStyleLbl="fgAccFollowNode1" presStyleIdx="1" presStyleCnt="2">
        <dgm:presLayoutVars>
          <dgm:bulletEnabled val="1"/>
        </dgm:presLayoutVars>
      </dgm:prSet>
      <dgm:spPr/>
    </dgm:pt>
    <dgm:pt modelId="{89C2384B-BC50-A54E-B2A7-BE9D0CA48E43}" type="pres">
      <dgm:prSet presAssocID="{7A164C19-589A-4B2E-BA3A-F923281BFD0B}" presName="sp" presStyleCnt="0"/>
      <dgm:spPr/>
    </dgm:pt>
    <dgm:pt modelId="{40CE4F97-5205-1C41-B68D-9807CE4C49B9}" type="pres">
      <dgm:prSet presAssocID="{05837D1F-8764-4EB7-B526-8100316E845F}" presName="arrowAndChildren" presStyleCnt="0"/>
      <dgm:spPr/>
    </dgm:pt>
    <dgm:pt modelId="{D5E19C40-AC40-7C44-9C02-78B085CA72ED}" type="pres">
      <dgm:prSet presAssocID="{05837D1F-8764-4EB7-B526-8100316E845F}" presName="parentTextArrow" presStyleLbl="node1" presStyleIdx="2" presStyleCnt="3"/>
      <dgm:spPr/>
    </dgm:pt>
  </dgm:ptLst>
  <dgm:cxnLst>
    <dgm:cxn modelId="{3E61800E-C307-4EBC-8819-398AD585A20E}" srcId="{8582E977-DE92-4666-BCDD-736C72866985}" destId="{3EDDD3F4-BACD-4EA4-934F-672D696E77A0}" srcOrd="1" destOrd="0" parTransId="{8C19598E-3D8B-4916-89C7-B70E6667EC86}" sibTransId="{F43EAA99-CED1-42D2-82A3-CA91AC8F5B6A}"/>
    <dgm:cxn modelId="{AA6D5443-EEF7-48AB-ADB0-2E754A094BE7}" srcId="{8582E977-DE92-4666-BCDD-736C72866985}" destId="{FDD2FD04-D39C-44ED-B0BC-2D8FE63C309B}" srcOrd="0" destOrd="0" parTransId="{F00DF230-CFAA-4A3B-80F9-BCBF8B3E6ECD}" sibTransId="{9A95318E-6E2E-4AD1-AEDA-29B3D202B84D}"/>
    <dgm:cxn modelId="{27A7414B-4A19-0C49-A00E-2554254FA40D}" type="presOf" srcId="{3EDDD3F4-BACD-4EA4-934F-672D696E77A0}" destId="{1F304556-43EF-8645-81A9-F2C7981EDAED}" srcOrd="0" destOrd="0" presId="urn:microsoft.com/office/officeart/2005/8/layout/process4"/>
    <dgm:cxn modelId="{D420FA6D-AE12-AF4A-A824-C4AD71155C43}" type="presOf" srcId="{8582E977-DE92-4666-BCDD-736C72866985}" destId="{00968BED-EDE9-2D48-8A07-86F13A2879F8}" srcOrd="1" destOrd="0" presId="urn:microsoft.com/office/officeart/2005/8/layout/process4"/>
    <dgm:cxn modelId="{4300CA6F-AC25-45AA-8046-E13350FF4A09}" srcId="{720B40D1-BF78-41F7-AD1A-ADE185983599}" destId="{8582E977-DE92-4666-BCDD-736C72866985}" srcOrd="1" destOrd="0" parTransId="{6D16BC0C-A843-499E-A149-1EF5E769347D}" sibTransId="{5E711849-F516-4622-A5F6-1251547069D5}"/>
    <dgm:cxn modelId="{28B78175-BAD7-2049-B39E-021E515176FF}" type="presOf" srcId="{720B40D1-BF78-41F7-AD1A-ADE185983599}" destId="{D6DA4048-4608-7747-A7B9-30EC81F065F3}" srcOrd="0" destOrd="0" presId="urn:microsoft.com/office/officeart/2005/8/layout/process4"/>
    <dgm:cxn modelId="{7F73367B-BCAC-454A-9E13-7DFE31968B11}" srcId="{720B40D1-BF78-41F7-AD1A-ADE185983599}" destId="{33980B71-0EEF-4BAA-872C-C854F0BEDA37}" srcOrd="2" destOrd="0" parTransId="{36BB6B37-C876-42FF-A23E-095DFD489839}" sibTransId="{D6F94206-CA07-488A-9E42-2929E5FC86BC}"/>
    <dgm:cxn modelId="{5E41D77C-64A7-454F-8054-B405B8995F2D}" srcId="{720B40D1-BF78-41F7-AD1A-ADE185983599}" destId="{05837D1F-8764-4EB7-B526-8100316E845F}" srcOrd="0" destOrd="0" parTransId="{462CAD2D-4976-4F78-86F0-B33FB34659AF}" sibTransId="{7A164C19-589A-4B2E-BA3A-F923281BFD0B}"/>
    <dgm:cxn modelId="{344A5E7D-D0AB-0540-BC60-DF1000C774B7}" type="presOf" srcId="{FDD2FD04-D39C-44ED-B0BC-2D8FE63C309B}" destId="{1D681407-4FDB-8544-B2C8-57294D63AA2B}" srcOrd="0" destOrd="0" presId="urn:microsoft.com/office/officeart/2005/8/layout/process4"/>
    <dgm:cxn modelId="{7D49759E-5D4C-D245-8453-78591C569385}" type="presOf" srcId="{8582E977-DE92-4666-BCDD-736C72866985}" destId="{FD1061A0-3712-C24B-AE0C-3BD3528B55D9}" srcOrd="0" destOrd="0" presId="urn:microsoft.com/office/officeart/2005/8/layout/process4"/>
    <dgm:cxn modelId="{929BE9C0-73FB-4F48-A307-63AA43273888}" type="presOf" srcId="{33980B71-0EEF-4BAA-872C-C854F0BEDA37}" destId="{D39B11BD-71A4-9345-BCD9-5222D8071EC7}" srcOrd="0" destOrd="0" presId="urn:microsoft.com/office/officeart/2005/8/layout/process4"/>
    <dgm:cxn modelId="{1A5AF4C4-AC25-C04D-9B39-4EA1875873BA}" type="presOf" srcId="{05837D1F-8764-4EB7-B526-8100316E845F}" destId="{D5E19C40-AC40-7C44-9C02-78B085CA72ED}" srcOrd="0" destOrd="0" presId="urn:microsoft.com/office/officeart/2005/8/layout/process4"/>
    <dgm:cxn modelId="{86B1E034-35CF-C748-91BB-46236A13D42A}" type="presParOf" srcId="{D6DA4048-4608-7747-A7B9-30EC81F065F3}" destId="{C65DF649-8A82-B94F-A192-1375077D748E}" srcOrd="0" destOrd="0" presId="urn:microsoft.com/office/officeart/2005/8/layout/process4"/>
    <dgm:cxn modelId="{11E65A59-AF7E-A348-A3BF-A7A2B9E43661}" type="presParOf" srcId="{C65DF649-8A82-B94F-A192-1375077D748E}" destId="{D39B11BD-71A4-9345-BCD9-5222D8071EC7}" srcOrd="0" destOrd="0" presId="urn:microsoft.com/office/officeart/2005/8/layout/process4"/>
    <dgm:cxn modelId="{43B60E66-5BB5-534E-8C90-B5398CFA0921}" type="presParOf" srcId="{D6DA4048-4608-7747-A7B9-30EC81F065F3}" destId="{5CB4DDAE-6669-C649-8A0C-016D9C108123}" srcOrd="1" destOrd="0" presId="urn:microsoft.com/office/officeart/2005/8/layout/process4"/>
    <dgm:cxn modelId="{1C2C0097-C6AB-954E-9706-555C19D967FE}" type="presParOf" srcId="{D6DA4048-4608-7747-A7B9-30EC81F065F3}" destId="{0755CD76-C507-8542-A725-1CCE71AC8506}" srcOrd="2" destOrd="0" presId="urn:microsoft.com/office/officeart/2005/8/layout/process4"/>
    <dgm:cxn modelId="{40635CB0-EA4C-F14C-8BF1-5BB8AAC46AF6}" type="presParOf" srcId="{0755CD76-C507-8542-A725-1CCE71AC8506}" destId="{FD1061A0-3712-C24B-AE0C-3BD3528B55D9}" srcOrd="0" destOrd="0" presId="urn:microsoft.com/office/officeart/2005/8/layout/process4"/>
    <dgm:cxn modelId="{6C37917F-9306-D84F-A16B-1AF3A5A89BA9}" type="presParOf" srcId="{0755CD76-C507-8542-A725-1CCE71AC8506}" destId="{00968BED-EDE9-2D48-8A07-86F13A2879F8}" srcOrd="1" destOrd="0" presId="urn:microsoft.com/office/officeart/2005/8/layout/process4"/>
    <dgm:cxn modelId="{C3775A83-44D4-A247-92CB-BDFC2EA03FDB}" type="presParOf" srcId="{0755CD76-C507-8542-A725-1CCE71AC8506}" destId="{99A16608-B858-3C46-8752-42AFD31C5BEE}" srcOrd="2" destOrd="0" presId="urn:microsoft.com/office/officeart/2005/8/layout/process4"/>
    <dgm:cxn modelId="{7E392806-3E3A-444F-8E3D-957B8299202B}" type="presParOf" srcId="{99A16608-B858-3C46-8752-42AFD31C5BEE}" destId="{1D681407-4FDB-8544-B2C8-57294D63AA2B}" srcOrd="0" destOrd="0" presId="urn:microsoft.com/office/officeart/2005/8/layout/process4"/>
    <dgm:cxn modelId="{F141383C-4A27-B84D-97BB-49EE63C53EDB}" type="presParOf" srcId="{99A16608-B858-3C46-8752-42AFD31C5BEE}" destId="{1F304556-43EF-8645-81A9-F2C7981EDAED}" srcOrd="1" destOrd="0" presId="urn:microsoft.com/office/officeart/2005/8/layout/process4"/>
    <dgm:cxn modelId="{6AEE707E-A77D-764E-A19C-B65B117684FE}" type="presParOf" srcId="{D6DA4048-4608-7747-A7B9-30EC81F065F3}" destId="{89C2384B-BC50-A54E-B2A7-BE9D0CA48E43}" srcOrd="3" destOrd="0" presId="urn:microsoft.com/office/officeart/2005/8/layout/process4"/>
    <dgm:cxn modelId="{6D096DD5-3848-0C46-A179-A87C4F1B510A}" type="presParOf" srcId="{D6DA4048-4608-7747-A7B9-30EC81F065F3}" destId="{40CE4F97-5205-1C41-B68D-9807CE4C49B9}" srcOrd="4" destOrd="0" presId="urn:microsoft.com/office/officeart/2005/8/layout/process4"/>
    <dgm:cxn modelId="{772E48E5-6EEC-C04C-BB55-083DB076EC61}" type="presParOf" srcId="{40CE4F97-5205-1C41-B68D-9807CE4C49B9}" destId="{D5E19C40-AC40-7C44-9C02-78B085CA72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8B8B1-FE7A-456B-A7F1-E9937C60BA6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939E9D-B897-46C1-98DF-7F18ADF9018F}">
      <dgm:prSet/>
      <dgm:spPr/>
      <dgm:t>
        <a:bodyPr/>
        <a:lstStyle/>
        <a:p>
          <a:r>
            <a:rPr lang="en-US"/>
            <a:t>Break down your workplace or community into four (or more!) levels</a:t>
          </a:r>
        </a:p>
      </dgm:t>
    </dgm:pt>
    <dgm:pt modelId="{DFD53317-2F77-4F56-8B84-FEEEE1D869BA}" type="parTrans" cxnId="{9674B4D1-639C-4084-BD54-B1F7204C9FE8}">
      <dgm:prSet/>
      <dgm:spPr/>
      <dgm:t>
        <a:bodyPr/>
        <a:lstStyle/>
        <a:p>
          <a:endParaRPr lang="en-US"/>
        </a:p>
      </dgm:t>
    </dgm:pt>
    <dgm:pt modelId="{CE94F9C7-40BD-48DB-94C6-663F7CFE7D15}" type="sibTrans" cxnId="{9674B4D1-639C-4084-BD54-B1F7204C9FE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EDA97F5-6353-4D40-9FF2-D6F0D7338FEE}">
      <dgm:prSet/>
      <dgm:spPr/>
      <dgm:t>
        <a:bodyPr/>
        <a:lstStyle/>
        <a:p>
          <a:r>
            <a:rPr lang="en-US"/>
            <a:t>Determine key stakeholders at each level</a:t>
          </a:r>
        </a:p>
      </dgm:t>
    </dgm:pt>
    <dgm:pt modelId="{C7D45737-353B-4C03-986F-1A7B5130574A}" type="parTrans" cxnId="{34E5E35E-225B-462F-84B4-4FD86BEE2259}">
      <dgm:prSet/>
      <dgm:spPr/>
      <dgm:t>
        <a:bodyPr/>
        <a:lstStyle/>
        <a:p>
          <a:endParaRPr lang="en-US"/>
        </a:p>
      </dgm:t>
    </dgm:pt>
    <dgm:pt modelId="{7803CFEE-5589-4241-839E-8F0D396F558F}" type="sibTrans" cxnId="{34E5E35E-225B-462F-84B4-4FD86BEE225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F607B07-F68E-4637-9591-F7AD32585F1C}">
      <dgm:prSet/>
      <dgm:spPr/>
      <dgm:t>
        <a:bodyPr/>
        <a:lstStyle/>
        <a:p>
          <a:r>
            <a:rPr lang="en-US"/>
            <a:t>Brainstorm a series of questions to ask about each level</a:t>
          </a:r>
        </a:p>
      </dgm:t>
    </dgm:pt>
    <dgm:pt modelId="{81879448-3FD6-4CC2-8CB4-3ED488C1BC90}" type="parTrans" cxnId="{1F06FC16-99F9-4F1E-BDFE-0AA85DD94AEE}">
      <dgm:prSet/>
      <dgm:spPr/>
      <dgm:t>
        <a:bodyPr/>
        <a:lstStyle/>
        <a:p>
          <a:endParaRPr lang="en-US"/>
        </a:p>
      </dgm:t>
    </dgm:pt>
    <dgm:pt modelId="{23DBAF06-3C20-4CF4-A8C9-98CD123F507B}" type="sibTrans" cxnId="{1F06FC16-99F9-4F1E-BDFE-0AA85DD94AE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71B981B-6D97-4299-81A6-9A8A831AAC7D}">
      <dgm:prSet/>
      <dgm:spPr/>
      <dgm:t>
        <a:bodyPr/>
        <a:lstStyle/>
        <a:p>
          <a:r>
            <a:rPr lang="en-US"/>
            <a:t>Risk factors or barriers to success</a:t>
          </a:r>
        </a:p>
      </dgm:t>
    </dgm:pt>
    <dgm:pt modelId="{C227202A-F6BB-4DD7-893D-39A165579F5A}" type="parTrans" cxnId="{3C2F2921-F0CB-480E-86D8-7175A2701242}">
      <dgm:prSet/>
      <dgm:spPr/>
      <dgm:t>
        <a:bodyPr/>
        <a:lstStyle/>
        <a:p>
          <a:endParaRPr lang="en-US"/>
        </a:p>
      </dgm:t>
    </dgm:pt>
    <dgm:pt modelId="{3B6030DE-8174-4B23-BE53-BDE5A4ACB3A3}" type="sibTrans" cxnId="{3C2F2921-F0CB-480E-86D8-7175A2701242}">
      <dgm:prSet/>
      <dgm:spPr/>
      <dgm:t>
        <a:bodyPr/>
        <a:lstStyle/>
        <a:p>
          <a:endParaRPr lang="en-US"/>
        </a:p>
      </dgm:t>
    </dgm:pt>
    <dgm:pt modelId="{6B913DE2-9CB2-44B8-A11E-7FAF0E20005F}">
      <dgm:prSet/>
      <dgm:spPr/>
      <dgm:t>
        <a:bodyPr/>
        <a:lstStyle/>
        <a:p>
          <a:r>
            <a:rPr lang="en-US"/>
            <a:t>Protective factors</a:t>
          </a:r>
        </a:p>
      </dgm:t>
    </dgm:pt>
    <dgm:pt modelId="{EFDA8153-F70B-42B9-8FAF-AC9621AE6188}" type="parTrans" cxnId="{277B12C7-7D75-423A-B406-44AD5E5A26CD}">
      <dgm:prSet/>
      <dgm:spPr/>
      <dgm:t>
        <a:bodyPr/>
        <a:lstStyle/>
        <a:p>
          <a:endParaRPr lang="en-US"/>
        </a:p>
      </dgm:t>
    </dgm:pt>
    <dgm:pt modelId="{AB5FC26C-04F6-48C8-B9DE-EE7F06076FEB}" type="sibTrans" cxnId="{277B12C7-7D75-423A-B406-44AD5E5A26CD}">
      <dgm:prSet/>
      <dgm:spPr/>
      <dgm:t>
        <a:bodyPr/>
        <a:lstStyle/>
        <a:p>
          <a:endParaRPr lang="en-US"/>
        </a:p>
      </dgm:t>
    </dgm:pt>
    <dgm:pt modelId="{00F89EB4-E0F7-4EB8-A48B-DBD3B7018468}">
      <dgm:prSet/>
      <dgm:spPr/>
      <dgm:t>
        <a:bodyPr/>
        <a:lstStyle/>
        <a:p>
          <a:r>
            <a:rPr lang="en-US"/>
            <a:t>Use the analysis to understand the complexity of your specific context</a:t>
          </a:r>
        </a:p>
      </dgm:t>
    </dgm:pt>
    <dgm:pt modelId="{9BA8C717-03CE-4167-BD42-060A397CE6E1}" type="parTrans" cxnId="{157887C3-3EAB-4A7F-8122-D31C3AD8D578}">
      <dgm:prSet/>
      <dgm:spPr/>
      <dgm:t>
        <a:bodyPr/>
        <a:lstStyle/>
        <a:p>
          <a:endParaRPr lang="en-US"/>
        </a:p>
      </dgm:t>
    </dgm:pt>
    <dgm:pt modelId="{8F44B85E-D9C9-43B8-AA4D-2CED54B6C0FA}" type="sibTrans" cxnId="{157887C3-3EAB-4A7F-8122-D31C3AD8D57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845F488-9E4C-DC4C-8572-6FC200A970C9}" type="pres">
      <dgm:prSet presAssocID="{E018B8B1-FE7A-456B-A7F1-E9937C60BA67}" presName="Name0" presStyleCnt="0">
        <dgm:presLayoutVars>
          <dgm:animLvl val="lvl"/>
          <dgm:resizeHandles val="exact"/>
        </dgm:presLayoutVars>
      </dgm:prSet>
      <dgm:spPr/>
    </dgm:pt>
    <dgm:pt modelId="{A266FEEA-5FBA-E94C-9406-AE642AC742BA}" type="pres">
      <dgm:prSet presAssocID="{27939E9D-B897-46C1-98DF-7F18ADF9018F}" presName="compositeNode" presStyleCnt="0">
        <dgm:presLayoutVars>
          <dgm:bulletEnabled val="1"/>
        </dgm:presLayoutVars>
      </dgm:prSet>
      <dgm:spPr/>
    </dgm:pt>
    <dgm:pt modelId="{BC406FB0-E3F1-1C4F-8FCF-63F305D202A1}" type="pres">
      <dgm:prSet presAssocID="{27939E9D-B897-46C1-98DF-7F18ADF9018F}" presName="bgRect" presStyleLbl="alignNode1" presStyleIdx="0" presStyleCnt="4"/>
      <dgm:spPr/>
    </dgm:pt>
    <dgm:pt modelId="{2FDC39B8-C683-4D43-B36D-42B2CF268692}" type="pres">
      <dgm:prSet presAssocID="{CE94F9C7-40BD-48DB-94C6-663F7CFE7D15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EEB2B403-4E14-1B4F-AD37-892642402FEB}" type="pres">
      <dgm:prSet presAssocID="{27939E9D-B897-46C1-98DF-7F18ADF9018F}" presName="nodeRect" presStyleLbl="alignNode1" presStyleIdx="0" presStyleCnt="4">
        <dgm:presLayoutVars>
          <dgm:bulletEnabled val="1"/>
        </dgm:presLayoutVars>
      </dgm:prSet>
      <dgm:spPr/>
    </dgm:pt>
    <dgm:pt modelId="{B398343B-5A25-4A4A-AE9E-6D2239A07078}" type="pres">
      <dgm:prSet presAssocID="{CE94F9C7-40BD-48DB-94C6-663F7CFE7D15}" presName="sibTrans" presStyleCnt="0"/>
      <dgm:spPr/>
    </dgm:pt>
    <dgm:pt modelId="{8EC41083-B9F2-FA47-8DFF-611E9EE89D8D}" type="pres">
      <dgm:prSet presAssocID="{1EDA97F5-6353-4D40-9FF2-D6F0D7338FEE}" presName="compositeNode" presStyleCnt="0">
        <dgm:presLayoutVars>
          <dgm:bulletEnabled val="1"/>
        </dgm:presLayoutVars>
      </dgm:prSet>
      <dgm:spPr/>
    </dgm:pt>
    <dgm:pt modelId="{84A5B931-CD0F-2D4D-8179-2A694FA8A84A}" type="pres">
      <dgm:prSet presAssocID="{1EDA97F5-6353-4D40-9FF2-D6F0D7338FEE}" presName="bgRect" presStyleLbl="alignNode1" presStyleIdx="1" presStyleCnt="4"/>
      <dgm:spPr/>
    </dgm:pt>
    <dgm:pt modelId="{AB61602D-E120-D147-833E-3810FFBB2DA9}" type="pres">
      <dgm:prSet presAssocID="{7803CFEE-5589-4241-839E-8F0D396F558F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C6EE2C0-22DA-EE4C-B257-00B37D4F94E6}" type="pres">
      <dgm:prSet presAssocID="{1EDA97F5-6353-4D40-9FF2-D6F0D7338FEE}" presName="nodeRect" presStyleLbl="alignNode1" presStyleIdx="1" presStyleCnt="4">
        <dgm:presLayoutVars>
          <dgm:bulletEnabled val="1"/>
        </dgm:presLayoutVars>
      </dgm:prSet>
      <dgm:spPr/>
    </dgm:pt>
    <dgm:pt modelId="{4B0E8902-5056-8146-98CC-20DAF489F20F}" type="pres">
      <dgm:prSet presAssocID="{7803CFEE-5589-4241-839E-8F0D396F558F}" presName="sibTrans" presStyleCnt="0"/>
      <dgm:spPr/>
    </dgm:pt>
    <dgm:pt modelId="{7A7F8F2C-FA4E-D045-8642-4136702E4063}" type="pres">
      <dgm:prSet presAssocID="{2F607B07-F68E-4637-9591-F7AD32585F1C}" presName="compositeNode" presStyleCnt="0">
        <dgm:presLayoutVars>
          <dgm:bulletEnabled val="1"/>
        </dgm:presLayoutVars>
      </dgm:prSet>
      <dgm:spPr/>
    </dgm:pt>
    <dgm:pt modelId="{1C40CC2E-6FFE-A54B-A347-7CE4500D88DE}" type="pres">
      <dgm:prSet presAssocID="{2F607B07-F68E-4637-9591-F7AD32585F1C}" presName="bgRect" presStyleLbl="alignNode1" presStyleIdx="2" presStyleCnt="4"/>
      <dgm:spPr/>
    </dgm:pt>
    <dgm:pt modelId="{1E6AF6D7-9DBE-F54C-9044-6E2400184D85}" type="pres">
      <dgm:prSet presAssocID="{23DBAF06-3C20-4CF4-A8C9-98CD123F507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9BA26D2-C2A1-4D4A-A25B-AC1F76ED6C41}" type="pres">
      <dgm:prSet presAssocID="{2F607B07-F68E-4637-9591-F7AD32585F1C}" presName="nodeRect" presStyleLbl="alignNode1" presStyleIdx="2" presStyleCnt="4">
        <dgm:presLayoutVars>
          <dgm:bulletEnabled val="1"/>
        </dgm:presLayoutVars>
      </dgm:prSet>
      <dgm:spPr/>
    </dgm:pt>
    <dgm:pt modelId="{71E1C1C7-D3FC-A145-A650-5771A0D940E4}" type="pres">
      <dgm:prSet presAssocID="{23DBAF06-3C20-4CF4-A8C9-98CD123F507B}" presName="sibTrans" presStyleCnt="0"/>
      <dgm:spPr/>
    </dgm:pt>
    <dgm:pt modelId="{C1829F66-BE07-2B4E-854D-DE3D13F86272}" type="pres">
      <dgm:prSet presAssocID="{00F89EB4-E0F7-4EB8-A48B-DBD3B7018468}" presName="compositeNode" presStyleCnt="0">
        <dgm:presLayoutVars>
          <dgm:bulletEnabled val="1"/>
        </dgm:presLayoutVars>
      </dgm:prSet>
      <dgm:spPr/>
    </dgm:pt>
    <dgm:pt modelId="{5F427851-98BD-8E47-94F5-6940BC781D64}" type="pres">
      <dgm:prSet presAssocID="{00F89EB4-E0F7-4EB8-A48B-DBD3B7018468}" presName="bgRect" presStyleLbl="alignNode1" presStyleIdx="3" presStyleCnt="4"/>
      <dgm:spPr/>
    </dgm:pt>
    <dgm:pt modelId="{42188223-1AAB-EB44-B1C2-B6F92028A083}" type="pres">
      <dgm:prSet presAssocID="{8F44B85E-D9C9-43B8-AA4D-2CED54B6C0FA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C49FBB15-5314-2C44-BD06-24A6FF68ACA9}" type="pres">
      <dgm:prSet presAssocID="{00F89EB4-E0F7-4EB8-A48B-DBD3B701846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D857FE00-47F1-4C4D-97C3-1A80CBB5C342}" type="presOf" srcId="{CE94F9C7-40BD-48DB-94C6-663F7CFE7D15}" destId="{2FDC39B8-C683-4D43-B36D-42B2CF268692}" srcOrd="0" destOrd="0" presId="urn:microsoft.com/office/officeart/2016/7/layout/LinearBlockProcessNumbered"/>
    <dgm:cxn modelId="{0BAC3612-A080-1F42-8101-820CA0612DD5}" type="presOf" srcId="{1EDA97F5-6353-4D40-9FF2-D6F0D7338FEE}" destId="{84A5B931-CD0F-2D4D-8179-2A694FA8A84A}" srcOrd="0" destOrd="0" presId="urn:microsoft.com/office/officeart/2016/7/layout/LinearBlockProcessNumbered"/>
    <dgm:cxn modelId="{1F06FC16-99F9-4F1E-BDFE-0AA85DD94AEE}" srcId="{E018B8B1-FE7A-456B-A7F1-E9937C60BA67}" destId="{2F607B07-F68E-4637-9591-F7AD32585F1C}" srcOrd="2" destOrd="0" parTransId="{81879448-3FD6-4CC2-8CB4-3ED488C1BC90}" sibTransId="{23DBAF06-3C20-4CF4-A8C9-98CD123F507B}"/>
    <dgm:cxn modelId="{3C2F2921-F0CB-480E-86D8-7175A2701242}" srcId="{2F607B07-F68E-4637-9591-F7AD32585F1C}" destId="{171B981B-6D97-4299-81A6-9A8A831AAC7D}" srcOrd="0" destOrd="0" parTransId="{C227202A-F6BB-4DD7-893D-39A165579F5A}" sibTransId="{3B6030DE-8174-4B23-BE53-BDE5A4ACB3A3}"/>
    <dgm:cxn modelId="{89E7612B-E285-7146-B128-3BB60FEE0D2D}" type="presOf" srcId="{6B913DE2-9CB2-44B8-A11E-7FAF0E20005F}" destId="{39BA26D2-C2A1-4D4A-A25B-AC1F76ED6C41}" srcOrd="0" destOrd="2" presId="urn:microsoft.com/office/officeart/2016/7/layout/LinearBlockProcessNumbered"/>
    <dgm:cxn modelId="{7E011439-0A12-3E44-AC47-96348F5345E2}" type="presOf" srcId="{27939E9D-B897-46C1-98DF-7F18ADF9018F}" destId="{EEB2B403-4E14-1B4F-AD37-892642402FEB}" srcOrd="1" destOrd="0" presId="urn:microsoft.com/office/officeart/2016/7/layout/LinearBlockProcessNumbered"/>
    <dgm:cxn modelId="{D71DD43C-2BF5-8147-8B30-690BCF97BE88}" type="presOf" srcId="{2F607B07-F68E-4637-9591-F7AD32585F1C}" destId="{1C40CC2E-6FFE-A54B-A347-7CE4500D88DE}" srcOrd="0" destOrd="0" presId="urn:microsoft.com/office/officeart/2016/7/layout/LinearBlockProcessNumbered"/>
    <dgm:cxn modelId="{34E5E35E-225B-462F-84B4-4FD86BEE2259}" srcId="{E018B8B1-FE7A-456B-A7F1-E9937C60BA67}" destId="{1EDA97F5-6353-4D40-9FF2-D6F0D7338FEE}" srcOrd="1" destOrd="0" parTransId="{C7D45737-353B-4C03-986F-1A7B5130574A}" sibTransId="{7803CFEE-5589-4241-839E-8F0D396F558F}"/>
    <dgm:cxn modelId="{709DA165-F740-7F4F-9D6D-0BE664D1A61D}" type="presOf" srcId="{23DBAF06-3C20-4CF4-A8C9-98CD123F507B}" destId="{1E6AF6D7-9DBE-F54C-9044-6E2400184D85}" srcOrd="0" destOrd="0" presId="urn:microsoft.com/office/officeart/2016/7/layout/LinearBlockProcessNumbered"/>
    <dgm:cxn modelId="{A2460369-A5FF-3C48-824F-8E50B5475293}" type="presOf" srcId="{27939E9D-B897-46C1-98DF-7F18ADF9018F}" destId="{BC406FB0-E3F1-1C4F-8FCF-63F305D202A1}" srcOrd="0" destOrd="0" presId="urn:microsoft.com/office/officeart/2016/7/layout/LinearBlockProcessNumbered"/>
    <dgm:cxn modelId="{30505875-CC46-B844-90B9-F2CE526A3286}" type="presOf" srcId="{E018B8B1-FE7A-456B-A7F1-E9937C60BA67}" destId="{F845F488-9E4C-DC4C-8572-6FC200A970C9}" srcOrd="0" destOrd="0" presId="urn:microsoft.com/office/officeart/2016/7/layout/LinearBlockProcessNumbered"/>
    <dgm:cxn modelId="{ED75DB7C-5C88-864B-B6E7-E44E65E145E5}" type="presOf" srcId="{00F89EB4-E0F7-4EB8-A48B-DBD3B7018468}" destId="{5F427851-98BD-8E47-94F5-6940BC781D64}" srcOrd="0" destOrd="0" presId="urn:microsoft.com/office/officeart/2016/7/layout/LinearBlockProcessNumbered"/>
    <dgm:cxn modelId="{BCF20886-A7A7-9746-BDA5-BC9FA109C373}" type="presOf" srcId="{00F89EB4-E0F7-4EB8-A48B-DBD3B7018468}" destId="{C49FBB15-5314-2C44-BD06-24A6FF68ACA9}" srcOrd="1" destOrd="0" presId="urn:microsoft.com/office/officeart/2016/7/layout/LinearBlockProcessNumbered"/>
    <dgm:cxn modelId="{1E3992B0-84A0-B54D-BF05-9ED3531ACAD5}" type="presOf" srcId="{7803CFEE-5589-4241-839E-8F0D396F558F}" destId="{AB61602D-E120-D147-833E-3810FFBB2DA9}" srcOrd="0" destOrd="0" presId="urn:microsoft.com/office/officeart/2016/7/layout/LinearBlockProcessNumbered"/>
    <dgm:cxn modelId="{157887C3-3EAB-4A7F-8122-D31C3AD8D578}" srcId="{E018B8B1-FE7A-456B-A7F1-E9937C60BA67}" destId="{00F89EB4-E0F7-4EB8-A48B-DBD3B7018468}" srcOrd="3" destOrd="0" parTransId="{9BA8C717-03CE-4167-BD42-060A397CE6E1}" sibTransId="{8F44B85E-D9C9-43B8-AA4D-2CED54B6C0FA}"/>
    <dgm:cxn modelId="{277B12C7-7D75-423A-B406-44AD5E5A26CD}" srcId="{2F607B07-F68E-4637-9591-F7AD32585F1C}" destId="{6B913DE2-9CB2-44B8-A11E-7FAF0E20005F}" srcOrd="1" destOrd="0" parTransId="{EFDA8153-F70B-42B9-8FAF-AC9621AE6188}" sibTransId="{AB5FC26C-04F6-48C8-B9DE-EE7F06076FEB}"/>
    <dgm:cxn modelId="{9674B4D1-639C-4084-BD54-B1F7204C9FE8}" srcId="{E018B8B1-FE7A-456B-A7F1-E9937C60BA67}" destId="{27939E9D-B897-46C1-98DF-7F18ADF9018F}" srcOrd="0" destOrd="0" parTransId="{DFD53317-2F77-4F56-8B84-FEEEE1D869BA}" sibTransId="{CE94F9C7-40BD-48DB-94C6-663F7CFE7D15}"/>
    <dgm:cxn modelId="{AB70D4D3-4EE1-F547-A4BE-3748AB0C46AA}" type="presOf" srcId="{8F44B85E-D9C9-43B8-AA4D-2CED54B6C0FA}" destId="{42188223-1AAB-EB44-B1C2-B6F92028A083}" srcOrd="0" destOrd="0" presId="urn:microsoft.com/office/officeart/2016/7/layout/LinearBlockProcessNumbered"/>
    <dgm:cxn modelId="{12C4F3D5-1994-554B-9899-C4BAD93EAC0A}" type="presOf" srcId="{171B981B-6D97-4299-81A6-9A8A831AAC7D}" destId="{39BA26D2-C2A1-4D4A-A25B-AC1F76ED6C41}" srcOrd="0" destOrd="1" presId="urn:microsoft.com/office/officeart/2016/7/layout/LinearBlockProcessNumbered"/>
    <dgm:cxn modelId="{E2AAA6FD-0E32-A449-9F1F-D6ACEE187430}" type="presOf" srcId="{1EDA97F5-6353-4D40-9FF2-D6F0D7338FEE}" destId="{7C6EE2C0-22DA-EE4C-B257-00B37D4F94E6}" srcOrd="1" destOrd="0" presId="urn:microsoft.com/office/officeart/2016/7/layout/LinearBlockProcessNumbered"/>
    <dgm:cxn modelId="{5D1652FE-3FF6-DB42-AAD3-688366708CD2}" type="presOf" srcId="{2F607B07-F68E-4637-9591-F7AD32585F1C}" destId="{39BA26D2-C2A1-4D4A-A25B-AC1F76ED6C41}" srcOrd="1" destOrd="0" presId="urn:microsoft.com/office/officeart/2016/7/layout/LinearBlockProcessNumbered"/>
    <dgm:cxn modelId="{F754EA26-4D82-4F4A-B3D8-7B372CB10406}" type="presParOf" srcId="{F845F488-9E4C-DC4C-8572-6FC200A970C9}" destId="{A266FEEA-5FBA-E94C-9406-AE642AC742BA}" srcOrd="0" destOrd="0" presId="urn:microsoft.com/office/officeart/2016/7/layout/LinearBlockProcessNumbered"/>
    <dgm:cxn modelId="{9378408A-1693-CA4E-9E33-36DB122D1E77}" type="presParOf" srcId="{A266FEEA-5FBA-E94C-9406-AE642AC742BA}" destId="{BC406FB0-E3F1-1C4F-8FCF-63F305D202A1}" srcOrd="0" destOrd="0" presId="urn:microsoft.com/office/officeart/2016/7/layout/LinearBlockProcessNumbered"/>
    <dgm:cxn modelId="{506800B5-BCB8-1448-84F6-F4DE50E55488}" type="presParOf" srcId="{A266FEEA-5FBA-E94C-9406-AE642AC742BA}" destId="{2FDC39B8-C683-4D43-B36D-42B2CF268692}" srcOrd="1" destOrd="0" presId="urn:microsoft.com/office/officeart/2016/7/layout/LinearBlockProcessNumbered"/>
    <dgm:cxn modelId="{D56D25D0-715F-A142-A798-15FF72DE709C}" type="presParOf" srcId="{A266FEEA-5FBA-E94C-9406-AE642AC742BA}" destId="{EEB2B403-4E14-1B4F-AD37-892642402FEB}" srcOrd="2" destOrd="0" presId="urn:microsoft.com/office/officeart/2016/7/layout/LinearBlockProcessNumbered"/>
    <dgm:cxn modelId="{65D3F26F-62CE-8444-B54F-0FDBFD9E8CF0}" type="presParOf" srcId="{F845F488-9E4C-DC4C-8572-6FC200A970C9}" destId="{B398343B-5A25-4A4A-AE9E-6D2239A07078}" srcOrd="1" destOrd="0" presId="urn:microsoft.com/office/officeart/2016/7/layout/LinearBlockProcessNumbered"/>
    <dgm:cxn modelId="{3D6DAD42-76A6-8B4B-9942-8553B8EB70D0}" type="presParOf" srcId="{F845F488-9E4C-DC4C-8572-6FC200A970C9}" destId="{8EC41083-B9F2-FA47-8DFF-611E9EE89D8D}" srcOrd="2" destOrd="0" presId="urn:microsoft.com/office/officeart/2016/7/layout/LinearBlockProcessNumbered"/>
    <dgm:cxn modelId="{F9B18513-A8C5-2B4A-A564-77794A2C16CF}" type="presParOf" srcId="{8EC41083-B9F2-FA47-8DFF-611E9EE89D8D}" destId="{84A5B931-CD0F-2D4D-8179-2A694FA8A84A}" srcOrd="0" destOrd="0" presId="urn:microsoft.com/office/officeart/2016/7/layout/LinearBlockProcessNumbered"/>
    <dgm:cxn modelId="{424E8FC9-500D-D044-BA37-C70A77979375}" type="presParOf" srcId="{8EC41083-B9F2-FA47-8DFF-611E9EE89D8D}" destId="{AB61602D-E120-D147-833E-3810FFBB2DA9}" srcOrd="1" destOrd="0" presId="urn:microsoft.com/office/officeart/2016/7/layout/LinearBlockProcessNumbered"/>
    <dgm:cxn modelId="{57DAF186-9437-1546-BBA1-9DD324C3A1E3}" type="presParOf" srcId="{8EC41083-B9F2-FA47-8DFF-611E9EE89D8D}" destId="{7C6EE2C0-22DA-EE4C-B257-00B37D4F94E6}" srcOrd="2" destOrd="0" presId="urn:microsoft.com/office/officeart/2016/7/layout/LinearBlockProcessNumbered"/>
    <dgm:cxn modelId="{9CD5D7B7-3527-2444-8646-28D0A0B13123}" type="presParOf" srcId="{F845F488-9E4C-DC4C-8572-6FC200A970C9}" destId="{4B0E8902-5056-8146-98CC-20DAF489F20F}" srcOrd="3" destOrd="0" presId="urn:microsoft.com/office/officeart/2016/7/layout/LinearBlockProcessNumbered"/>
    <dgm:cxn modelId="{8A5E1E2C-EC05-CF41-9272-6E39808C6735}" type="presParOf" srcId="{F845F488-9E4C-DC4C-8572-6FC200A970C9}" destId="{7A7F8F2C-FA4E-D045-8642-4136702E4063}" srcOrd="4" destOrd="0" presId="urn:microsoft.com/office/officeart/2016/7/layout/LinearBlockProcessNumbered"/>
    <dgm:cxn modelId="{476826FB-D48F-8D44-A6F1-1FD9EF733551}" type="presParOf" srcId="{7A7F8F2C-FA4E-D045-8642-4136702E4063}" destId="{1C40CC2E-6FFE-A54B-A347-7CE4500D88DE}" srcOrd="0" destOrd="0" presId="urn:microsoft.com/office/officeart/2016/7/layout/LinearBlockProcessNumbered"/>
    <dgm:cxn modelId="{05F44A6F-0D73-034D-8125-D3308DA92491}" type="presParOf" srcId="{7A7F8F2C-FA4E-D045-8642-4136702E4063}" destId="{1E6AF6D7-9DBE-F54C-9044-6E2400184D85}" srcOrd="1" destOrd="0" presId="urn:microsoft.com/office/officeart/2016/7/layout/LinearBlockProcessNumbered"/>
    <dgm:cxn modelId="{DFFC07C4-E2E9-7945-A869-30F52C907B71}" type="presParOf" srcId="{7A7F8F2C-FA4E-D045-8642-4136702E4063}" destId="{39BA26D2-C2A1-4D4A-A25B-AC1F76ED6C41}" srcOrd="2" destOrd="0" presId="urn:microsoft.com/office/officeart/2016/7/layout/LinearBlockProcessNumbered"/>
    <dgm:cxn modelId="{A8160FC0-42FE-BA4C-A10F-0BF42E91DD71}" type="presParOf" srcId="{F845F488-9E4C-DC4C-8572-6FC200A970C9}" destId="{71E1C1C7-D3FC-A145-A650-5771A0D940E4}" srcOrd="5" destOrd="0" presId="urn:microsoft.com/office/officeart/2016/7/layout/LinearBlockProcessNumbered"/>
    <dgm:cxn modelId="{FB215D67-5676-164B-961F-33A53EF98FBF}" type="presParOf" srcId="{F845F488-9E4C-DC4C-8572-6FC200A970C9}" destId="{C1829F66-BE07-2B4E-854D-DE3D13F86272}" srcOrd="6" destOrd="0" presId="urn:microsoft.com/office/officeart/2016/7/layout/LinearBlockProcessNumbered"/>
    <dgm:cxn modelId="{C351FCF9-D9B1-2A4C-9D77-1EFB7DDDE4A2}" type="presParOf" srcId="{C1829F66-BE07-2B4E-854D-DE3D13F86272}" destId="{5F427851-98BD-8E47-94F5-6940BC781D64}" srcOrd="0" destOrd="0" presId="urn:microsoft.com/office/officeart/2016/7/layout/LinearBlockProcessNumbered"/>
    <dgm:cxn modelId="{86ED0C1A-DCB3-394F-A206-7214E8A3C62A}" type="presParOf" srcId="{C1829F66-BE07-2B4E-854D-DE3D13F86272}" destId="{42188223-1AAB-EB44-B1C2-B6F92028A083}" srcOrd="1" destOrd="0" presId="urn:microsoft.com/office/officeart/2016/7/layout/LinearBlockProcessNumbered"/>
    <dgm:cxn modelId="{62CCCB98-ECA0-DB4A-81C1-0D2FF4BBA8DF}" type="presParOf" srcId="{C1829F66-BE07-2B4E-854D-DE3D13F86272}" destId="{C49FBB15-5314-2C44-BD06-24A6FF68ACA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6DA45-FE5D-41FF-AE0D-8DF4BCE7F387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BCE9E5-5357-40B8-B427-E874E1ED6EDE}">
      <dgm:prSet/>
      <dgm:spPr/>
      <dgm:t>
        <a:bodyPr/>
        <a:lstStyle/>
        <a:p>
          <a:r>
            <a:rPr lang="en-US"/>
            <a:t>Supportive department that emphasizes academic freedom and DEI in coursework. </a:t>
          </a:r>
        </a:p>
      </dgm:t>
    </dgm:pt>
    <dgm:pt modelId="{3E380727-AE3A-47E0-9D61-BC0DF7131124}" type="parTrans" cxnId="{2B48376E-3B18-4CD1-AA75-68CA9CE78C1C}">
      <dgm:prSet/>
      <dgm:spPr/>
      <dgm:t>
        <a:bodyPr/>
        <a:lstStyle/>
        <a:p>
          <a:endParaRPr lang="en-US"/>
        </a:p>
      </dgm:t>
    </dgm:pt>
    <dgm:pt modelId="{1590AF60-BD6A-434C-A975-9907A60D2243}" type="sibTrans" cxnId="{2B48376E-3B18-4CD1-AA75-68CA9CE78C1C}">
      <dgm:prSet/>
      <dgm:spPr/>
      <dgm:t>
        <a:bodyPr/>
        <a:lstStyle/>
        <a:p>
          <a:endParaRPr lang="en-US"/>
        </a:p>
      </dgm:t>
    </dgm:pt>
    <dgm:pt modelId="{17119F6A-09F9-484B-8506-6CF0375FFE2A}">
      <dgm:prSet/>
      <dgm:spPr/>
      <dgm:t>
        <a:bodyPr/>
        <a:lstStyle/>
        <a:p>
          <a:r>
            <a:rPr lang="en-US"/>
            <a:t>Administration wants resources for survivors on campus, but does not prioritize them. Most sexual violence prevention work is coordinated by a community organization. Perpetration resources do not exist.</a:t>
          </a:r>
        </a:p>
      </dgm:t>
    </dgm:pt>
    <dgm:pt modelId="{6ED0CFEE-4580-4BE6-885F-84F87482A3D8}" type="parTrans" cxnId="{73FAA6D7-6C48-4603-876E-9356C31A5D77}">
      <dgm:prSet/>
      <dgm:spPr/>
      <dgm:t>
        <a:bodyPr/>
        <a:lstStyle/>
        <a:p>
          <a:endParaRPr lang="en-US"/>
        </a:p>
      </dgm:t>
    </dgm:pt>
    <dgm:pt modelId="{76CD2EB5-964B-4DEC-AFA3-35519DA3DF45}" type="sibTrans" cxnId="{73FAA6D7-6C48-4603-876E-9356C31A5D77}">
      <dgm:prSet/>
      <dgm:spPr/>
      <dgm:t>
        <a:bodyPr/>
        <a:lstStyle/>
        <a:p>
          <a:endParaRPr lang="en-US"/>
        </a:p>
      </dgm:t>
    </dgm:pt>
    <dgm:pt modelId="{BA696085-B651-48BD-A51C-9AF3288E14DD}">
      <dgm:prSet/>
      <dgm:spPr/>
      <dgm:t>
        <a:bodyPr/>
        <a:lstStyle/>
        <a:p>
          <a:r>
            <a:rPr lang="en-US"/>
            <a:t>Students lean conservative and religious, and there is limited diversity on campus. Most have never been outside of Northern Minnesota.</a:t>
          </a:r>
        </a:p>
      </dgm:t>
    </dgm:pt>
    <dgm:pt modelId="{A5A992CC-C005-4B39-A83D-90DF5B6E9F1B}" type="parTrans" cxnId="{F73E8345-1067-4C44-AAB4-DF9ED0BFAB0F}">
      <dgm:prSet/>
      <dgm:spPr/>
      <dgm:t>
        <a:bodyPr/>
        <a:lstStyle/>
        <a:p>
          <a:endParaRPr lang="en-US"/>
        </a:p>
      </dgm:t>
    </dgm:pt>
    <dgm:pt modelId="{554845E2-B30E-4962-9A96-A6C799365CC6}" type="sibTrans" cxnId="{F73E8345-1067-4C44-AAB4-DF9ED0BFAB0F}">
      <dgm:prSet/>
      <dgm:spPr/>
      <dgm:t>
        <a:bodyPr/>
        <a:lstStyle/>
        <a:p>
          <a:endParaRPr lang="en-US"/>
        </a:p>
      </dgm:t>
    </dgm:pt>
    <dgm:pt modelId="{B9B3DD10-1E70-4D80-83EC-4F078D36CC9E}">
      <dgm:prSet/>
      <dgm:spPr/>
      <dgm:t>
        <a:bodyPr/>
        <a:lstStyle/>
        <a:p>
          <a:r>
            <a:rPr lang="en-US" dirty="0"/>
            <a:t>Bemidji is the most liberal area in a very conservative region. A decent percentage of our faculty and staff are alum, or are from Northern Minnesota. A large community focus on trafficking.</a:t>
          </a:r>
        </a:p>
      </dgm:t>
    </dgm:pt>
    <dgm:pt modelId="{A099DEAA-75BC-4123-B4DB-3AB18DC47FAD}" type="parTrans" cxnId="{833F35D5-FF6C-4479-AA2B-7F44B852D57C}">
      <dgm:prSet/>
      <dgm:spPr/>
      <dgm:t>
        <a:bodyPr/>
        <a:lstStyle/>
        <a:p>
          <a:endParaRPr lang="en-US"/>
        </a:p>
      </dgm:t>
    </dgm:pt>
    <dgm:pt modelId="{F71649AB-0C22-4625-9696-B4DB04F12339}" type="sibTrans" cxnId="{833F35D5-FF6C-4479-AA2B-7F44B852D57C}">
      <dgm:prSet/>
      <dgm:spPr/>
      <dgm:t>
        <a:bodyPr/>
        <a:lstStyle/>
        <a:p>
          <a:endParaRPr lang="en-US"/>
        </a:p>
      </dgm:t>
    </dgm:pt>
    <dgm:pt modelId="{F3E76359-6456-E642-9232-A87A13CD8369}" type="pres">
      <dgm:prSet presAssocID="{3286DA45-FE5D-41FF-AE0D-8DF4BCE7F387}" presName="matrix" presStyleCnt="0">
        <dgm:presLayoutVars>
          <dgm:chMax val="1"/>
          <dgm:dir/>
          <dgm:resizeHandles val="exact"/>
        </dgm:presLayoutVars>
      </dgm:prSet>
      <dgm:spPr/>
    </dgm:pt>
    <dgm:pt modelId="{8081BCBB-AD07-BC4F-AF85-67807DDF89ED}" type="pres">
      <dgm:prSet presAssocID="{3286DA45-FE5D-41FF-AE0D-8DF4BCE7F387}" presName="diamond" presStyleLbl="bgShp" presStyleIdx="0" presStyleCnt="1"/>
      <dgm:spPr/>
    </dgm:pt>
    <dgm:pt modelId="{DB87F060-F1C3-2844-8AD3-2468822C0C01}" type="pres">
      <dgm:prSet presAssocID="{3286DA45-FE5D-41FF-AE0D-8DF4BCE7F3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924D73-72D2-AA45-94F7-A092105A8CFE}" type="pres">
      <dgm:prSet presAssocID="{3286DA45-FE5D-41FF-AE0D-8DF4BCE7F3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0A7B36-6A1E-1148-A22B-234D8016FCBD}" type="pres">
      <dgm:prSet presAssocID="{3286DA45-FE5D-41FF-AE0D-8DF4BCE7F3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900A96D-2996-DB44-AD55-8768DB64D501}" type="pres">
      <dgm:prSet presAssocID="{3286DA45-FE5D-41FF-AE0D-8DF4BCE7F3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66D9B13-8ADB-2E41-B7F8-1450BBFF0C7B}" type="presOf" srcId="{BA696085-B651-48BD-A51C-9AF3288E14DD}" destId="{270A7B36-6A1E-1148-A22B-234D8016FCBD}" srcOrd="0" destOrd="0" presId="urn:microsoft.com/office/officeart/2005/8/layout/matrix3"/>
    <dgm:cxn modelId="{C01F2330-2A23-404A-BC72-3BC106C47F12}" type="presOf" srcId="{3286DA45-FE5D-41FF-AE0D-8DF4BCE7F387}" destId="{F3E76359-6456-E642-9232-A87A13CD8369}" srcOrd="0" destOrd="0" presId="urn:microsoft.com/office/officeart/2005/8/layout/matrix3"/>
    <dgm:cxn modelId="{518A9B44-47EA-F042-9E48-FA7721846625}" type="presOf" srcId="{A2BCE9E5-5357-40B8-B427-E874E1ED6EDE}" destId="{DB87F060-F1C3-2844-8AD3-2468822C0C01}" srcOrd="0" destOrd="0" presId="urn:microsoft.com/office/officeart/2005/8/layout/matrix3"/>
    <dgm:cxn modelId="{F73E8345-1067-4C44-AAB4-DF9ED0BFAB0F}" srcId="{3286DA45-FE5D-41FF-AE0D-8DF4BCE7F387}" destId="{BA696085-B651-48BD-A51C-9AF3288E14DD}" srcOrd="2" destOrd="0" parTransId="{A5A992CC-C005-4B39-A83D-90DF5B6E9F1B}" sibTransId="{554845E2-B30E-4962-9A96-A6C799365CC6}"/>
    <dgm:cxn modelId="{2EB85747-2DFE-E347-BDDA-AC68DFFCCAC7}" type="presOf" srcId="{17119F6A-09F9-484B-8506-6CF0375FFE2A}" destId="{CC924D73-72D2-AA45-94F7-A092105A8CFE}" srcOrd="0" destOrd="0" presId="urn:microsoft.com/office/officeart/2005/8/layout/matrix3"/>
    <dgm:cxn modelId="{2B48376E-3B18-4CD1-AA75-68CA9CE78C1C}" srcId="{3286DA45-FE5D-41FF-AE0D-8DF4BCE7F387}" destId="{A2BCE9E5-5357-40B8-B427-E874E1ED6EDE}" srcOrd="0" destOrd="0" parTransId="{3E380727-AE3A-47E0-9D61-BC0DF7131124}" sibTransId="{1590AF60-BD6A-434C-A975-9907A60D2243}"/>
    <dgm:cxn modelId="{833F35D5-FF6C-4479-AA2B-7F44B852D57C}" srcId="{3286DA45-FE5D-41FF-AE0D-8DF4BCE7F387}" destId="{B9B3DD10-1E70-4D80-83EC-4F078D36CC9E}" srcOrd="3" destOrd="0" parTransId="{A099DEAA-75BC-4123-B4DB-3AB18DC47FAD}" sibTransId="{F71649AB-0C22-4625-9696-B4DB04F12339}"/>
    <dgm:cxn modelId="{73FAA6D7-6C48-4603-876E-9356C31A5D77}" srcId="{3286DA45-FE5D-41FF-AE0D-8DF4BCE7F387}" destId="{17119F6A-09F9-484B-8506-6CF0375FFE2A}" srcOrd="1" destOrd="0" parTransId="{6ED0CFEE-4580-4BE6-885F-84F87482A3D8}" sibTransId="{76CD2EB5-964B-4DEC-AFA3-35519DA3DF45}"/>
    <dgm:cxn modelId="{41FDE3E4-73FD-0E45-B43F-F61C5956F3D0}" type="presOf" srcId="{B9B3DD10-1E70-4D80-83EC-4F078D36CC9E}" destId="{1900A96D-2996-DB44-AD55-8768DB64D501}" srcOrd="0" destOrd="0" presId="urn:microsoft.com/office/officeart/2005/8/layout/matrix3"/>
    <dgm:cxn modelId="{61DB0A73-CF14-4B49-A885-2A545DC4699E}" type="presParOf" srcId="{F3E76359-6456-E642-9232-A87A13CD8369}" destId="{8081BCBB-AD07-BC4F-AF85-67807DDF89ED}" srcOrd="0" destOrd="0" presId="urn:microsoft.com/office/officeart/2005/8/layout/matrix3"/>
    <dgm:cxn modelId="{81B813BD-9D21-BB4A-B2F6-5F1519B256C9}" type="presParOf" srcId="{F3E76359-6456-E642-9232-A87A13CD8369}" destId="{DB87F060-F1C3-2844-8AD3-2468822C0C01}" srcOrd="1" destOrd="0" presId="urn:microsoft.com/office/officeart/2005/8/layout/matrix3"/>
    <dgm:cxn modelId="{166F0A22-245F-3F47-A2C1-6C9AA6FAC49A}" type="presParOf" srcId="{F3E76359-6456-E642-9232-A87A13CD8369}" destId="{CC924D73-72D2-AA45-94F7-A092105A8CFE}" srcOrd="2" destOrd="0" presId="urn:microsoft.com/office/officeart/2005/8/layout/matrix3"/>
    <dgm:cxn modelId="{6ECC4F59-96A8-BB4F-95D4-6EDCCCBCFC5D}" type="presParOf" srcId="{F3E76359-6456-E642-9232-A87A13CD8369}" destId="{270A7B36-6A1E-1148-A22B-234D8016FCBD}" srcOrd="3" destOrd="0" presId="urn:microsoft.com/office/officeart/2005/8/layout/matrix3"/>
    <dgm:cxn modelId="{04348CCF-916D-B14B-A639-FFF594F5BA5A}" type="presParOf" srcId="{F3E76359-6456-E642-9232-A87A13CD8369}" destId="{1900A96D-2996-DB44-AD55-8768DB64D50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382755-F64E-4A83-AE50-8274F3D73BE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0A59D8-D9FD-4EDA-A1C6-64A52E4394EC}">
      <dgm:prSet/>
      <dgm:spPr/>
      <dgm:t>
        <a:bodyPr/>
        <a:lstStyle/>
        <a:p>
          <a:r>
            <a:rPr lang="en-US"/>
            <a:t>What are three strategies that you might consider incorporating into your work?</a:t>
          </a:r>
        </a:p>
      </dgm:t>
    </dgm:pt>
    <dgm:pt modelId="{B7A764E3-0DF5-4B5E-A3FC-DD4AA3C0A35C}" type="parTrans" cxnId="{122DC1ED-FBF0-4F0A-BEFB-13073964856C}">
      <dgm:prSet/>
      <dgm:spPr/>
      <dgm:t>
        <a:bodyPr/>
        <a:lstStyle/>
        <a:p>
          <a:endParaRPr lang="en-US"/>
        </a:p>
      </dgm:t>
    </dgm:pt>
    <dgm:pt modelId="{CADFF3CA-B148-4EB7-94D7-E8EA0E52C504}" type="sibTrans" cxnId="{122DC1ED-FBF0-4F0A-BEFB-13073964856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0F96643-2964-48F3-840D-BD2FB32F8DFE}">
      <dgm:prSet/>
      <dgm:spPr/>
      <dgm:t>
        <a:bodyPr/>
        <a:lstStyle/>
        <a:p>
          <a:r>
            <a:rPr lang="en-US"/>
            <a:t>What questions do you still have about prevention?</a:t>
          </a:r>
        </a:p>
      </dgm:t>
    </dgm:pt>
    <dgm:pt modelId="{2CBA22BC-7C54-4804-8C31-CC89F7B0E73F}" type="parTrans" cxnId="{429D1E58-A6FD-4AE5-AB9E-8AE455DDAEBA}">
      <dgm:prSet/>
      <dgm:spPr/>
      <dgm:t>
        <a:bodyPr/>
        <a:lstStyle/>
        <a:p>
          <a:endParaRPr lang="en-US"/>
        </a:p>
      </dgm:t>
    </dgm:pt>
    <dgm:pt modelId="{4CC25557-069E-4C32-840D-23AA833F9C57}" type="sibTrans" cxnId="{429D1E58-A6FD-4AE5-AB9E-8AE455DDAEB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99C696-2040-48A6-BAB4-B7B43D9473CA}">
      <dgm:prSet/>
      <dgm:spPr/>
      <dgm:t>
        <a:bodyPr/>
        <a:lstStyle/>
        <a:p>
          <a:r>
            <a:rPr lang="en-US"/>
            <a:t>Do you see your work as more prevention oriented than when you started this workshop?</a:t>
          </a:r>
        </a:p>
      </dgm:t>
    </dgm:pt>
    <dgm:pt modelId="{214A0DD4-33D3-411A-B9EF-8966596578F9}" type="parTrans" cxnId="{13C05719-0FD3-4260-A13B-03149D692FDE}">
      <dgm:prSet/>
      <dgm:spPr/>
      <dgm:t>
        <a:bodyPr/>
        <a:lstStyle/>
        <a:p>
          <a:endParaRPr lang="en-US"/>
        </a:p>
      </dgm:t>
    </dgm:pt>
    <dgm:pt modelId="{D90C1542-7338-44A9-85B4-2355F2BDA6DF}" type="sibTrans" cxnId="{13C05719-0FD3-4260-A13B-03149D692FD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0F1E796-0BB0-1442-9F29-15D425556E3D}" type="pres">
      <dgm:prSet presAssocID="{06382755-F64E-4A83-AE50-8274F3D73BE9}" presName="Name0" presStyleCnt="0">
        <dgm:presLayoutVars>
          <dgm:animLvl val="lvl"/>
          <dgm:resizeHandles val="exact"/>
        </dgm:presLayoutVars>
      </dgm:prSet>
      <dgm:spPr/>
    </dgm:pt>
    <dgm:pt modelId="{C6304510-4263-FD4A-AFBA-B3829E4629AA}" type="pres">
      <dgm:prSet presAssocID="{450A59D8-D9FD-4EDA-A1C6-64A52E4394EC}" presName="compositeNode" presStyleCnt="0">
        <dgm:presLayoutVars>
          <dgm:bulletEnabled val="1"/>
        </dgm:presLayoutVars>
      </dgm:prSet>
      <dgm:spPr/>
    </dgm:pt>
    <dgm:pt modelId="{B3339FD3-AFB9-004F-B241-4083B40C2B9D}" type="pres">
      <dgm:prSet presAssocID="{450A59D8-D9FD-4EDA-A1C6-64A52E4394EC}" presName="bgRect" presStyleLbl="bgAccFollowNode1" presStyleIdx="0" presStyleCnt="3"/>
      <dgm:spPr/>
    </dgm:pt>
    <dgm:pt modelId="{7734A416-3A53-3B48-A8B8-545C821064EC}" type="pres">
      <dgm:prSet presAssocID="{CADFF3CA-B148-4EB7-94D7-E8EA0E52C50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6E8E7B9-8F7F-6B48-9EDF-1E39E0668F04}" type="pres">
      <dgm:prSet presAssocID="{450A59D8-D9FD-4EDA-A1C6-64A52E4394EC}" presName="bottomLine" presStyleLbl="alignNode1" presStyleIdx="1" presStyleCnt="6">
        <dgm:presLayoutVars/>
      </dgm:prSet>
      <dgm:spPr/>
    </dgm:pt>
    <dgm:pt modelId="{2D393249-CEC8-7C41-9357-D70A9822D170}" type="pres">
      <dgm:prSet presAssocID="{450A59D8-D9FD-4EDA-A1C6-64A52E4394EC}" presName="nodeText" presStyleLbl="bgAccFollowNode1" presStyleIdx="0" presStyleCnt="3">
        <dgm:presLayoutVars>
          <dgm:bulletEnabled val="1"/>
        </dgm:presLayoutVars>
      </dgm:prSet>
      <dgm:spPr/>
    </dgm:pt>
    <dgm:pt modelId="{B470D302-FAEB-9942-8DAE-EFC08721F1C3}" type="pres">
      <dgm:prSet presAssocID="{CADFF3CA-B148-4EB7-94D7-E8EA0E52C504}" presName="sibTrans" presStyleCnt="0"/>
      <dgm:spPr/>
    </dgm:pt>
    <dgm:pt modelId="{1DD338E2-9692-214B-B135-B32614119422}" type="pres">
      <dgm:prSet presAssocID="{70F96643-2964-48F3-840D-BD2FB32F8DFE}" presName="compositeNode" presStyleCnt="0">
        <dgm:presLayoutVars>
          <dgm:bulletEnabled val="1"/>
        </dgm:presLayoutVars>
      </dgm:prSet>
      <dgm:spPr/>
    </dgm:pt>
    <dgm:pt modelId="{C1EC97C7-2CDA-8D41-AFCA-3F307B5EA91E}" type="pres">
      <dgm:prSet presAssocID="{70F96643-2964-48F3-840D-BD2FB32F8DFE}" presName="bgRect" presStyleLbl="bgAccFollowNode1" presStyleIdx="1" presStyleCnt="3"/>
      <dgm:spPr/>
    </dgm:pt>
    <dgm:pt modelId="{2067F294-29A1-FB4C-9EEF-1AF66F58ED6A}" type="pres">
      <dgm:prSet presAssocID="{4CC25557-069E-4C32-840D-23AA833F9C5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CDE9D8F-BF32-8749-AEDD-B9DC87D1027C}" type="pres">
      <dgm:prSet presAssocID="{70F96643-2964-48F3-840D-BD2FB32F8DFE}" presName="bottomLine" presStyleLbl="alignNode1" presStyleIdx="3" presStyleCnt="6">
        <dgm:presLayoutVars/>
      </dgm:prSet>
      <dgm:spPr/>
    </dgm:pt>
    <dgm:pt modelId="{DF1449AC-7F19-E740-9428-61FE861BB069}" type="pres">
      <dgm:prSet presAssocID="{70F96643-2964-48F3-840D-BD2FB32F8DFE}" presName="nodeText" presStyleLbl="bgAccFollowNode1" presStyleIdx="1" presStyleCnt="3">
        <dgm:presLayoutVars>
          <dgm:bulletEnabled val="1"/>
        </dgm:presLayoutVars>
      </dgm:prSet>
      <dgm:spPr/>
    </dgm:pt>
    <dgm:pt modelId="{19DFB5FA-0A94-624B-B193-FA3F7FA41869}" type="pres">
      <dgm:prSet presAssocID="{4CC25557-069E-4C32-840D-23AA833F9C57}" presName="sibTrans" presStyleCnt="0"/>
      <dgm:spPr/>
    </dgm:pt>
    <dgm:pt modelId="{B198C7F0-F67C-3141-BE24-7519B6D0E776}" type="pres">
      <dgm:prSet presAssocID="{4699C696-2040-48A6-BAB4-B7B43D9473CA}" presName="compositeNode" presStyleCnt="0">
        <dgm:presLayoutVars>
          <dgm:bulletEnabled val="1"/>
        </dgm:presLayoutVars>
      </dgm:prSet>
      <dgm:spPr/>
    </dgm:pt>
    <dgm:pt modelId="{C4E4A39E-BDDF-A14E-8A8F-47DB58432F67}" type="pres">
      <dgm:prSet presAssocID="{4699C696-2040-48A6-BAB4-B7B43D9473CA}" presName="bgRect" presStyleLbl="bgAccFollowNode1" presStyleIdx="2" presStyleCnt="3"/>
      <dgm:spPr/>
    </dgm:pt>
    <dgm:pt modelId="{3400F3E5-4BA5-614B-83EE-22F1DDCE665C}" type="pres">
      <dgm:prSet presAssocID="{D90C1542-7338-44A9-85B4-2355F2BDA6D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FA2B7F8-6765-FD43-ACFA-6F4A708F6D8B}" type="pres">
      <dgm:prSet presAssocID="{4699C696-2040-48A6-BAB4-B7B43D9473CA}" presName="bottomLine" presStyleLbl="alignNode1" presStyleIdx="5" presStyleCnt="6">
        <dgm:presLayoutVars/>
      </dgm:prSet>
      <dgm:spPr/>
    </dgm:pt>
    <dgm:pt modelId="{CE62BDE3-EC8E-154D-8519-718BD23A5517}" type="pres">
      <dgm:prSet presAssocID="{4699C696-2040-48A6-BAB4-B7B43D9473C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F71820D-BD1D-8F4E-9A00-DE6A64B9351C}" type="presOf" srcId="{06382755-F64E-4A83-AE50-8274F3D73BE9}" destId="{70F1E796-0BB0-1442-9F29-15D425556E3D}" srcOrd="0" destOrd="0" presId="urn:microsoft.com/office/officeart/2016/7/layout/BasicLinearProcessNumbered"/>
    <dgm:cxn modelId="{F5496B10-6ECA-A746-92B7-83A165D9ED67}" type="presOf" srcId="{CADFF3CA-B148-4EB7-94D7-E8EA0E52C504}" destId="{7734A416-3A53-3B48-A8B8-545C821064EC}" srcOrd="0" destOrd="0" presId="urn:microsoft.com/office/officeart/2016/7/layout/BasicLinearProcessNumbered"/>
    <dgm:cxn modelId="{13C05719-0FD3-4260-A13B-03149D692FDE}" srcId="{06382755-F64E-4A83-AE50-8274F3D73BE9}" destId="{4699C696-2040-48A6-BAB4-B7B43D9473CA}" srcOrd="2" destOrd="0" parTransId="{214A0DD4-33D3-411A-B9EF-8966596578F9}" sibTransId="{D90C1542-7338-44A9-85B4-2355F2BDA6DF}"/>
    <dgm:cxn modelId="{DE904657-7D01-2D4F-8C83-BC17B5177EB4}" type="presOf" srcId="{70F96643-2964-48F3-840D-BD2FB32F8DFE}" destId="{DF1449AC-7F19-E740-9428-61FE861BB069}" srcOrd="1" destOrd="0" presId="urn:microsoft.com/office/officeart/2016/7/layout/BasicLinearProcessNumbered"/>
    <dgm:cxn modelId="{429D1E58-A6FD-4AE5-AB9E-8AE455DDAEBA}" srcId="{06382755-F64E-4A83-AE50-8274F3D73BE9}" destId="{70F96643-2964-48F3-840D-BD2FB32F8DFE}" srcOrd="1" destOrd="0" parTransId="{2CBA22BC-7C54-4804-8C31-CC89F7B0E73F}" sibTransId="{4CC25557-069E-4C32-840D-23AA833F9C57}"/>
    <dgm:cxn modelId="{D0BFF167-3ADE-3144-8FA2-C66CB4CFC7A9}" type="presOf" srcId="{450A59D8-D9FD-4EDA-A1C6-64A52E4394EC}" destId="{B3339FD3-AFB9-004F-B241-4083B40C2B9D}" srcOrd="0" destOrd="0" presId="urn:microsoft.com/office/officeart/2016/7/layout/BasicLinearProcessNumbered"/>
    <dgm:cxn modelId="{E0A89E7C-75CA-744F-AE0E-B4EF95D19620}" type="presOf" srcId="{4699C696-2040-48A6-BAB4-B7B43D9473CA}" destId="{C4E4A39E-BDDF-A14E-8A8F-47DB58432F67}" srcOrd="0" destOrd="0" presId="urn:microsoft.com/office/officeart/2016/7/layout/BasicLinearProcessNumbered"/>
    <dgm:cxn modelId="{69E78688-11B1-CC4F-985B-761032041FF2}" type="presOf" srcId="{4699C696-2040-48A6-BAB4-B7B43D9473CA}" destId="{CE62BDE3-EC8E-154D-8519-718BD23A5517}" srcOrd="1" destOrd="0" presId="urn:microsoft.com/office/officeart/2016/7/layout/BasicLinearProcessNumbered"/>
    <dgm:cxn modelId="{C506C5A5-6F3B-B24C-82F8-84E54EC8B482}" type="presOf" srcId="{450A59D8-D9FD-4EDA-A1C6-64A52E4394EC}" destId="{2D393249-CEC8-7C41-9357-D70A9822D170}" srcOrd="1" destOrd="0" presId="urn:microsoft.com/office/officeart/2016/7/layout/BasicLinearProcessNumbered"/>
    <dgm:cxn modelId="{487D95B1-67D6-5645-9BC2-D035DD2F9DC9}" type="presOf" srcId="{70F96643-2964-48F3-840D-BD2FB32F8DFE}" destId="{C1EC97C7-2CDA-8D41-AFCA-3F307B5EA91E}" srcOrd="0" destOrd="0" presId="urn:microsoft.com/office/officeart/2016/7/layout/BasicLinearProcessNumbered"/>
    <dgm:cxn modelId="{122DC1ED-FBF0-4F0A-BEFB-13073964856C}" srcId="{06382755-F64E-4A83-AE50-8274F3D73BE9}" destId="{450A59D8-D9FD-4EDA-A1C6-64A52E4394EC}" srcOrd="0" destOrd="0" parTransId="{B7A764E3-0DF5-4B5E-A3FC-DD4AA3C0A35C}" sibTransId="{CADFF3CA-B148-4EB7-94D7-E8EA0E52C504}"/>
    <dgm:cxn modelId="{AE6302F0-A532-8243-82F8-ADBFE09C491E}" type="presOf" srcId="{4CC25557-069E-4C32-840D-23AA833F9C57}" destId="{2067F294-29A1-FB4C-9EEF-1AF66F58ED6A}" srcOrd="0" destOrd="0" presId="urn:microsoft.com/office/officeart/2016/7/layout/BasicLinearProcessNumbered"/>
    <dgm:cxn modelId="{D814FCFA-FCF8-144C-A76A-4AF3AF63F519}" type="presOf" srcId="{D90C1542-7338-44A9-85B4-2355F2BDA6DF}" destId="{3400F3E5-4BA5-614B-83EE-22F1DDCE665C}" srcOrd="0" destOrd="0" presId="urn:microsoft.com/office/officeart/2016/7/layout/BasicLinearProcessNumbered"/>
    <dgm:cxn modelId="{58F42CDC-DC00-5342-AA7F-A1C8DF6453C9}" type="presParOf" srcId="{70F1E796-0BB0-1442-9F29-15D425556E3D}" destId="{C6304510-4263-FD4A-AFBA-B3829E4629AA}" srcOrd="0" destOrd="0" presId="urn:microsoft.com/office/officeart/2016/7/layout/BasicLinearProcessNumbered"/>
    <dgm:cxn modelId="{4B9AAA85-3DEA-394B-B8D8-B8BC4D74B3B2}" type="presParOf" srcId="{C6304510-4263-FD4A-AFBA-B3829E4629AA}" destId="{B3339FD3-AFB9-004F-B241-4083B40C2B9D}" srcOrd="0" destOrd="0" presId="urn:microsoft.com/office/officeart/2016/7/layout/BasicLinearProcessNumbered"/>
    <dgm:cxn modelId="{B13967E6-2FB1-FF40-A579-453BD029A77A}" type="presParOf" srcId="{C6304510-4263-FD4A-AFBA-B3829E4629AA}" destId="{7734A416-3A53-3B48-A8B8-545C821064EC}" srcOrd="1" destOrd="0" presId="urn:microsoft.com/office/officeart/2016/7/layout/BasicLinearProcessNumbered"/>
    <dgm:cxn modelId="{277E6512-6D99-7449-A6AD-349B6727F971}" type="presParOf" srcId="{C6304510-4263-FD4A-AFBA-B3829E4629AA}" destId="{B6E8E7B9-8F7F-6B48-9EDF-1E39E0668F04}" srcOrd="2" destOrd="0" presId="urn:microsoft.com/office/officeart/2016/7/layout/BasicLinearProcessNumbered"/>
    <dgm:cxn modelId="{B742BE16-F85E-ED48-8CCB-BFCC0B7C3158}" type="presParOf" srcId="{C6304510-4263-FD4A-AFBA-B3829E4629AA}" destId="{2D393249-CEC8-7C41-9357-D70A9822D170}" srcOrd="3" destOrd="0" presId="urn:microsoft.com/office/officeart/2016/7/layout/BasicLinearProcessNumbered"/>
    <dgm:cxn modelId="{5518AFD8-4F1A-AF41-9175-566D9B9FC970}" type="presParOf" srcId="{70F1E796-0BB0-1442-9F29-15D425556E3D}" destId="{B470D302-FAEB-9942-8DAE-EFC08721F1C3}" srcOrd="1" destOrd="0" presId="urn:microsoft.com/office/officeart/2016/7/layout/BasicLinearProcessNumbered"/>
    <dgm:cxn modelId="{A4B40EC7-F4E7-9B4F-A17D-24B79FF1F5EA}" type="presParOf" srcId="{70F1E796-0BB0-1442-9F29-15D425556E3D}" destId="{1DD338E2-9692-214B-B135-B32614119422}" srcOrd="2" destOrd="0" presId="urn:microsoft.com/office/officeart/2016/7/layout/BasicLinearProcessNumbered"/>
    <dgm:cxn modelId="{285EFB7E-A5C9-C04D-A3B9-053F2FC305E2}" type="presParOf" srcId="{1DD338E2-9692-214B-B135-B32614119422}" destId="{C1EC97C7-2CDA-8D41-AFCA-3F307B5EA91E}" srcOrd="0" destOrd="0" presId="urn:microsoft.com/office/officeart/2016/7/layout/BasicLinearProcessNumbered"/>
    <dgm:cxn modelId="{53D4E07D-BDB5-AB47-A905-BF32418D0B4C}" type="presParOf" srcId="{1DD338E2-9692-214B-B135-B32614119422}" destId="{2067F294-29A1-FB4C-9EEF-1AF66F58ED6A}" srcOrd="1" destOrd="0" presId="urn:microsoft.com/office/officeart/2016/7/layout/BasicLinearProcessNumbered"/>
    <dgm:cxn modelId="{FD7BF7AE-243F-7A4A-B163-53D27DBE830D}" type="presParOf" srcId="{1DD338E2-9692-214B-B135-B32614119422}" destId="{BCDE9D8F-BF32-8749-AEDD-B9DC87D1027C}" srcOrd="2" destOrd="0" presId="urn:microsoft.com/office/officeart/2016/7/layout/BasicLinearProcessNumbered"/>
    <dgm:cxn modelId="{40B19EAB-7B60-A84D-B8D1-577D14B5A148}" type="presParOf" srcId="{1DD338E2-9692-214B-B135-B32614119422}" destId="{DF1449AC-7F19-E740-9428-61FE861BB069}" srcOrd="3" destOrd="0" presId="urn:microsoft.com/office/officeart/2016/7/layout/BasicLinearProcessNumbered"/>
    <dgm:cxn modelId="{A005469A-1611-8940-8099-E5B9CCE9CE84}" type="presParOf" srcId="{70F1E796-0BB0-1442-9F29-15D425556E3D}" destId="{19DFB5FA-0A94-624B-B193-FA3F7FA41869}" srcOrd="3" destOrd="0" presId="urn:microsoft.com/office/officeart/2016/7/layout/BasicLinearProcessNumbered"/>
    <dgm:cxn modelId="{19D2C222-9B5E-A74C-A1A3-6650FAD5DAE7}" type="presParOf" srcId="{70F1E796-0BB0-1442-9F29-15D425556E3D}" destId="{B198C7F0-F67C-3141-BE24-7519B6D0E776}" srcOrd="4" destOrd="0" presId="urn:microsoft.com/office/officeart/2016/7/layout/BasicLinearProcessNumbered"/>
    <dgm:cxn modelId="{C98131E3-C119-BD4F-8102-D80A1AA7C5AE}" type="presParOf" srcId="{B198C7F0-F67C-3141-BE24-7519B6D0E776}" destId="{C4E4A39E-BDDF-A14E-8A8F-47DB58432F67}" srcOrd="0" destOrd="0" presId="urn:microsoft.com/office/officeart/2016/7/layout/BasicLinearProcessNumbered"/>
    <dgm:cxn modelId="{D1702C42-3B9F-AF41-9542-04724F6D322C}" type="presParOf" srcId="{B198C7F0-F67C-3141-BE24-7519B6D0E776}" destId="{3400F3E5-4BA5-614B-83EE-22F1DDCE665C}" srcOrd="1" destOrd="0" presId="urn:microsoft.com/office/officeart/2016/7/layout/BasicLinearProcessNumbered"/>
    <dgm:cxn modelId="{03FF9623-A5FE-CE4F-9665-7C5FE3D5E327}" type="presParOf" srcId="{B198C7F0-F67C-3141-BE24-7519B6D0E776}" destId="{FFA2B7F8-6765-FD43-ACFA-6F4A708F6D8B}" srcOrd="2" destOrd="0" presId="urn:microsoft.com/office/officeart/2016/7/layout/BasicLinearProcessNumbered"/>
    <dgm:cxn modelId="{91D4626A-7F16-8A4E-85D2-9BCD41EEB0C1}" type="presParOf" srcId="{B198C7F0-F67C-3141-BE24-7519B6D0E776}" destId="{CE62BDE3-EC8E-154D-8519-718BD23A551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25C95-820F-154A-AE8B-B684C5F7E39D}">
      <dsp:nvSpPr>
        <dsp:cNvPr id="0" name=""/>
        <dsp:cNvSpPr/>
      </dsp:nvSpPr>
      <dsp:spPr>
        <a:xfrm>
          <a:off x="0" y="7182"/>
          <a:ext cx="5607050" cy="1559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is your name?</a:t>
          </a:r>
        </a:p>
      </dsp:txBody>
      <dsp:txXfrm>
        <a:off x="76105" y="83287"/>
        <a:ext cx="5454840" cy="1406815"/>
      </dsp:txXfrm>
    </dsp:sp>
    <dsp:sp modelId="{8E956CA0-25E2-8242-98EE-3C10270E30E9}">
      <dsp:nvSpPr>
        <dsp:cNvPr id="0" name=""/>
        <dsp:cNvSpPr/>
      </dsp:nvSpPr>
      <dsp:spPr>
        <a:xfrm>
          <a:off x="0" y="1684287"/>
          <a:ext cx="5607050" cy="1559025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is your work affiliation?</a:t>
          </a:r>
        </a:p>
      </dsp:txBody>
      <dsp:txXfrm>
        <a:off x="76105" y="1760392"/>
        <a:ext cx="5454840" cy="1406815"/>
      </dsp:txXfrm>
    </dsp:sp>
    <dsp:sp modelId="{8959A8C0-017A-8240-9CAA-027AA2F1A6D2}">
      <dsp:nvSpPr>
        <dsp:cNvPr id="0" name=""/>
        <dsp:cNvSpPr/>
      </dsp:nvSpPr>
      <dsp:spPr>
        <a:xfrm>
          <a:off x="0" y="3361392"/>
          <a:ext cx="5607050" cy="1559025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What are you looking to learn today?</a:t>
          </a:r>
        </a:p>
      </dsp:txBody>
      <dsp:txXfrm>
        <a:off x="76105" y="3437497"/>
        <a:ext cx="545484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11BD-71A4-9345-BCD9-5222D8071EC7}">
      <dsp:nvSpPr>
        <dsp:cNvPr id="0" name=""/>
        <dsp:cNvSpPr/>
      </dsp:nvSpPr>
      <dsp:spPr>
        <a:xfrm>
          <a:off x="0" y="3740335"/>
          <a:ext cx="5651500" cy="12276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can learn from what works in other settings, but understanding climate is key to success</a:t>
          </a:r>
        </a:p>
      </dsp:txBody>
      <dsp:txXfrm>
        <a:off x="0" y="3740335"/>
        <a:ext cx="5651500" cy="1227661"/>
      </dsp:txXfrm>
    </dsp:sp>
    <dsp:sp modelId="{00968BED-EDE9-2D48-8A07-86F13A2879F8}">
      <dsp:nvSpPr>
        <dsp:cNvPr id="0" name=""/>
        <dsp:cNvSpPr/>
      </dsp:nvSpPr>
      <dsp:spPr>
        <a:xfrm rot="10800000">
          <a:off x="0" y="1870606"/>
          <a:ext cx="5651500" cy="1888143"/>
        </a:xfrm>
        <a:prstGeom prst="upArrowCallou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works in one context may not work in another</a:t>
          </a:r>
        </a:p>
      </dsp:txBody>
      <dsp:txXfrm rot="-10800000">
        <a:off x="0" y="1870606"/>
        <a:ext cx="5651500" cy="662738"/>
      </dsp:txXfrm>
    </dsp:sp>
    <dsp:sp modelId="{1D681407-4FDB-8544-B2C8-57294D63AA2B}">
      <dsp:nvSpPr>
        <dsp:cNvPr id="0" name=""/>
        <dsp:cNvSpPr/>
      </dsp:nvSpPr>
      <dsp:spPr>
        <a:xfrm>
          <a:off x="0" y="2533345"/>
          <a:ext cx="2825749" cy="564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works on campuses likely won’t work in other settings (hospitals, summer camps, treatment centers)</a:t>
          </a:r>
        </a:p>
      </dsp:txBody>
      <dsp:txXfrm>
        <a:off x="0" y="2533345"/>
        <a:ext cx="2825749" cy="564554"/>
      </dsp:txXfrm>
    </dsp:sp>
    <dsp:sp modelId="{1F304556-43EF-8645-81A9-F2C7981EDAED}">
      <dsp:nvSpPr>
        <dsp:cNvPr id="0" name=""/>
        <dsp:cNvSpPr/>
      </dsp:nvSpPr>
      <dsp:spPr>
        <a:xfrm>
          <a:off x="2825750" y="2533345"/>
          <a:ext cx="2825749" cy="564554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works on one campus </a:t>
          </a:r>
          <a:r>
            <a:rPr lang="en-US" sz="1300" b="1" kern="1200"/>
            <a:t>may</a:t>
          </a:r>
          <a:r>
            <a:rPr lang="en-US" sz="1300" kern="1200"/>
            <a:t> work on another, but climate can torpedo the best planned interventions</a:t>
          </a:r>
        </a:p>
      </dsp:txBody>
      <dsp:txXfrm>
        <a:off x="2825750" y="2533345"/>
        <a:ext cx="2825749" cy="564554"/>
      </dsp:txXfrm>
    </dsp:sp>
    <dsp:sp modelId="{D5E19C40-AC40-7C44-9C02-78B085CA72ED}">
      <dsp:nvSpPr>
        <dsp:cNvPr id="0" name=""/>
        <dsp:cNvSpPr/>
      </dsp:nvSpPr>
      <dsp:spPr>
        <a:xfrm rot="10800000">
          <a:off x="0" y="878"/>
          <a:ext cx="5651500" cy="1888143"/>
        </a:xfrm>
        <a:prstGeom prst="upArrowCallou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Prevention is only as good as its match to its context and climate</a:t>
          </a:r>
        </a:p>
      </dsp:txBody>
      <dsp:txXfrm rot="10800000">
        <a:off x="0" y="878"/>
        <a:ext cx="5651500" cy="1226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06FB0-E3F1-1C4F-8FCF-63F305D202A1}">
      <dsp:nvSpPr>
        <dsp:cNvPr id="0" name=""/>
        <dsp:cNvSpPr/>
      </dsp:nvSpPr>
      <dsp:spPr>
        <a:xfrm>
          <a:off x="200" y="101817"/>
          <a:ext cx="2420094" cy="2904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0" rIns="23905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Break down your workplace or community into four (or more!) levels</a:t>
          </a:r>
        </a:p>
      </dsp:txBody>
      <dsp:txXfrm>
        <a:off x="200" y="1263462"/>
        <a:ext cx="2420094" cy="1742467"/>
      </dsp:txXfrm>
    </dsp:sp>
    <dsp:sp modelId="{2FDC39B8-C683-4D43-B36D-42B2CF268692}">
      <dsp:nvSpPr>
        <dsp:cNvPr id="0" name=""/>
        <dsp:cNvSpPr/>
      </dsp:nvSpPr>
      <dsp:spPr>
        <a:xfrm>
          <a:off x="200" y="101817"/>
          <a:ext cx="2420094" cy="116164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165100" rIns="239052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01</a:t>
          </a:r>
        </a:p>
      </dsp:txBody>
      <dsp:txXfrm>
        <a:off x="200" y="101817"/>
        <a:ext cx="2420094" cy="1161645"/>
      </dsp:txXfrm>
    </dsp:sp>
    <dsp:sp modelId="{84A5B931-CD0F-2D4D-8179-2A694FA8A84A}">
      <dsp:nvSpPr>
        <dsp:cNvPr id="0" name=""/>
        <dsp:cNvSpPr/>
      </dsp:nvSpPr>
      <dsp:spPr>
        <a:xfrm>
          <a:off x="2613902" y="101817"/>
          <a:ext cx="2420094" cy="2904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0" rIns="23905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Determine key stakeholders at each level</a:t>
          </a:r>
        </a:p>
      </dsp:txBody>
      <dsp:txXfrm>
        <a:off x="2613902" y="1263462"/>
        <a:ext cx="2420094" cy="1742467"/>
      </dsp:txXfrm>
    </dsp:sp>
    <dsp:sp modelId="{AB61602D-E120-D147-833E-3810FFBB2DA9}">
      <dsp:nvSpPr>
        <dsp:cNvPr id="0" name=""/>
        <dsp:cNvSpPr/>
      </dsp:nvSpPr>
      <dsp:spPr>
        <a:xfrm>
          <a:off x="2613902" y="101817"/>
          <a:ext cx="2420094" cy="116164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165100" rIns="239052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02</a:t>
          </a:r>
        </a:p>
      </dsp:txBody>
      <dsp:txXfrm>
        <a:off x="2613902" y="101817"/>
        <a:ext cx="2420094" cy="1161645"/>
      </dsp:txXfrm>
    </dsp:sp>
    <dsp:sp modelId="{1C40CC2E-6FFE-A54B-A347-7CE4500D88DE}">
      <dsp:nvSpPr>
        <dsp:cNvPr id="0" name=""/>
        <dsp:cNvSpPr/>
      </dsp:nvSpPr>
      <dsp:spPr>
        <a:xfrm>
          <a:off x="5227603" y="101817"/>
          <a:ext cx="2420094" cy="29041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0" rIns="23905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Brainstorm a series of questions to ask about each level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Risk factors or barriers to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Protective factors</a:t>
          </a:r>
        </a:p>
      </dsp:txBody>
      <dsp:txXfrm>
        <a:off x="5227603" y="1263462"/>
        <a:ext cx="2420094" cy="1742467"/>
      </dsp:txXfrm>
    </dsp:sp>
    <dsp:sp modelId="{1E6AF6D7-9DBE-F54C-9044-6E2400184D85}">
      <dsp:nvSpPr>
        <dsp:cNvPr id="0" name=""/>
        <dsp:cNvSpPr/>
      </dsp:nvSpPr>
      <dsp:spPr>
        <a:xfrm>
          <a:off x="5227603" y="101817"/>
          <a:ext cx="2420094" cy="116164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165100" rIns="239052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03</a:t>
          </a:r>
        </a:p>
      </dsp:txBody>
      <dsp:txXfrm>
        <a:off x="5227603" y="101817"/>
        <a:ext cx="2420094" cy="1161645"/>
      </dsp:txXfrm>
    </dsp:sp>
    <dsp:sp modelId="{5F427851-98BD-8E47-94F5-6940BC781D64}">
      <dsp:nvSpPr>
        <dsp:cNvPr id="0" name=""/>
        <dsp:cNvSpPr/>
      </dsp:nvSpPr>
      <dsp:spPr>
        <a:xfrm>
          <a:off x="7841305" y="101817"/>
          <a:ext cx="2420094" cy="2904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0" rIns="23905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the analysis to understand the complexity of your specific context</a:t>
          </a:r>
        </a:p>
      </dsp:txBody>
      <dsp:txXfrm>
        <a:off x="7841305" y="1263462"/>
        <a:ext cx="2420094" cy="1742467"/>
      </dsp:txXfrm>
    </dsp:sp>
    <dsp:sp modelId="{42188223-1AAB-EB44-B1C2-B6F92028A083}">
      <dsp:nvSpPr>
        <dsp:cNvPr id="0" name=""/>
        <dsp:cNvSpPr/>
      </dsp:nvSpPr>
      <dsp:spPr>
        <a:xfrm>
          <a:off x="7841305" y="101817"/>
          <a:ext cx="2420094" cy="116164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52" tIns="165100" rIns="239052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04</a:t>
          </a:r>
        </a:p>
      </dsp:txBody>
      <dsp:txXfrm>
        <a:off x="7841305" y="101817"/>
        <a:ext cx="2420094" cy="1161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1BCBB-AD07-BC4F-AF85-67807DDF89ED}">
      <dsp:nvSpPr>
        <dsp:cNvPr id="0" name=""/>
        <dsp:cNvSpPr/>
      </dsp:nvSpPr>
      <dsp:spPr>
        <a:xfrm>
          <a:off x="341312" y="0"/>
          <a:ext cx="4968874" cy="496887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7F060-F1C3-2844-8AD3-2468822C0C01}">
      <dsp:nvSpPr>
        <dsp:cNvPr id="0" name=""/>
        <dsp:cNvSpPr/>
      </dsp:nvSpPr>
      <dsp:spPr>
        <a:xfrm>
          <a:off x="813355" y="472043"/>
          <a:ext cx="1937861" cy="193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Supportive department that emphasizes academic freedom and DEI in coursework. </a:t>
          </a:r>
        </a:p>
      </dsp:txBody>
      <dsp:txXfrm>
        <a:off x="907954" y="566642"/>
        <a:ext cx="1748663" cy="1748663"/>
      </dsp:txXfrm>
    </dsp:sp>
    <dsp:sp modelId="{CC924D73-72D2-AA45-94F7-A092105A8CFE}">
      <dsp:nvSpPr>
        <dsp:cNvPr id="0" name=""/>
        <dsp:cNvSpPr/>
      </dsp:nvSpPr>
      <dsp:spPr>
        <a:xfrm>
          <a:off x="2900283" y="472043"/>
          <a:ext cx="1937861" cy="1937861"/>
        </a:xfrm>
        <a:prstGeom prst="roundRect">
          <a:avLst/>
        </a:prstGeom>
        <a:gradFill rotWithShape="0">
          <a:gsLst>
            <a:gs pos="0">
              <a:schemeClr val="accent5">
                <a:hueOff val="-79958"/>
                <a:satOff val="-2966"/>
                <a:lumOff val="470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79958"/>
                <a:satOff val="-2966"/>
                <a:lumOff val="470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79958"/>
                <a:satOff val="-2966"/>
                <a:lumOff val="470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Administration wants resources for survivors on campus, but does not prioritize them. Most sexual violence prevention work is coordinated by a community organization. Perpetration resources do not exist.</a:t>
          </a:r>
        </a:p>
      </dsp:txBody>
      <dsp:txXfrm>
        <a:off x="2994882" y="566642"/>
        <a:ext cx="1748663" cy="1748663"/>
      </dsp:txXfrm>
    </dsp:sp>
    <dsp:sp modelId="{270A7B36-6A1E-1148-A22B-234D8016FCBD}">
      <dsp:nvSpPr>
        <dsp:cNvPr id="0" name=""/>
        <dsp:cNvSpPr/>
      </dsp:nvSpPr>
      <dsp:spPr>
        <a:xfrm>
          <a:off x="813355" y="2558970"/>
          <a:ext cx="1937861" cy="1937861"/>
        </a:xfrm>
        <a:prstGeom prst="roundRect">
          <a:avLst/>
        </a:prstGeom>
        <a:gradFill rotWithShape="0">
          <a:gsLst>
            <a:gs pos="0">
              <a:schemeClr val="accent5">
                <a:hueOff val="-159915"/>
                <a:satOff val="-5931"/>
                <a:lumOff val="941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59915"/>
                <a:satOff val="-5931"/>
                <a:lumOff val="941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59915"/>
                <a:satOff val="-5931"/>
                <a:lumOff val="941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Students lean conservative and religious, and there is limited diversity on campus. Most have never been outside of Northern Minnesota.</a:t>
          </a:r>
        </a:p>
      </dsp:txBody>
      <dsp:txXfrm>
        <a:off x="907954" y="2653569"/>
        <a:ext cx="1748663" cy="1748663"/>
      </dsp:txXfrm>
    </dsp:sp>
    <dsp:sp modelId="{1900A96D-2996-DB44-AD55-8768DB64D501}">
      <dsp:nvSpPr>
        <dsp:cNvPr id="0" name=""/>
        <dsp:cNvSpPr/>
      </dsp:nvSpPr>
      <dsp:spPr>
        <a:xfrm>
          <a:off x="2900283" y="2558970"/>
          <a:ext cx="1937861" cy="1937861"/>
        </a:xfrm>
        <a:prstGeom prst="roundRect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Bemidji is the most liberal area in a very conservative region. A decent percentage of our faculty and staff are alum, or are from Northern Minnesota. A large community focus on trafficking.</a:t>
          </a:r>
        </a:p>
      </dsp:txBody>
      <dsp:txXfrm>
        <a:off x="2994882" y="2653569"/>
        <a:ext cx="1748663" cy="1748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9FD3-AFB9-004F-B241-4083B40C2B9D}">
      <dsp:nvSpPr>
        <dsp:cNvPr id="0" name=""/>
        <dsp:cNvSpPr/>
      </dsp:nvSpPr>
      <dsp:spPr>
        <a:xfrm>
          <a:off x="0" y="0"/>
          <a:ext cx="3206750" cy="31019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11" tIns="330200" rIns="250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are three strategies that you might consider incorporating into your work?</a:t>
          </a:r>
        </a:p>
      </dsp:txBody>
      <dsp:txXfrm>
        <a:off x="0" y="1178750"/>
        <a:ext cx="3206750" cy="1861185"/>
      </dsp:txXfrm>
    </dsp:sp>
    <dsp:sp modelId="{7734A416-3A53-3B48-A8B8-545C821064EC}">
      <dsp:nvSpPr>
        <dsp:cNvPr id="0" name=""/>
        <dsp:cNvSpPr/>
      </dsp:nvSpPr>
      <dsp:spPr>
        <a:xfrm>
          <a:off x="1138078" y="310197"/>
          <a:ext cx="930592" cy="9305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53" tIns="12700" rIns="72553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1274360" y="446479"/>
        <a:ext cx="658028" cy="658028"/>
      </dsp:txXfrm>
    </dsp:sp>
    <dsp:sp modelId="{B6E8E7B9-8F7F-6B48-9EDF-1E39E0668F04}">
      <dsp:nvSpPr>
        <dsp:cNvPr id="0" name=""/>
        <dsp:cNvSpPr/>
      </dsp:nvSpPr>
      <dsp:spPr>
        <a:xfrm>
          <a:off x="0" y="3101903"/>
          <a:ext cx="320675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97C7-2CDA-8D41-AFCA-3F307B5EA91E}">
      <dsp:nvSpPr>
        <dsp:cNvPr id="0" name=""/>
        <dsp:cNvSpPr/>
      </dsp:nvSpPr>
      <dsp:spPr>
        <a:xfrm>
          <a:off x="3527425" y="0"/>
          <a:ext cx="3206750" cy="31019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11" tIns="330200" rIns="250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questions do you still have about prevention?</a:t>
          </a:r>
        </a:p>
      </dsp:txBody>
      <dsp:txXfrm>
        <a:off x="3527425" y="1178750"/>
        <a:ext cx="3206750" cy="1861185"/>
      </dsp:txXfrm>
    </dsp:sp>
    <dsp:sp modelId="{2067F294-29A1-FB4C-9EEF-1AF66F58ED6A}">
      <dsp:nvSpPr>
        <dsp:cNvPr id="0" name=""/>
        <dsp:cNvSpPr/>
      </dsp:nvSpPr>
      <dsp:spPr>
        <a:xfrm>
          <a:off x="4665503" y="310197"/>
          <a:ext cx="930592" cy="9305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53" tIns="12700" rIns="72553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4801785" y="446479"/>
        <a:ext cx="658028" cy="658028"/>
      </dsp:txXfrm>
    </dsp:sp>
    <dsp:sp modelId="{BCDE9D8F-BF32-8749-AEDD-B9DC87D1027C}">
      <dsp:nvSpPr>
        <dsp:cNvPr id="0" name=""/>
        <dsp:cNvSpPr/>
      </dsp:nvSpPr>
      <dsp:spPr>
        <a:xfrm>
          <a:off x="3527425" y="3101903"/>
          <a:ext cx="320675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A39E-BDDF-A14E-8A8F-47DB58432F67}">
      <dsp:nvSpPr>
        <dsp:cNvPr id="0" name=""/>
        <dsp:cNvSpPr/>
      </dsp:nvSpPr>
      <dsp:spPr>
        <a:xfrm>
          <a:off x="7054850" y="0"/>
          <a:ext cx="3206750" cy="31019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11" tIns="330200" rIns="250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you see your work as more prevention oriented than when you started this workshop?</a:t>
          </a:r>
        </a:p>
      </dsp:txBody>
      <dsp:txXfrm>
        <a:off x="7054850" y="1178750"/>
        <a:ext cx="3206750" cy="1861185"/>
      </dsp:txXfrm>
    </dsp:sp>
    <dsp:sp modelId="{3400F3E5-4BA5-614B-83EE-22F1DDCE665C}">
      <dsp:nvSpPr>
        <dsp:cNvPr id="0" name=""/>
        <dsp:cNvSpPr/>
      </dsp:nvSpPr>
      <dsp:spPr>
        <a:xfrm>
          <a:off x="8192928" y="310197"/>
          <a:ext cx="930592" cy="9305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53" tIns="12700" rIns="72553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8329210" y="446479"/>
        <a:ext cx="658028" cy="658028"/>
      </dsp:txXfrm>
    </dsp:sp>
    <dsp:sp modelId="{FFA2B7F8-6765-FD43-ACFA-6F4A708F6D8B}">
      <dsp:nvSpPr>
        <dsp:cNvPr id="0" name=""/>
        <dsp:cNvSpPr/>
      </dsp:nvSpPr>
      <dsp:spPr>
        <a:xfrm>
          <a:off x="7054850" y="3101903"/>
          <a:ext cx="3206750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EBA2FAB-7CFE-C541-9B7F-296EC83E1F21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E89FB4-9F3E-9141-895D-97EF3E5B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wantedprevention.org/" TargetMode="External"/><Relationship Id="rId2" Type="http://schemas.openxmlformats.org/officeDocument/2006/relationships/hyperlink" Target="http://www.whatsok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5433-CAAC-E349-975C-0EF4AC54B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Bringing Prevention to Your Career and Your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90CB8-69BE-194F-9646-D524F4F1E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Judith Zatkin, PhD</a:t>
            </a:r>
          </a:p>
          <a:p>
            <a:r>
              <a:rPr lang="en-US" dirty="0" err="1"/>
              <a:t>Judith.Zatkin@bemidjistate.edu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9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7235F-F155-4548-BB88-FA835397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Importance of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6D5B79-A9F5-AAC4-94E2-8B5ABBB39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07846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9F67-5984-EB45-970E-DC492F9F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Conducting a Mini Climate 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4F5DDF-960E-8804-C4D4-21003D65A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937526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44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2655E-ABD0-0E4E-B36D-DDBC13BE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Consideration #1: My Department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68C043-5CA2-DB4D-B89A-E557C4DA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restrictions on how you teach your courses?</a:t>
            </a:r>
          </a:p>
          <a:p>
            <a:r>
              <a:rPr lang="en-US" dirty="0"/>
              <a:t>Does your department value diversity, equity, and inclusion?</a:t>
            </a:r>
          </a:p>
          <a:p>
            <a:r>
              <a:rPr lang="en-US" dirty="0"/>
              <a:t>Are you able to develop your own courses?</a:t>
            </a:r>
          </a:p>
          <a:p>
            <a:r>
              <a:rPr lang="en-US" dirty="0"/>
              <a:t>Are your colleagues collegial, or is there departmental drama?</a:t>
            </a:r>
          </a:p>
          <a:p>
            <a:r>
              <a:rPr lang="en-US" dirty="0"/>
              <a:t>Do you have tenure? Is your employment precarious? How does that impact your role in the department?</a:t>
            </a:r>
          </a:p>
        </p:txBody>
      </p:sp>
    </p:spTree>
    <p:extLst>
      <p:ext uri="{BB962C8B-B14F-4D97-AF65-F5344CB8AC3E}">
        <p14:creationId xmlns:p14="http://schemas.microsoft.com/office/powerpoint/2010/main" val="196513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9ECA-A9A8-5544-8475-C5AF6AD4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Consideration #2: Administration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F999-18F3-9D45-94F5-93B0FCF9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your administration vocal about campus sexual violence?</a:t>
            </a:r>
          </a:p>
          <a:p>
            <a:r>
              <a:rPr lang="en-US" dirty="0"/>
              <a:t>What budget exists for resources for students impacted by sexual violence?</a:t>
            </a:r>
          </a:p>
          <a:p>
            <a:r>
              <a:rPr lang="en-US" dirty="0"/>
              <a:t>Does your campus have a women’s center? A sexual violence prevention center? An LGBTQ+ center?  A Multicultural center? A student conflict resolution center? Resources for students who perpetrate? </a:t>
            </a:r>
          </a:p>
          <a:p>
            <a:r>
              <a:rPr lang="en-US" dirty="0"/>
              <a:t>Does your campus have mandated or mandatory reporting policies, and are they well known? </a:t>
            </a:r>
          </a:p>
          <a:p>
            <a:r>
              <a:rPr lang="en-US" dirty="0"/>
              <a:t>Is there any campus-wide mandatory training for students surrounding sexual violence prevention?</a:t>
            </a:r>
          </a:p>
          <a:p>
            <a:pPr lvl="1"/>
            <a:r>
              <a:rPr lang="en-US" dirty="0"/>
              <a:t>Is it effective?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2504-7AE0-5B4E-A65B-5E2C69E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Consideration #3: The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F691-3FAE-3043-BE68-A60BD2B3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typical religious and political affiliations for students at your institution?</a:t>
            </a:r>
          </a:p>
          <a:p>
            <a:r>
              <a:rPr lang="en-US" dirty="0"/>
              <a:t>What does diversity look like for your students?</a:t>
            </a:r>
          </a:p>
          <a:p>
            <a:r>
              <a:rPr lang="en-US" dirty="0"/>
              <a:t>Are most of your students of traditional college age?</a:t>
            </a:r>
          </a:p>
          <a:p>
            <a:pPr lvl="1"/>
            <a:r>
              <a:rPr lang="en-US" dirty="0"/>
              <a:t>Are there high schoolers taking your courses?</a:t>
            </a:r>
          </a:p>
          <a:p>
            <a:r>
              <a:rPr lang="en-US" dirty="0"/>
              <a:t>Are there student organizations dedicated to sexual violence prevention, activism, or feminism? </a:t>
            </a:r>
          </a:p>
          <a:p>
            <a:pPr lvl="1"/>
            <a:r>
              <a:rPr lang="en-US" dirty="0"/>
              <a:t>Are these organizations visible on campus? </a:t>
            </a:r>
          </a:p>
          <a:p>
            <a:r>
              <a:rPr lang="en-US" dirty="0"/>
              <a:t>How involved are parents?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A25C-F3D2-884C-A7C9-3AD1E12E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Consideration #4: The Greater Campus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2EBD-62E1-3943-8B0C-3948C4E79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political and religious affiliations of the community at large?</a:t>
            </a:r>
          </a:p>
          <a:p>
            <a:r>
              <a:rPr lang="en-US" dirty="0"/>
              <a:t>Are there prominent community-based sexual violence prevention organizations? What kind of work do they do?</a:t>
            </a:r>
          </a:p>
          <a:p>
            <a:r>
              <a:rPr lang="en-US" dirty="0"/>
              <a:t>Do most of your students live on campus? Off campus?</a:t>
            </a:r>
          </a:p>
          <a:p>
            <a:r>
              <a:rPr lang="en-US" dirty="0"/>
              <a:t>Do students stay in town after graduation?</a:t>
            </a:r>
          </a:p>
          <a:p>
            <a:r>
              <a:rPr lang="en-US" dirty="0"/>
              <a:t>What does your alumni network look like?</a:t>
            </a:r>
          </a:p>
          <a:p>
            <a:r>
              <a:rPr lang="en-US" b="1" dirty="0"/>
              <a:t>What sexual violence stories, issues, or causes are prominent in your community? </a:t>
            </a:r>
          </a:p>
        </p:txBody>
      </p:sp>
    </p:spTree>
    <p:extLst>
      <p:ext uri="{BB962C8B-B14F-4D97-AF65-F5344CB8AC3E}">
        <p14:creationId xmlns:p14="http://schemas.microsoft.com/office/powerpoint/2010/main" val="350671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0BFF7-B1D3-E44C-9A0E-FB5F0FC3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Climate Picture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AB2AED-E210-F09B-766A-3E537189D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52591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73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4DBE-738E-2442-9ECF-86F027BD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Climate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271D-7002-9D45-9AF6-927CDBE1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one of your prevention goals we brainstormed earlier– big or small!</a:t>
            </a:r>
          </a:p>
          <a:p>
            <a:pPr marL="342900" indent="-342900">
              <a:buAutoNum type="arabicPeriod"/>
            </a:pPr>
            <a:r>
              <a:rPr lang="en-US" dirty="0"/>
              <a:t>Break up your setting into four levels of analysis</a:t>
            </a:r>
          </a:p>
          <a:p>
            <a:pPr marL="342900" indent="-342900">
              <a:buAutoNum type="arabicPeriod"/>
            </a:pPr>
            <a:r>
              <a:rPr lang="en-US" dirty="0"/>
              <a:t>Brainstorm relevant questions about your goal at each setting</a:t>
            </a:r>
          </a:p>
          <a:p>
            <a:pPr marL="342900" indent="-342900">
              <a:buAutoNum type="arabicPeriod"/>
            </a:pPr>
            <a:r>
              <a:rPr lang="en-US" dirty="0"/>
              <a:t>Consider key stakeholders</a:t>
            </a:r>
          </a:p>
          <a:p>
            <a:pPr marL="342900" indent="-342900">
              <a:buAutoNum type="arabicPeriod"/>
            </a:pPr>
            <a:r>
              <a:rPr lang="en-US" dirty="0"/>
              <a:t>Consider both risk and protective factors</a:t>
            </a:r>
          </a:p>
          <a:p>
            <a:pPr marL="342900" indent="-342900">
              <a:buAutoNum type="arabicPeriod"/>
            </a:pPr>
            <a:r>
              <a:rPr lang="en-US" dirty="0"/>
              <a:t>Write or draw an overall picture of your climate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1B739-C92A-CD43-971B-C8297802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Share your Climate Picture with your table!</a:t>
            </a:r>
          </a:p>
        </p:txBody>
      </p:sp>
      <p:pic>
        <p:nvPicPr>
          <p:cNvPr id="6" name="Graphic 5" descr="Images">
            <a:extLst>
              <a:ext uri="{FF2B5EF4-FFF2-40B4-BE49-F238E27FC236}">
                <a16:creationId xmlns:a16="http://schemas.microsoft.com/office/drawing/2014/main" id="{2E3D981A-8150-BAA9-AA16-F2296F8F1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9C84-74B3-9E4C-AAD0-696B362E8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Primary, Secondary and Tertiary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6DBE3-10F1-284A-8516-64A2BF352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6F5E3-952E-8E47-8FDD-E169F592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D5E7-5E03-7D4B-8418-53874416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Context and Climate</a:t>
            </a:r>
          </a:p>
          <a:p>
            <a:r>
              <a:rPr lang="en-US" dirty="0"/>
              <a:t>Primary, Secondary, and Tertiary Prevention</a:t>
            </a:r>
          </a:p>
          <a:p>
            <a:r>
              <a:rPr lang="en-US" dirty="0"/>
              <a:t>Break!</a:t>
            </a:r>
          </a:p>
          <a:p>
            <a:r>
              <a:rPr lang="en-US" dirty="0"/>
              <a:t>Evidence: From Research to Practice</a:t>
            </a:r>
          </a:p>
          <a:p>
            <a:r>
              <a:rPr lang="en-US" dirty="0"/>
              <a:t>The Social Ecological Model</a:t>
            </a:r>
          </a:p>
          <a:p>
            <a:r>
              <a:rPr lang="en-US" dirty="0"/>
              <a:t>Self-Care as Prevention</a:t>
            </a:r>
          </a:p>
          <a:p>
            <a:r>
              <a:rPr lang="en-US" dirty="0"/>
              <a:t>Building your Prevention Toolbox</a:t>
            </a:r>
          </a:p>
        </p:txBody>
      </p:sp>
    </p:spTree>
    <p:extLst>
      <p:ext uri="{BB962C8B-B14F-4D97-AF65-F5344CB8AC3E}">
        <p14:creationId xmlns:p14="http://schemas.microsoft.com/office/powerpoint/2010/main" val="177699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29AB2-5663-4B46-8BA9-2FF36E4C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1454192"/>
            <a:ext cx="9936142" cy="39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7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lh7-us.googleusercontent.com/slidesz/AGV_vUcGHpObgbihjoaj0XRNtVW4wSkoH12p6uLyjUMU7gOvvo04ZbqdHV0iZMOM1I5i2T5KacWs6tQ1TvZKhX10qYPHoYngXIj5JRijySqMH6am5fXYfHe0L01iMEKamwlX5kmaP2hJBJl5AizFgU9YZroWt8jDg51c=s2048?key=IllDuusjcMqMJwLd4lI5aQ">
            <a:extLst>
              <a:ext uri="{FF2B5EF4-FFF2-40B4-BE49-F238E27FC236}">
                <a16:creationId xmlns:a16="http://schemas.microsoft.com/office/drawing/2014/main" id="{BA32AA02-8DD6-954E-8C89-0514B4BF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580" y="1124712"/>
            <a:ext cx="8120840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2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529DE-4709-9D42-9F2D-3F6EA9E4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Why Primary Prevention?</a:t>
            </a:r>
          </a:p>
        </p:txBody>
      </p:sp>
      <p:pic>
        <p:nvPicPr>
          <p:cNvPr id="2050" name="Picture 2" descr="https://lh7-us.googleusercontent.com/slidesz/AGV_vUe8QSVjgfbfWvTefsXFJTIx4vRTMFJLldKu0MBtI0eQBF3dKjXsVzAsGOqGojmxmUF8iYjvQe9X6-zT_JSxGMhF16m9DNvQG1b4tD7ZJ5YBY2n_VANMb8z_l-DlL1RQmo4yZn9UZAx1cxKrDTYBXxUDEG8Y5agq-CdRgsCk7HL_oWlgtTmsU-0=s2048?key=Uk1lePlAY_fFg2J1yunziQ">
            <a:extLst>
              <a:ext uri="{FF2B5EF4-FFF2-40B4-BE49-F238E27FC236}">
                <a16:creationId xmlns:a16="http://schemas.microsoft.com/office/drawing/2014/main" id="{5D86342B-8869-6A4C-B0B6-1CA1312F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186" y="640080"/>
            <a:ext cx="6191923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4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22DC-2BB6-2442-BEC1-15EDC21B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5A6D-255D-CD40-AD30-BD8A62EA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</a:p>
          <a:p>
            <a:pPr lvl="1"/>
            <a:r>
              <a:rPr lang="en-US" dirty="0"/>
              <a:t>A healthy sexuality curriculum in public schools</a:t>
            </a:r>
          </a:p>
          <a:p>
            <a:r>
              <a:rPr lang="en-US" dirty="0"/>
              <a:t>Secondary Prevention</a:t>
            </a:r>
          </a:p>
          <a:p>
            <a:pPr lvl="1"/>
            <a:r>
              <a:rPr lang="en-US" dirty="0"/>
              <a:t>Bystander intervention programs</a:t>
            </a:r>
          </a:p>
          <a:p>
            <a:r>
              <a:rPr lang="en-US" dirty="0"/>
              <a:t>Tertiary Prevention</a:t>
            </a:r>
          </a:p>
          <a:p>
            <a:pPr lvl="1"/>
            <a:r>
              <a:rPr lang="en-US" dirty="0"/>
              <a:t>A treatment program for those who have sexually offended on campus</a:t>
            </a:r>
          </a:p>
        </p:txBody>
      </p:sp>
    </p:spTree>
    <p:extLst>
      <p:ext uri="{BB962C8B-B14F-4D97-AF65-F5344CB8AC3E}">
        <p14:creationId xmlns:p14="http://schemas.microsoft.com/office/powerpoint/2010/main" val="349338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EFDC-11C8-D842-84B8-232FC08E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3761-03BB-224A-BC79-5FD81550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parts of your work would you categorize as Primary, Secondary, or Tertiary Prevention? Why?</a:t>
            </a:r>
          </a:p>
          <a:p>
            <a:r>
              <a:rPr lang="en-US" dirty="0"/>
              <a:t>What are some ways you might accommodate the levels that are missing in your current work? </a:t>
            </a:r>
          </a:p>
        </p:txBody>
      </p:sp>
    </p:spTree>
    <p:extLst>
      <p:ext uri="{BB962C8B-B14F-4D97-AF65-F5344CB8AC3E}">
        <p14:creationId xmlns:p14="http://schemas.microsoft.com/office/powerpoint/2010/main" val="4064531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36601-3130-9044-A4AA-859B2760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Break!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46CE2-0CE6-B14D-8656-6387CC83B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22" y="4352544"/>
            <a:ext cx="241065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4032462B-39B2-0C16-A1F0-05C7FDA9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40E8E-9377-1B49-96D0-51564F55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3323"/>
            <a:ext cx="8991600" cy="169277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Evidence based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42D75-AF7C-6C4B-A18E-2ECD5786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220" y="5374888"/>
            <a:ext cx="3995955" cy="75828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8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us.googleusercontent.com/slidesz/AGV_vUcnE8KUYr-t1nvDXkvnGJ1y6A7VnyBByfK6mrJIl-GrTaW73_dNa2baGNiWoHkZF8OHf3d64id98KAKOjNwOOGZqQjjjIoXv19mP1SgItxmpBVnXoavyzmkEs8YPPq1hutUZ0su6NMfkGA66rmLFfb8nyj9mbA=s2048?key=IllDuusjcMqMJwLd4lI5aQ">
            <a:extLst>
              <a:ext uri="{FF2B5EF4-FFF2-40B4-BE49-F238E27FC236}">
                <a16:creationId xmlns:a16="http://schemas.microsoft.com/office/drawing/2014/main" id="{22B0CAD2-6EDD-714C-9684-22D25EC9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0"/>
            <a:ext cx="9583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A7E53-6794-2141-BE93-17F642C05955}"/>
              </a:ext>
            </a:extLst>
          </p:cNvPr>
          <p:cNvSpPr txBox="1"/>
          <p:nvPr/>
        </p:nvSpPr>
        <p:spPr>
          <a:xfrm>
            <a:off x="165253" y="6345716"/>
            <a:ext cx="113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DeGue</a:t>
            </a:r>
            <a:r>
              <a:rPr lang="en-US" sz="1100" dirty="0"/>
              <a:t> et al, 2012</a:t>
            </a:r>
          </a:p>
        </p:txBody>
      </p:sp>
    </p:spTree>
    <p:extLst>
      <p:ext uri="{BB962C8B-B14F-4D97-AF65-F5344CB8AC3E}">
        <p14:creationId xmlns:p14="http://schemas.microsoft.com/office/powerpoint/2010/main" val="273298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13D7-552C-F44A-8BBA-B463957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349F-353F-2246-86E0-B5AAFD3B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Big Prevention, it is important that we know that our interventions will not cause harm</a:t>
            </a:r>
          </a:p>
          <a:p>
            <a:pPr lvl="1"/>
            <a:r>
              <a:rPr lang="en-US" dirty="0"/>
              <a:t>We also want them to work</a:t>
            </a:r>
          </a:p>
          <a:p>
            <a:r>
              <a:rPr lang="en-US" dirty="0"/>
              <a:t>Prevention is never perfect. We have not yet seen an intervention that eradicates sexual violence from any context</a:t>
            </a:r>
          </a:p>
          <a:p>
            <a:r>
              <a:rPr lang="en-US" dirty="0"/>
              <a:t>When we make decisions about what to fund, we want to see that the intervention makes a difference. </a:t>
            </a:r>
          </a:p>
        </p:txBody>
      </p:sp>
    </p:spTree>
    <p:extLst>
      <p:ext uri="{BB962C8B-B14F-4D97-AF65-F5344CB8AC3E}">
        <p14:creationId xmlns:p14="http://schemas.microsoft.com/office/powerpoint/2010/main" val="72685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4EA6-5F36-7440-AC3F-2E72E142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E7AC-E895-3F4B-8193-5787DA0FF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864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What’s OK?</a:t>
            </a:r>
          </a:p>
          <a:p>
            <a:pPr lvl="1"/>
            <a:r>
              <a:rPr lang="en-US" dirty="0"/>
              <a:t>A website built by Stop It Now! where young people can chat with counselors about any questions they have about sexuality </a:t>
            </a:r>
          </a:p>
          <a:p>
            <a:pPr lvl="1"/>
            <a:r>
              <a:rPr lang="en-US" dirty="0">
                <a:hlinkClick r:id="rId2"/>
              </a:rPr>
              <a:t>www.Whatsok.org</a:t>
            </a:r>
            <a:r>
              <a:rPr lang="en-US" dirty="0"/>
              <a:t> </a:t>
            </a:r>
          </a:p>
          <a:p>
            <a:r>
              <a:rPr lang="en-US" dirty="0"/>
              <a:t>Help Wanted</a:t>
            </a:r>
          </a:p>
          <a:p>
            <a:pPr lvl="1"/>
            <a:r>
              <a:rPr lang="en-US" dirty="0"/>
              <a:t>An online course to help individuals who are attracted to younger children, with the goal of helping them live a safe and non-offending life</a:t>
            </a:r>
          </a:p>
          <a:p>
            <a:pPr lvl="1"/>
            <a:r>
              <a:rPr lang="en-US" dirty="0">
                <a:hlinkClick r:id="rId3"/>
              </a:rPr>
              <a:t>https://www.helpwantedprevention.org/</a:t>
            </a:r>
            <a:r>
              <a:rPr lang="en-US" dirty="0"/>
              <a:t> </a:t>
            </a:r>
          </a:p>
          <a:p>
            <a:r>
              <a:rPr lang="en-US" dirty="0"/>
              <a:t>Talking for Change</a:t>
            </a:r>
          </a:p>
          <a:p>
            <a:pPr lvl="1"/>
            <a:r>
              <a:rPr lang="en-US" dirty="0"/>
              <a:t>Canada-based free therapy and anonymous support for people are attracted to minors, and those who know someone with a sexual interest in children.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talkingforchange.ca</a:t>
            </a:r>
            <a:r>
              <a:rPr lang="en-US" dirty="0"/>
              <a:t>/</a:t>
            </a:r>
          </a:p>
          <a:p>
            <a:r>
              <a:rPr lang="en-US" dirty="0"/>
              <a:t>STARRSA</a:t>
            </a:r>
          </a:p>
          <a:p>
            <a:pPr lvl="1"/>
            <a:r>
              <a:rPr lang="en-US" dirty="0"/>
              <a:t>A campus-based program that uses cognitive behavioral therapy (CBT) and active psychoeducation (AP) to prevent the perpetration of campus sexual violence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C064-3E5C-3841-804B-E9613274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Introductions!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72C1-7EDA-AC48-9388-78C399DC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Assistant Professor of Psychology at Bemidji State University </a:t>
            </a:r>
          </a:p>
          <a:p>
            <a:r>
              <a:rPr lang="en-US" dirty="0">
                <a:solidFill>
                  <a:schemeClr val="bg1"/>
                </a:solidFill>
              </a:rPr>
              <a:t>PhD in Applied Psychology from Portland State University </a:t>
            </a:r>
          </a:p>
          <a:p>
            <a:r>
              <a:rPr lang="en-US" dirty="0">
                <a:solidFill>
                  <a:schemeClr val="bg1"/>
                </a:solidFill>
              </a:rPr>
              <a:t>ATSA Executive Board of Directors</a:t>
            </a:r>
          </a:p>
          <a:p>
            <a:r>
              <a:rPr lang="en-US" dirty="0">
                <a:solidFill>
                  <a:schemeClr val="bg1"/>
                </a:solidFill>
              </a:rPr>
              <a:t>Research focuses on organizational sexual violence prevention</a:t>
            </a:r>
          </a:p>
          <a:p>
            <a:r>
              <a:rPr lang="en-US" dirty="0">
                <a:solidFill>
                  <a:schemeClr val="bg1"/>
                </a:solidFill>
              </a:rPr>
              <a:t>Teaches the following gender and sexuality related courses: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Human Sexuality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Psychology of Women and Gender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Sexual Violence Prevention</a:t>
            </a:r>
          </a:p>
        </p:txBody>
      </p:sp>
    </p:spTree>
    <p:extLst>
      <p:ext uri="{BB962C8B-B14F-4D97-AF65-F5344CB8AC3E}">
        <p14:creationId xmlns:p14="http://schemas.microsoft.com/office/powerpoint/2010/main" val="336372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4633-4D21-C74E-B88F-76F84724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small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CC62-E792-5545-8C14-B586B8C4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Health Model is meant to evaluate best practices for Big Prevention, but I sometimes like to use it to test the effectiveness of my Everyday Prevention </a:t>
            </a:r>
          </a:p>
          <a:p>
            <a:r>
              <a:rPr lang="en-US" dirty="0"/>
              <a:t>While smaller daily tactics cannot take the place of evidence based programming, it is still important to evaluate your actions regularly </a:t>
            </a:r>
          </a:p>
        </p:txBody>
      </p:sp>
    </p:spTree>
    <p:extLst>
      <p:ext uri="{BB962C8B-B14F-4D97-AF65-F5344CB8AC3E}">
        <p14:creationId xmlns:p14="http://schemas.microsoft.com/office/powerpoint/2010/main" val="178198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3F2E-7DF2-9C49-9B94-BADC59C6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E9A81-252E-A747-BADA-EA39A481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/>
              <a:t>Select an Everyday Prevention Problem you would like to solve</a:t>
            </a:r>
          </a:p>
          <a:p>
            <a:pPr lvl="1" fontAlgn="base"/>
            <a:r>
              <a:rPr lang="en-US" dirty="0"/>
              <a:t>When I do this activity with my students, I have them prevent late work</a:t>
            </a:r>
          </a:p>
          <a:p>
            <a:pPr fontAlgn="base"/>
            <a:r>
              <a:rPr lang="en-US" dirty="0"/>
              <a:t>Brainstorm 3-5 reasons why your problem might be occurring. Select one reason to use for the rest of the practice</a:t>
            </a:r>
          </a:p>
          <a:p>
            <a:pPr fontAlgn="base"/>
            <a:r>
              <a:rPr lang="en-US" dirty="0"/>
              <a:t>Using your brainstormed root cause, come up with two risk factors and two protective factors.</a:t>
            </a:r>
          </a:p>
          <a:p>
            <a:pPr fontAlgn="base"/>
            <a:r>
              <a:rPr lang="en-US" dirty="0"/>
              <a:t>Consider two strategies based on your root cause that might work to prevent your problem.  Consider how you might test these strategies</a:t>
            </a:r>
          </a:p>
          <a:p>
            <a:pPr fontAlgn="base"/>
            <a:r>
              <a:rPr lang="en-US" dirty="0"/>
              <a:t>Discuss how you would implement your final prevention strategy in your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9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EE27A-E257-8E46-8732-AAE6AECC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The Social Ecological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80BD6-D544-1146-A7D4-0F29B013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22" y="4352544"/>
            <a:ext cx="241065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C8F567EC-13F8-DA00-0FBE-2FAD3539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A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lh7-us.googleusercontent.com/slidesz/AGV_vUdO5UGMFQokCgxSaUJkJHdARmBfE0aGCc8P9ANzBnio9xx1-ZVS0rzdtLbQHsWc0KycV2eS4HWiYEZfB0RNNu6Ud9ESEXQbLLo0zp4vWjx5ZHDOQ5BGkBVuCGM0vKXeGTp6lZg4ZBBYj_7XOf41X0whnd5peWk=s2048?key=IllDuusjcMqMJwLd4lI5aQ">
            <a:extLst>
              <a:ext uri="{FF2B5EF4-FFF2-40B4-BE49-F238E27FC236}">
                <a16:creationId xmlns:a16="http://schemas.microsoft.com/office/drawing/2014/main" id="{5A20DCB8-DE3B-B042-A9E1-32356E9D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184" y="1124712"/>
            <a:ext cx="4101631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5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lh7-us.googleusercontent.com/slidesz/AGV_vUdmp3rx4xHoifegcs6LI61D19GOhOyoJgX4_MKdo5bYFwLq_le7JKta6WxGQZRrrWeBkDCYjSqj7HD6qguxiKjI1wJ0ChYbcFOm2h1wHn_9zNWKzb4HhY8bk6pXohFRZGgEkj2ez2g0ba4tJR7DowZ1acJ3dM4f=s2048?key=IllDuusjcMqMJwLd4lI5aQ">
            <a:extLst>
              <a:ext uri="{FF2B5EF4-FFF2-40B4-BE49-F238E27FC236}">
                <a16:creationId xmlns:a16="http://schemas.microsoft.com/office/drawing/2014/main" id="{6B8908BC-D2D6-914F-8735-3F65AE43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044" y="1124712"/>
            <a:ext cx="7877911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B84711-FC7B-B24D-AF13-875D6BD1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C3BB2-4B06-384A-A474-9C0A2671E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96BA5-B5AB-F743-BDFA-C1E566AFD821}"/>
              </a:ext>
            </a:extLst>
          </p:cNvPr>
          <p:cNvSpPr txBox="1"/>
          <p:nvPr/>
        </p:nvSpPr>
        <p:spPr>
          <a:xfrm>
            <a:off x="494675" y="6340839"/>
            <a:ext cx="3013023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PreventConnect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98872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058BD-BFD9-7F4F-9E40-4E4592FC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22" y="1124712"/>
            <a:ext cx="9217155" cy="4608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F043C-5198-4143-A201-FA3EE73F0075}"/>
              </a:ext>
            </a:extLst>
          </p:cNvPr>
          <p:cNvSpPr txBox="1"/>
          <p:nvPr/>
        </p:nvSpPr>
        <p:spPr>
          <a:xfrm>
            <a:off x="359764" y="6370820"/>
            <a:ext cx="22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Coleman, 2023</a:t>
            </a:r>
          </a:p>
        </p:txBody>
      </p:sp>
    </p:spTree>
    <p:extLst>
      <p:ext uri="{BB962C8B-B14F-4D97-AF65-F5344CB8AC3E}">
        <p14:creationId xmlns:p14="http://schemas.microsoft.com/office/powerpoint/2010/main" val="2376339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74C3-46D5-124F-9B2A-D0E7BE25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044F-A65E-E448-A279-AF49E992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Much of the prevention work we see is conducted at the individual or relationship level</a:t>
            </a:r>
          </a:p>
          <a:p>
            <a:pPr lvl="1"/>
            <a:r>
              <a:rPr lang="en-US" dirty="0"/>
              <a:t>Education and therapy are very common here</a:t>
            </a:r>
          </a:p>
          <a:p>
            <a:r>
              <a:rPr lang="en-US" dirty="0"/>
              <a:t>Many prevention researchers argue that they key to long-term change is to impact community and societal levels (McMahon, 2015)</a:t>
            </a:r>
          </a:p>
          <a:p>
            <a:r>
              <a:rPr lang="en-US" dirty="0"/>
              <a:t>Leveling up is hard, but helps us impact those root causes of sexual violence more effectively </a:t>
            </a:r>
          </a:p>
          <a:p>
            <a:pPr lvl="1"/>
            <a:r>
              <a:rPr lang="en-US" dirty="0"/>
              <a:t>The ecological fallacy is when we mislabel or create an intervention for the wrong level </a:t>
            </a:r>
          </a:p>
          <a:p>
            <a:pPr lvl="1"/>
            <a:r>
              <a:rPr lang="en-US" dirty="0"/>
              <a:t>Consider how residency restrictions and community notification might impact treatment for those who have sexually offended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75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78DD-E8CD-634D-B926-20AB61F3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Level up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46C3-506E-F649-932A-C79CE1C6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At which levels of the socioecological model does your work currently exist? Why?</a:t>
            </a:r>
          </a:p>
          <a:p>
            <a:r>
              <a:rPr lang="en-US" dirty="0"/>
              <a:t>How might you level up your own work to impact change at the community and/or societal levels?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40CDBC18-592D-6E5D-1C9A-2213A72C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7202" y="1293275"/>
            <a:ext cx="4279392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DA243-1F8C-C549-AD77-3A4C776B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A quick note on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7397-05FB-D04D-88E3-A174E805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Preventing burnout is prevention! We cannot do our work effectively if we do not take care of ourselves</a:t>
            </a:r>
          </a:p>
          <a:p>
            <a:r>
              <a:rPr lang="en-US" dirty="0"/>
              <a:t>What are some of your best strategies to ensure you are able to do your best work?</a:t>
            </a:r>
          </a:p>
          <a:p>
            <a:r>
              <a:rPr lang="en-US" dirty="0"/>
              <a:t>How does communicating with others in our field help you do your best work? </a:t>
            </a:r>
          </a:p>
        </p:txBody>
      </p:sp>
    </p:spTree>
    <p:extLst>
      <p:ext uri="{BB962C8B-B14F-4D97-AF65-F5344CB8AC3E}">
        <p14:creationId xmlns:p14="http://schemas.microsoft.com/office/powerpoint/2010/main" val="3947506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118E90-A8D1-41A8-B29B-06A3554D9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B9CA0-8896-C14A-8B6E-55895BC7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Building your toolbox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37A38-06E9-444D-9349-4EA8F3A8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0320" y="640555"/>
            <a:ext cx="707136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9FCCB8-5A8A-43BA-B60E-759FC80FF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6436" y="806112"/>
            <a:ext cx="6739128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5C8E8-DDBD-A04F-AA6D-D8484FF3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04" y="970704"/>
            <a:ext cx="403139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D5723-9274-E24F-9435-474C21CD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Introductions!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8D56D2-A46C-0328-2783-ACAADC60D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5064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701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6ECF-7FCF-9146-ADF1-06FB7601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Wrap-Up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07CCED-5691-2A2F-F8D2-A799BDBC2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71679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35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0D008-DF36-F340-9E90-99FF8239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Judith.Zatkin@bemidjistate.edu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46995-153E-4743-B451-095D07E3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6861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6E01-5CD1-174C-A4CC-8EF7D98CE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prevention </a:t>
            </a:r>
            <a:r>
              <a:rPr lang="en-US" dirty="0" err="1"/>
              <a:t>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2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2E46-9F37-5440-813C-E39721CC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Your Prevention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6438-542F-0F49-8339-D542C0F7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do this work?</a:t>
            </a:r>
          </a:p>
          <a:p>
            <a:r>
              <a:rPr lang="en-US" dirty="0"/>
              <a:t>When is the first time you thought about the importance of prevention? </a:t>
            </a:r>
          </a:p>
          <a:p>
            <a:r>
              <a:rPr lang="en-US" dirty="0"/>
              <a:t>Do you currently see yourself as a </a:t>
            </a:r>
            <a:r>
              <a:rPr lang="en-US" dirty="0" err="1"/>
              <a:t>preventionist</a:t>
            </a:r>
            <a:r>
              <a:rPr lang="en-US" dirty="0"/>
              <a:t>? Why or why not?</a:t>
            </a:r>
          </a:p>
          <a:p>
            <a:r>
              <a:rPr lang="en-US" dirty="0"/>
              <a:t>Is a world without sexual violence achievable?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5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D554-BBEA-974F-883D-3907BD5E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9D71-8284-D745-9389-FB1CA6E0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think of Prevention as big, sweeping, evidence-based interventions with the goal of eliminating all sexual violence.</a:t>
            </a:r>
          </a:p>
          <a:p>
            <a:r>
              <a:rPr lang="en-US" dirty="0"/>
              <a:t>This is a nice goal, but it can be disheartening.</a:t>
            </a:r>
          </a:p>
          <a:p>
            <a:r>
              <a:rPr lang="en-US" dirty="0"/>
              <a:t>We can do little things everyday to prevent sexual violence! </a:t>
            </a:r>
          </a:p>
        </p:txBody>
      </p:sp>
    </p:spTree>
    <p:extLst>
      <p:ext uri="{BB962C8B-B14F-4D97-AF65-F5344CB8AC3E}">
        <p14:creationId xmlns:p14="http://schemas.microsoft.com/office/powerpoint/2010/main" val="159626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ED8B-D09F-5E4C-ADB4-DC3962EB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and Small: 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7201-4C88-EC40-B35A-EF4B4F2D14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Big(</a:t>
            </a:r>
            <a:r>
              <a:rPr lang="en-US" b="1" dirty="0" err="1"/>
              <a:t>er</a:t>
            </a:r>
            <a:r>
              <a:rPr lang="en-US" b="1" dirty="0"/>
              <a:t>) Prevention</a:t>
            </a:r>
          </a:p>
          <a:p>
            <a:r>
              <a:rPr lang="en-US" dirty="0"/>
              <a:t>Apply for a large grant to fund a campus-wide sexual violence education program</a:t>
            </a:r>
          </a:p>
          <a:p>
            <a:r>
              <a:rPr lang="en-US" dirty="0"/>
              <a:t>Implement a system-wide training program for staff and faculty that discusses Title IX, Healthy Boundaries, and responding to disclosures </a:t>
            </a:r>
          </a:p>
          <a:p>
            <a:r>
              <a:rPr lang="en-US" dirty="0"/>
              <a:t>Develop and teach a yearly course on sexual violence prevention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7E7F-6E8C-3D4A-B4B8-34C83FABCD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Everyday Prevention </a:t>
            </a:r>
          </a:p>
          <a:p>
            <a:r>
              <a:rPr lang="en-US" dirty="0"/>
              <a:t>Talk with my students about the importance of bodily autonomy, consent, and facing rejection when I teach </a:t>
            </a:r>
          </a:p>
          <a:p>
            <a:r>
              <a:rPr lang="en-US" dirty="0"/>
              <a:t>Teach about child sexual abuse by pushing back against common narratives, and centering treatment as prevention</a:t>
            </a:r>
          </a:p>
          <a:p>
            <a:r>
              <a:rPr lang="en-US" dirty="0"/>
              <a:t>Kindly push back when my students engage in victim blaming for sexual violence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24208-BA32-CB44-AC28-46F628688CB9}"/>
              </a:ext>
            </a:extLst>
          </p:cNvPr>
          <p:cNvSpPr txBox="1"/>
          <p:nvPr/>
        </p:nvSpPr>
        <p:spPr>
          <a:xfrm>
            <a:off x="1298154" y="5740026"/>
            <a:ext cx="959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some time to brainstorm at least 2 Big and 2 Everyday Prevention Goals for yourself!</a:t>
            </a:r>
          </a:p>
        </p:txBody>
      </p:sp>
    </p:spTree>
    <p:extLst>
      <p:ext uri="{BB962C8B-B14F-4D97-AF65-F5344CB8AC3E}">
        <p14:creationId xmlns:p14="http://schemas.microsoft.com/office/powerpoint/2010/main" val="130048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D185D8-5C4B-1345-8A25-90BD20BD8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kern="1200" cap="all" spc="200" baseline="0" dirty="0">
                <a:latin typeface="+mj-lt"/>
                <a:ea typeface="+mj-ea"/>
                <a:cs typeface="+mj-cs"/>
              </a:rPr>
              <a:t>Climate and Context</a:t>
            </a:r>
          </a:p>
        </p:txBody>
      </p:sp>
      <p:pic>
        <p:nvPicPr>
          <p:cNvPr id="8" name="Graphic 7" descr="Thermometer">
            <a:extLst>
              <a:ext uri="{FF2B5EF4-FFF2-40B4-BE49-F238E27FC236}">
                <a16:creationId xmlns:a16="http://schemas.microsoft.com/office/drawing/2014/main" id="{F8C13545-2DBC-A671-CA43-0FDA1504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7820" y="640079"/>
            <a:ext cx="2456360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{61E2EAFE-30AE-A24A-8E4B-1A41E9BFBEA5}tf10001120</Template>
  <TotalTime>23855</TotalTime>
  <Words>1637</Words>
  <Application>Microsoft Macintosh PowerPoint</Application>
  <PresentationFormat>Widescreen</PresentationFormat>
  <Paragraphs>175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Gill Sans MT</vt:lpstr>
      <vt:lpstr>Parcel</vt:lpstr>
      <vt:lpstr>Bringing Prevention to Your Career and Your Community</vt:lpstr>
      <vt:lpstr>Today’s Agenda</vt:lpstr>
      <vt:lpstr>Introductions!</vt:lpstr>
      <vt:lpstr>Introductions!</vt:lpstr>
      <vt:lpstr>My prevention STory</vt:lpstr>
      <vt:lpstr>Telling Your Prevention Story</vt:lpstr>
      <vt:lpstr>Everyday Prevention</vt:lpstr>
      <vt:lpstr>Big and Small: Setting Goals</vt:lpstr>
      <vt:lpstr>Climate and Context</vt:lpstr>
      <vt:lpstr>The Importance of Context</vt:lpstr>
      <vt:lpstr>Conducting a Mini Climate Assessment</vt:lpstr>
      <vt:lpstr>Climate Consideration #1: My Department</vt:lpstr>
      <vt:lpstr>Climate Consideration #2: Administration and Resources</vt:lpstr>
      <vt:lpstr>Climate Consideration #3: The Students</vt:lpstr>
      <vt:lpstr>Climate Consideration #4: The Greater Campus Community</vt:lpstr>
      <vt:lpstr>My Climate Picture</vt:lpstr>
      <vt:lpstr>Your Climate Assessment</vt:lpstr>
      <vt:lpstr>Share your Climate Picture with your table!</vt:lpstr>
      <vt:lpstr>Primary, Secondary and Tertiary</vt:lpstr>
      <vt:lpstr>PowerPoint Presentation</vt:lpstr>
      <vt:lpstr>PowerPoint Presentation</vt:lpstr>
      <vt:lpstr>Why Primary Prevention?</vt:lpstr>
      <vt:lpstr>Examples</vt:lpstr>
      <vt:lpstr>Placing Your Work</vt:lpstr>
      <vt:lpstr>Break!</vt:lpstr>
      <vt:lpstr>Evidence based practice</vt:lpstr>
      <vt:lpstr>PowerPoint Presentation</vt:lpstr>
      <vt:lpstr>The importance of Evidence</vt:lpstr>
      <vt:lpstr>Promising Programs</vt:lpstr>
      <vt:lpstr>Evaluating small prevention</vt:lpstr>
      <vt:lpstr>A Practice</vt:lpstr>
      <vt:lpstr>The Social Ecological Model</vt:lpstr>
      <vt:lpstr>PowerPoint Presentation</vt:lpstr>
      <vt:lpstr>PowerPoint Presentation</vt:lpstr>
      <vt:lpstr>PowerPoint Presentation</vt:lpstr>
      <vt:lpstr>Leveling up</vt:lpstr>
      <vt:lpstr>Level up your work</vt:lpstr>
      <vt:lpstr>A quick note on Self-Care</vt:lpstr>
      <vt:lpstr>Building your toolbox</vt:lpstr>
      <vt:lpstr>Wrap-Up Questions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in the Classroom: Best Practices for Teaching About Sexual Violence</dc:title>
  <dc:creator>Judith Zatkin</dc:creator>
  <cp:lastModifiedBy>Judith Zatkin</cp:lastModifiedBy>
  <cp:revision>42</cp:revision>
  <dcterms:created xsi:type="dcterms:W3CDTF">2023-09-19T16:15:03Z</dcterms:created>
  <dcterms:modified xsi:type="dcterms:W3CDTF">2024-06-14T13:02:11Z</dcterms:modified>
</cp:coreProperties>
</file>