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rts/chart3.xml" ContentType="application/vnd.openxmlformats-officedocument.drawingml.chart+xml"/>
  <Override PartName="/ppt/notesSlides/notesSlide78.xml" ContentType="application/vnd.openxmlformats-officedocument.presentationml.notesSlide+xml"/>
  <Override PartName="/ppt/charts/chart4.xml" ContentType="application/vnd.openxmlformats-officedocument.drawingml.chart+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6"/>
  </p:notesMasterIdLst>
  <p:sldIdLst>
    <p:sldId id="268" r:id="rId2"/>
    <p:sldId id="1840" r:id="rId3"/>
    <p:sldId id="1971" r:id="rId4"/>
    <p:sldId id="1813" r:id="rId5"/>
    <p:sldId id="1916" r:id="rId6"/>
    <p:sldId id="1814" r:id="rId7"/>
    <p:sldId id="1974" r:id="rId8"/>
    <p:sldId id="1816" r:id="rId9"/>
    <p:sldId id="1942" r:id="rId10"/>
    <p:sldId id="1917" r:id="rId11"/>
    <p:sldId id="1815" r:id="rId12"/>
    <p:sldId id="1943" r:id="rId13"/>
    <p:sldId id="1944" r:id="rId14"/>
    <p:sldId id="1962" r:id="rId15"/>
    <p:sldId id="1956" r:id="rId16"/>
    <p:sldId id="1951" r:id="rId17"/>
    <p:sldId id="1964" r:id="rId18"/>
    <p:sldId id="1955" r:id="rId19"/>
    <p:sldId id="1953" r:id="rId20"/>
    <p:sldId id="1954" r:id="rId21"/>
    <p:sldId id="1969" r:id="rId22"/>
    <p:sldId id="276" r:id="rId23"/>
    <p:sldId id="1975" r:id="rId24"/>
    <p:sldId id="1827" r:id="rId25"/>
    <p:sldId id="1800" r:id="rId26"/>
    <p:sldId id="1411" r:id="rId27"/>
    <p:sldId id="1007" r:id="rId28"/>
    <p:sldId id="1957" r:id="rId29"/>
    <p:sldId id="1958" r:id="rId30"/>
    <p:sldId id="1836" r:id="rId31"/>
    <p:sldId id="356" r:id="rId32"/>
    <p:sldId id="1825" r:id="rId33"/>
    <p:sldId id="1491" r:id="rId34"/>
    <p:sldId id="1812" r:id="rId35"/>
    <p:sldId id="1345" r:id="rId36"/>
    <p:sldId id="1412" r:id="rId37"/>
    <p:sldId id="1344" r:id="rId38"/>
    <p:sldId id="1413" r:id="rId39"/>
    <p:sldId id="368" r:id="rId40"/>
    <p:sldId id="1961" r:id="rId41"/>
    <p:sldId id="1970" r:id="rId42"/>
    <p:sldId id="1960" r:id="rId43"/>
    <p:sldId id="1386" r:id="rId44"/>
    <p:sldId id="1828" r:id="rId45"/>
    <p:sldId id="1388" r:id="rId46"/>
    <p:sldId id="1829" r:id="rId47"/>
    <p:sldId id="1390" r:id="rId48"/>
    <p:sldId id="1830" r:id="rId49"/>
    <p:sldId id="1392" r:id="rId50"/>
    <p:sldId id="1831" r:id="rId51"/>
    <p:sldId id="1394" r:id="rId52"/>
    <p:sldId id="1832" r:id="rId53"/>
    <p:sldId id="1396" r:id="rId54"/>
    <p:sldId id="1833" r:id="rId55"/>
    <p:sldId id="1834" r:id="rId56"/>
    <p:sldId id="1980" r:id="rId57"/>
    <p:sldId id="1896" r:id="rId58"/>
    <p:sldId id="1450" r:id="rId59"/>
    <p:sldId id="1892" r:id="rId60"/>
    <p:sldId id="1901" r:id="rId61"/>
    <p:sldId id="1900" r:id="rId62"/>
    <p:sldId id="1841" r:id="rId63"/>
    <p:sldId id="1431" r:id="rId64"/>
    <p:sldId id="1920" r:id="rId65"/>
    <p:sldId id="1433" r:id="rId66"/>
    <p:sldId id="1921" r:id="rId67"/>
    <p:sldId id="1976" r:id="rId68"/>
    <p:sldId id="1805" r:id="rId69"/>
    <p:sldId id="1355" r:id="rId70"/>
    <p:sldId id="1356" r:id="rId71"/>
    <p:sldId id="1360" r:id="rId72"/>
    <p:sldId id="1362" r:id="rId73"/>
    <p:sldId id="1364" r:id="rId74"/>
    <p:sldId id="1806" r:id="rId75"/>
    <p:sldId id="1843" r:id="rId76"/>
    <p:sldId id="1945" r:id="rId77"/>
    <p:sldId id="1898" r:id="rId78"/>
    <p:sldId id="1950" r:id="rId79"/>
    <p:sldId id="1922" r:id="rId80"/>
    <p:sldId id="1871" r:id="rId81"/>
    <p:sldId id="1949" r:id="rId82"/>
    <p:sldId id="1462" r:id="rId83"/>
    <p:sldId id="1937" r:id="rId84"/>
    <p:sldId id="1793" r:id="rId85"/>
    <p:sldId id="1847" r:id="rId86"/>
    <p:sldId id="1966" r:id="rId87"/>
    <p:sldId id="1933" r:id="rId88"/>
    <p:sldId id="1968" r:id="rId89"/>
    <p:sldId id="1977" r:id="rId90"/>
    <p:sldId id="1939" r:id="rId91"/>
    <p:sldId id="1941" r:id="rId92"/>
    <p:sldId id="1934" r:id="rId93"/>
    <p:sldId id="1948" r:id="rId94"/>
    <p:sldId id="1947" r:id="rId95"/>
    <p:sldId id="1935" r:id="rId96"/>
    <p:sldId id="1031" r:id="rId97"/>
    <p:sldId id="1981" r:id="rId98"/>
    <p:sldId id="1982" r:id="rId99"/>
    <p:sldId id="1876" r:id="rId100"/>
    <p:sldId id="1735" r:id="rId101"/>
    <p:sldId id="1804" r:id="rId102"/>
    <p:sldId id="1886" r:id="rId103"/>
    <p:sldId id="1938" r:id="rId104"/>
    <p:sldId id="1881" r:id="rId105"/>
    <p:sldId id="1903" r:id="rId106"/>
    <p:sldId id="1878" r:id="rId107"/>
    <p:sldId id="1979" r:id="rId108"/>
    <p:sldId id="1906" r:id="rId109"/>
    <p:sldId id="1904" r:id="rId110"/>
    <p:sldId id="1907" r:id="rId111"/>
    <p:sldId id="1846" r:id="rId112"/>
    <p:sldId id="1972" r:id="rId113"/>
    <p:sldId id="1868" r:id="rId114"/>
    <p:sldId id="1895"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652"/>
    <p:restoredTop sz="96327"/>
  </p:normalViewPr>
  <p:slideViewPr>
    <p:cSldViewPr snapToGrid="0" snapToObjects="1">
      <p:cViewPr varScale="1">
        <p:scale>
          <a:sx n="128" d="100"/>
          <a:sy n="128" d="100"/>
        </p:scale>
        <p:origin x="920" y="17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rts/_rels/chart1.xml.rels><?xml version="1.0" encoding="UTF-8" standalone="yes"?>
<Relationships xmlns="http://schemas.openxmlformats.org/package/2006/relationships"><Relationship Id="rId3" Type="http://schemas.openxmlformats.org/officeDocument/2006/relationships/oleObject" Target="file:////Users/drewkingston/Dropbox/My%20Mac%20(Drew&#8217;s%20Mac%20mini)/Downloads/Forest%20Plot%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Users\megansawatsky\Documents\Academic%20&amp;%20Employment%20Documents\UOttawa\Studies\TSOI\Updated%20Results%202021\Excel%20calculations%20graph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Users\megansawatsky\Documents\Academic%20&amp;%20Employment%20Documents\UOttawa\Studies\TSOI\Updated%20Results%202021\Excel%20calculations%20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32173152269011"/>
          <c:y val="2.9186424957105148E-2"/>
          <c:w val="0.84409981361025521"/>
          <c:h val="0.90021161307165753"/>
        </c:manualLayout>
      </c:layout>
      <c:barChart>
        <c:barDir val="bar"/>
        <c:grouping val="clustered"/>
        <c:varyColors val="0"/>
        <c:ser>
          <c:idx val="0"/>
          <c:order val="0"/>
          <c:tx>
            <c:strRef>
              <c:f>Sheet1!$A$1</c:f>
              <c:strCache>
                <c:ptCount val="1"/>
                <c:pt idx="0">
                  <c:v>Category</c:v>
                </c:pt>
              </c:strCache>
            </c:strRef>
          </c:tx>
          <c:spPr>
            <a:noFill/>
            <a:ln>
              <a:noFill/>
            </a:ln>
            <a:effectLst/>
          </c:spPr>
          <c:invertIfNegative val="0"/>
          <c:cat>
            <c:strRef>
              <c:f>Sheet1!$A$1:$A$14</c:f>
              <c:strCache>
                <c:ptCount val="14"/>
                <c:pt idx="0">
                  <c:v>Category</c:v>
                </c:pt>
                <c:pt idx="1">
                  <c:v>Other Personality Disorder</c:v>
                </c:pt>
                <c:pt idx="2">
                  <c:v>Anxiety Disorder</c:v>
                </c:pt>
                <c:pt idx="3">
                  <c:v>Somatoform Disorder</c:v>
                </c:pt>
                <c:pt idx="4">
                  <c:v>Normal Personality</c:v>
                </c:pt>
                <c:pt idx="5">
                  <c:v>Mood Disorder</c:v>
                </c:pt>
                <c:pt idx="6">
                  <c:v>Sexuality</c:v>
                </c:pt>
                <c:pt idx="7">
                  <c:v>Schizotypy</c:v>
                </c:pt>
                <c:pt idx="8">
                  <c:v>Psychotic Disorder</c:v>
                </c:pt>
                <c:pt idx="9">
                  <c:v>Externalising Disorder</c:v>
                </c:pt>
                <c:pt idx="10">
                  <c:v>Eating Disorder</c:v>
                </c:pt>
                <c:pt idx="11">
                  <c:v>Childhood Disorder</c:v>
                </c:pt>
                <c:pt idx="12">
                  <c:v>Psychopathology other</c:v>
                </c:pt>
                <c:pt idx="13">
                  <c:v>Substance Use</c:v>
                </c:pt>
              </c:strCache>
            </c:strRef>
          </c:cat>
          <c:val>
            <c:numRef>
              <c:f>Sheet1!$B$1:$B$14</c:f>
              <c:numCache>
                <c:formatCode>General</c:formatCode>
                <c:ptCount val="14"/>
                <c:pt idx="0">
                  <c:v>0</c:v>
                </c:pt>
                <c:pt idx="1">
                  <c:v>0.3</c:v>
                </c:pt>
                <c:pt idx="2">
                  <c:v>0.33</c:v>
                </c:pt>
                <c:pt idx="3">
                  <c:v>0.33</c:v>
                </c:pt>
                <c:pt idx="4">
                  <c:v>0.35</c:v>
                </c:pt>
                <c:pt idx="5">
                  <c:v>0.37</c:v>
                </c:pt>
                <c:pt idx="6">
                  <c:v>0.39</c:v>
                </c:pt>
                <c:pt idx="7">
                  <c:v>0.4</c:v>
                </c:pt>
                <c:pt idx="8">
                  <c:v>0.4</c:v>
                </c:pt>
                <c:pt idx="9">
                  <c:v>0.42</c:v>
                </c:pt>
                <c:pt idx="10">
                  <c:v>0.52</c:v>
                </c:pt>
                <c:pt idx="11">
                  <c:v>0.53</c:v>
                </c:pt>
                <c:pt idx="12">
                  <c:v>0.54</c:v>
                </c:pt>
                <c:pt idx="13">
                  <c:v>0.55000000000000004</c:v>
                </c:pt>
              </c:numCache>
            </c:numRef>
          </c:val>
          <c:extLst>
            <c:ext xmlns:c16="http://schemas.microsoft.com/office/drawing/2014/chart" uri="{C3380CC4-5D6E-409C-BE32-E72D297353CC}">
              <c16:uniqueId val="{00000000-BB26-3C49-93EA-411DEB9D542E}"/>
            </c:ext>
          </c:extLst>
        </c:ser>
        <c:dLbls>
          <c:showLegendKey val="0"/>
          <c:showVal val="0"/>
          <c:showCatName val="0"/>
          <c:showSerName val="0"/>
          <c:showPercent val="0"/>
          <c:showBubbleSize val="0"/>
        </c:dLbls>
        <c:gapWidth val="182"/>
        <c:axId val="1105208671"/>
        <c:axId val="1105209919"/>
      </c:barChart>
      <c:scatterChart>
        <c:scatterStyle val="lineMarker"/>
        <c:varyColors val="0"/>
        <c:ser>
          <c:idx val="1"/>
          <c:order val="1"/>
          <c:tx>
            <c:v>Ratio</c:v>
          </c:tx>
          <c:spPr>
            <a:ln w="25400" cap="rnd">
              <a:noFill/>
              <a:round/>
            </a:ln>
            <a:effectLst/>
          </c:spPr>
          <c:marker>
            <c:symbol val="circle"/>
            <c:size val="5"/>
            <c:spPr>
              <a:solidFill>
                <a:schemeClr val="tx1"/>
              </a:solidFill>
              <a:ln w="9525">
                <a:solidFill>
                  <a:schemeClr val="tx1"/>
                </a:solidFill>
              </a:ln>
              <a:effectLst/>
            </c:spPr>
          </c:marker>
          <c:errBars>
            <c:errDir val="x"/>
            <c:errBarType val="both"/>
            <c:errValType val="cust"/>
            <c:noEndCap val="0"/>
            <c:plus>
              <c:numRef>
                <c:f>Sheet1!$G$2:$G$14</c:f>
                <c:numCache>
                  <c:formatCode>General</c:formatCode>
                  <c:ptCount val="13"/>
                  <c:pt idx="0">
                    <c:v>0.06</c:v>
                  </c:pt>
                  <c:pt idx="1">
                    <c:v>0.06</c:v>
                  </c:pt>
                  <c:pt idx="2">
                    <c:v>0.19</c:v>
                  </c:pt>
                  <c:pt idx="3">
                    <c:v>0.06</c:v>
                  </c:pt>
                  <c:pt idx="4">
                    <c:v>7.0000000000000007E-2</c:v>
                  </c:pt>
                  <c:pt idx="5">
                    <c:v>7.0000000000000007E-2</c:v>
                  </c:pt>
                  <c:pt idx="6">
                    <c:v>0.14000000000000001</c:v>
                  </c:pt>
                  <c:pt idx="7">
                    <c:v>0.15000000000000002</c:v>
                  </c:pt>
                  <c:pt idx="8">
                    <c:v>0.10000000000000003</c:v>
                  </c:pt>
                  <c:pt idx="9">
                    <c:v>0.14000000000000001</c:v>
                  </c:pt>
                  <c:pt idx="10">
                    <c:v>0.12</c:v>
                  </c:pt>
                  <c:pt idx="11">
                    <c:v>0.13</c:v>
                  </c:pt>
                  <c:pt idx="12">
                    <c:v>8.9999999999999969E-2</c:v>
                  </c:pt>
                </c:numCache>
              </c:numRef>
            </c:plus>
            <c:minus>
              <c:numRef>
                <c:f>Sheet1!$F$2:$F$14</c:f>
                <c:numCache>
                  <c:formatCode>General</c:formatCode>
                  <c:ptCount val="13"/>
                  <c:pt idx="0">
                    <c:v>4.9999999999999989E-2</c:v>
                  </c:pt>
                  <c:pt idx="1">
                    <c:v>0.06</c:v>
                  </c:pt>
                  <c:pt idx="2">
                    <c:v>0.14000000000000001</c:v>
                  </c:pt>
                  <c:pt idx="3">
                    <c:v>0.06</c:v>
                  </c:pt>
                  <c:pt idx="4">
                    <c:v>0.06</c:v>
                  </c:pt>
                  <c:pt idx="5">
                    <c:v>0.06</c:v>
                  </c:pt>
                  <c:pt idx="6">
                    <c:v>0.13</c:v>
                  </c:pt>
                  <c:pt idx="7">
                    <c:v>0.14000000000000001</c:v>
                  </c:pt>
                  <c:pt idx="8">
                    <c:v>8.9999999999999969E-2</c:v>
                  </c:pt>
                  <c:pt idx="9">
                    <c:v>0.14000000000000001</c:v>
                  </c:pt>
                  <c:pt idx="10">
                    <c:v>0.12000000000000005</c:v>
                  </c:pt>
                  <c:pt idx="11">
                    <c:v>0.15000000000000002</c:v>
                  </c:pt>
                  <c:pt idx="12">
                    <c:v>9.0000000000000024E-2</c:v>
                  </c:pt>
                </c:numCache>
              </c:numRef>
            </c:minus>
            <c:spPr>
              <a:noFill/>
              <a:ln w="9525" cap="flat" cmpd="sng" algn="ctr">
                <a:solidFill>
                  <a:schemeClr val="tx1">
                    <a:lumMod val="65000"/>
                    <a:lumOff val="35000"/>
                  </a:schemeClr>
                </a:solidFill>
                <a:round/>
              </a:ln>
              <a:effectLst/>
            </c:spPr>
          </c:errBars>
          <c:xVal>
            <c:numRef>
              <c:f>Sheet1!$B$2:$B$14</c:f>
              <c:numCache>
                <c:formatCode>General</c:formatCode>
                <c:ptCount val="13"/>
                <c:pt idx="0">
                  <c:v>0.3</c:v>
                </c:pt>
                <c:pt idx="1">
                  <c:v>0.33</c:v>
                </c:pt>
                <c:pt idx="2">
                  <c:v>0.33</c:v>
                </c:pt>
                <c:pt idx="3">
                  <c:v>0.35</c:v>
                </c:pt>
                <c:pt idx="4">
                  <c:v>0.37</c:v>
                </c:pt>
                <c:pt idx="5">
                  <c:v>0.39</c:v>
                </c:pt>
                <c:pt idx="6">
                  <c:v>0.4</c:v>
                </c:pt>
                <c:pt idx="7">
                  <c:v>0.4</c:v>
                </c:pt>
                <c:pt idx="8">
                  <c:v>0.42</c:v>
                </c:pt>
                <c:pt idx="9">
                  <c:v>0.52</c:v>
                </c:pt>
                <c:pt idx="10">
                  <c:v>0.53</c:v>
                </c:pt>
                <c:pt idx="11">
                  <c:v>0.54</c:v>
                </c:pt>
                <c:pt idx="12">
                  <c:v>0.55000000000000004</c:v>
                </c:pt>
              </c:numCache>
            </c:numRef>
          </c:xVal>
          <c:yVal>
            <c:numRef>
              <c:f>Sheet1!$E$2:$E$14</c:f>
              <c:numCache>
                <c:formatCode>General</c:formatCode>
                <c:ptCount val="13"/>
                <c:pt idx="0">
                  <c:v>12.5</c:v>
                </c:pt>
                <c:pt idx="1">
                  <c:v>11.5</c:v>
                </c:pt>
                <c:pt idx="2">
                  <c:v>10.5</c:v>
                </c:pt>
                <c:pt idx="3">
                  <c:v>9.5</c:v>
                </c:pt>
                <c:pt idx="4">
                  <c:v>8.5</c:v>
                </c:pt>
                <c:pt idx="5">
                  <c:v>7.5</c:v>
                </c:pt>
                <c:pt idx="6">
                  <c:v>6.5</c:v>
                </c:pt>
                <c:pt idx="7">
                  <c:v>5.5</c:v>
                </c:pt>
                <c:pt idx="8">
                  <c:v>4.5</c:v>
                </c:pt>
                <c:pt idx="9">
                  <c:v>3.5</c:v>
                </c:pt>
                <c:pt idx="10">
                  <c:v>2.5</c:v>
                </c:pt>
                <c:pt idx="11">
                  <c:v>1.5</c:v>
                </c:pt>
                <c:pt idx="12">
                  <c:v>0.5</c:v>
                </c:pt>
              </c:numCache>
            </c:numRef>
          </c:yVal>
          <c:smooth val="0"/>
          <c:extLst>
            <c:ext xmlns:c16="http://schemas.microsoft.com/office/drawing/2014/chart" uri="{C3380CC4-5D6E-409C-BE32-E72D297353CC}">
              <c16:uniqueId val="{00000001-BB26-3C49-93EA-411DEB9D542E}"/>
            </c:ext>
          </c:extLst>
        </c:ser>
        <c:dLbls>
          <c:showLegendKey val="0"/>
          <c:showVal val="0"/>
          <c:showCatName val="0"/>
          <c:showSerName val="0"/>
          <c:showPercent val="0"/>
          <c:showBubbleSize val="0"/>
        </c:dLbls>
        <c:axId val="540792559"/>
        <c:axId val="540791311"/>
      </c:scatterChart>
      <c:catAx>
        <c:axId val="1105208671"/>
        <c:scaling>
          <c:orientation val="maxMin"/>
        </c:scaling>
        <c:delete val="0"/>
        <c:axPos val="l"/>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n-US"/>
          </a:p>
        </c:txPr>
        <c:crossAx val="1105209919"/>
        <c:crosses val="autoZero"/>
        <c:auto val="1"/>
        <c:lblAlgn val="ctr"/>
        <c:lblOffset val="100"/>
        <c:noMultiLvlLbl val="0"/>
      </c:catAx>
      <c:valAx>
        <c:axId val="1105209919"/>
        <c:scaling>
          <c:orientation val="minMax"/>
        </c:scaling>
        <c:delete val="0"/>
        <c:axPos val="t"/>
        <c:numFmt formatCode="General" sourceLinked="1"/>
        <c:majorTickMark val="out"/>
        <c:minorTickMark val="none"/>
        <c:tickLblPos val="high"/>
        <c:spPr>
          <a:noFill/>
          <a:ln>
            <a:solidFill>
              <a:schemeClr val="tx1"/>
            </a:solidFill>
          </a:ln>
          <a:effectLst/>
        </c:spPr>
        <c:txPr>
          <a:bodyPr rot="-60000000" spcFirstLastPara="1" vertOverflow="ellipsis" vert="horz" wrap="square" anchor="ctr" anchorCtr="1"/>
          <a:lstStyle/>
          <a:p>
            <a:pPr>
              <a:defRPr sz="9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n-US"/>
          </a:p>
        </c:txPr>
        <c:crossAx val="1105208671"/>
        <c:crosses val="autoZero"/>
        <c:crossBetween val="between"/>
      </c:valAx>
      <c:valAx>
        <c:axId val="540791311"/>
        <c:scaling>
          <c:orientation val="minMax"/>
        </c:scaling>
        <c:delete val="1"/>
        <c:axPos val="r"/>
        <c:numFmt formatCode="General" sourceLinked="1"/>
        <c:majorTickMark val="out"/>
        <c:minorTickMark val="none"/>
        <c:tickLblPos val="nextTo"/>
        <c:crossAx val="540792559"/>
        <c:crosses val="max"/>
        <c:crossBetween val="midCat"/>
      </c:valAx>
      <c:valAx>
        <c:axId val="540792559"/>
        <c:scaling>
          <c:orientation val="minMax"/>
        </c:scaling>
        <c:delete val="1"/>
        <c:axPos val="b"/>
        <c:numFmt formatCode="General" sourceLinked="1"/>
        <c:majorTickMark val="out"/>
        <c:minorTickMark val="none"/>
        <c:tickLblPos val="nextTo"/>
        <c:crossAx val="540791311"/>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lineChart>
        <c:grouping val="standard"/>
        <c:varyColors val="0"/>
        <c:ser>
          <c:idx val="0"/>
          <c:order val="0"/>
          <c:tx>
            <c:strRef>
              <c:f>Sheet1!$B$1</c:f>
              <c:strCache>
                <c:ptCount val="1"/>
                <c:pt idx="0">
                  <c:v>Males</c:v>
                </c:pt>
              </c:strCache>
            </c:strRef>
          </c:tx>
          <c:spPr>
            <a:ln w="28575" cap="rnd">
              <a:solidFill>
                <a:schemeClr val="dk1">
                  <a:tint val="88000"/>
                </a:schemeClr>
              </a:solidFill>
              <a:round/>
            </a:ln>
            <a:effectLst/>
          </c:spPr>
          <c:marker>
            <c:symbol val="none"/>
          </c:marker>
          <c:cat>
            <c:strRef>
              <c:f>Sheet1!$A$2:$A$7</c:f>
              <c:strCache>
                <c:ptCount val="6"/>
                <c:pt idx="0">
                  <c:v>18-24</c:v>
                </c:pt>
                <c:pt idx="1">
                  <c:v>25-34</c:v>
                </c:pt>
                <c:pt idx="2">
                  <c:v>35-44</c:v>
                </c:pt>
                <c:pt idx="3">
                  <c:v>45-54</c:v>
                </c:pt>
                <c:pt idx="4">
                  <c:v>55-64</c:v>
                </c:pt>
                <c:pt idx="5">
                  <c:v>65+</c:v>
                </c:pt>
              </c:strCache>
            </c:strRef>
          </c:cat>
          <c:val>
            <c:numRef>
              <c:f>Sheet1!$B$2:$B$7</c:f>
              <c:numCache>
                <c:formatCode>General</c:formatCode>
                <c:ptCount val="6"/>
                <c:pt idx="0">
                  <c:v>4.2</c:v>
                </c:pt>
                <c:pt idx="1">
                  <c:v>4.9000000000000004</c:v>
                </c:pt>
                <c:pt idx="2">
                  <c:v>4.3</c:v>
                </c:pt>
                <c:pt idx="3">
                  <c:v>4</c:v>
                </c:pt>
                <c:pt idx="4">
                  <c:v>3.1</c:v>
                </c:pt>
                <c:pt idx="5">
                  <c:v>2.2999999999999998</c:v>
                </c:pt>
              </c:numCache>
            </c:numRef>
          </c:val>
          <c:smooth val="0"/>
          <c:extLst>
            <c:ext xmlns:c16="http://schemas.microsoft.com/office/drawing/2014/chart" uri="{C3380CC4-5D6E-409C-BE32-E72D297353CC}">
              <c16:uniqueId val="{00000000-9D51-E248-A988-3369E79AACC3}"/>
            </c:ext>
          </c:extLst>
        </c:ser>
        <c:ser>
          <c:idx val="1"/>
          <c:order val="1"/>
          <c:tx>
            <c:strRef>
              <c:f>Sheet1!$C$1</c:f>
              <c:strCache>
                <c:ptCount val="1"/>
                <c:pt idx="0">
                  <c:v>Females</c:v>
                </c:pt>
              </c:strCache>
            </c:strRef>
          </c:tx>
          <c:spPr>
            <a:ln w="28575" cap="rnd">
              <a:solidFill>
                <a:schemeClr val="dk1">
                  <a:tint val="55000"/>
                </a:schemeClr>
              </a:solidFill>
              <a:round/>
            </a:ln>
            <a:effectLst/>
          </c:spPr>
          <c:marker>
            <c:symbol val="none"/>
          </c:marker>
          <c:cat>
            <c:strRef>
              <c:f>Sheet1!$A$2:$A$7</c:f>
              <c:strCache>
                <c:ptCount val="6"/>
                <c:pt idx="0">
                  <c:v>18-24</c:v>
                </c:pt>
                <c:pt idx="1">
                  <c:v>25-34</c:v>
                </c:pt>
                <c:pt idx="2">
                  <c:v>35-44</c:v>
                </c:pt>
                <c:pt idx="3">
                  <c:v>45-54</c:v>
                </c:pt>
                <c:pt idx="4">
                  <c:v>55-64</c:v>
                </c:pt>
                <c:pt idx="5">
                  <c:v>65+</c:v>
                </c:pt>
              </c:strCache>
            </c:strRef>
          </c:cat>
          <c:val>
            <c:numRef>
              <c:f>Sheet1!$C$2:$C$7</c:f>
              <c:numCache>
                <c:formatCode>General</c:formatCode>
                <c:ptCount val="6"/>
                <c:pt idx="0">
                  <c:v>2.5</c:v>
                </c:pt>
                <c:pt idx="1">
                  <c:v>2.5</c:v>
                </c:pt>
                <c:pt idx="2">
                  <c:v>2.6</c:v>
                </c:pt>
                <c:pt idx="3">
                  <c:v>2.7</c:v>
                </c:pt>
                <c:pt idx="4">
                  <c:v>1.6</c:v>
                </c:pt>
                <c:pt idx="5">
                  <c:v>1.7</c:v>
                </c:pt>
              </c:numCache>
            </c:numRef>
          </c:val>
          <c:smooth val="0"/>
          <c:extLst>
            <c:ext xmlns:c16="http://schemas.microsoft.com/office/drawing/2014/chart" uri="{C3380CC4-5D6E-409C-BE32-E72D297353CC}">
              <c16:uniqueId val="{00000001-9D51-E248-A988-3369E79AACC3}"/>
            </c:ext>
          </c:extLst>
        </c:ser>
        <c:dLbls>
          <c:showLegendKey val="0"/>
          <c:showVal val="0"/>
          <c:showCatName val="0"/>
          <c:showSerName val="0"/>
          <c:showPercent val="0"/>
          <c:showBubbleSize val="0"/>
        </c:dLbls>
        <c:smooth val="0"/>
        <c:axId val="470592880"/>
        <c:axId val="555120671"/>
      </c:lineChart>
      <c:catAx>
        <c:axId val="470592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5120671"/>
        <c:crosses val="autoZero"/>
        <c:auto val="1"/>
        <c:lblAlgn val="ctr"/>
        <c:lblOffset val="100"/>
        <c:noMultiLvlLbl val="0"/>
      </c:catAx>
      <c:valAx>
        <c:axId val="5551206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0592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'F output and funnel'!$C$26</c:f>
              <c:strCache>
                <c:ptCount val="1"/>
                <c:pt idx="0">
                  <c:v>Mean</c:v>
                </c:pt>
              </c:strCache>
            </c:strRef>
          </c:tx>
          <c:spPr>
            <a:noFill/>
            <a:ln>
              <a:noFill/>
            </a:ln>
            <a:effectLst/>
          </c:spPr>
          <c:invertIfNegative val="0"/>
          <c:errBars>
            <c:errBarType val="both"/>
            <c:errValType val="cust"/>
            <c:noEndCap val="0"/>
            <c:plus>
              <c:numRef>
                <c:f>'F output and funnel'!$F$27:$F$47</c:f>
                <c:numCache>
                  <c:formatCode>General</c:formatCode>
                  <c:ptCount val="21"/>
                  <c:pt idx="0">
                    <c:v>0.82000000000000006</c:v>
                  </c:pt>
                  <c:pt idx="1">
                    <c:v>0.94999999999999973</c:v>
                  </c:pt>
                  <c:pt idx="2">
                    <c:v>0.57987498935834969</c:v>
                  </c:pt>
                  <c:pt idx="3">
                    <c:v>1.04359322490155</c:v>
                  </c:pt>
                  <c:pt idx="4">
                    <c:v>1.0754613676953499</c:v>
                  </c:pt>
                  <c:pt idx="5">
                    <c:v>0.31308403200296997</c:v>
                  </c:pt>
                  <c:pt idx="6">
                    <c:v>1.0157509035335099</c:v>
                  </c:pt>
                  <c:pt idx="7">
                    <c:v>0.43973348748561791</c:v>
                  </c:pt>
                  <c:pt idx="8">
                    <c:v>2.3783577508691001</c:v>
                  </c:pt>
                  <c:pt idx="9">
                    <c:v>0.19886619955747964</c:v>
                  </c:pt>
                  <c:pt idx="10">
                    <c:v>0.55285478651059972</c:v>
                  </c:pt>
                  <c:pt idx="11">
                    <c:v>0.40578661172782993</c:v>
                  </c:pt>
                  <c:pt idx="12">
                    <c:v>0.28051790848439606</c:v>
                  </c:pt>
                  <c:pt idx="13">
                    <c:v>0.14287002818586991</c:v>
                  </c:pt>
                  <c:pt idx="14">
                    <c:v>0.57001689564095992</c:v>
                  </c:pt>
                  <c:pt idx="15">
                    <c:v>0.56425505366929984</c:v>
                  </c:pt>
                  <c:pt idx="16">
                    <c:v>1.0001899325740231</c:v>
                  </c:pt>
                  <c:pt idx="17">
                    <c:v>1.6730671054065731</c:v>
                  </c:pt>
                  <c:pt idx="18">
                    <c:v>4.650787331501955</c:v>
                  </c:pt>
                  <c:pt idx="19">
                    <c:v>2.9685265757264903</c:v>
                  </c:pt>
                  <c:pt idx="20">
                    <c:v>2.50225188491576</c:v>
                  </c:pt>
                </c:numCache>
              </c:numRef>
            </c:plus>
            <c:minus>
              <c:numRef>
                <c:f>'F output and funnel'!$F$27:$F$47</c:f>
                <c:numCache>
                  <c:formatCode>General</c:formatCode>
                  <c:ptCount val="21"/>
                  <c:pt idx="0">
                    <c:v>0.82000000000000006</c:v>
                  </c:pt>
                  <c:pt idx="1">
                    <c:v>0.94999999999999973</c:v>
                  </c:pt>
                  <c:pt idx="2">
                    <c:v>0.57987498935834969</c:v>
                  </c:pt>
                  <c:pt idx="3">
                    <c:v>1.04359322490155</c:v>
                  </c:pt>
                  <c:pt idx="4">
                    <c:v>1.0754613676953499</c:v>
                  </c:pt>
                  <c:pt idx="5">
                    <c:v>0.31308403200296997</c:v>
                  </c:pt>
                  <c:pt idx="6">
                    <c:v>1.0157509035335099</c:v>
                  </c:pt>
                  <c:pt idx="7">
                    <c:v>0.43973348748561791</c:v>
                  </c:pt>
                  <c:pt idx="8">
                    <c:v>2.3783577508691001</c:v>
                  </c:pt>
                  <c:pt idx="9">
                    <c:v>0.19886619955747964</c:v>
                  </c:pt>
                  <c:pt idx="10">
                    <c:v>0.55285478651059972</c:v>
                  </c:pt>
                  <c:pt idx="11">
                    <c:v>0.40578661172782993</c:v>
                  </c:pt>
                  <c:pt idx="12">
                    <c:v>0.28051790848439606</c:v>
                  </c:pt>
                  <c:pt idx="13">
                    <c:v>0.14287002818586991</c:v>
                  </c:pt>
                  <c:pt idx="14">
                    <c:v>0.57001689564095992</c:v>
                  </c:pt>
                  <c:pt idx="15">
                    <c:v>0.56425505366929984</c:v>
                  </c:pt>
                  <c:pt idx="16">
                    <c:v>1.0001899325740231</c:v>
                  </c:pt>
                  <c:pt idx="17">
                    <c:v>1.6730671054065731</c:v>
                  </c:pt>
                  <c:pt idx="18">
                    <c:v>4.650787331501955</c:v>
                  </c:pt>
                  <c:pt idx="19">
                    <c:v>2.9685265757264903</c:v>
                  </c:pt>
                  <c:pt idx="20">
                    <c:v>2.50225188491576</c:v>
                  </c:pt>
                </c:numCache>
              </c:numRef>
            </c:minus>
            <c:spPr>
              <a:noFill/>
              <a:ln w="9525" cap="flat" cmpd="sng" algn="ctr">
                <a:solidFill>
                  <a:schemeClr val="tx1">
                    <a:lumMod val="65000"/>
                    <a:lumOff val="35000"/>
                  </a:schemeClr>
                </a:solidFill>
                <a:round/>
              </a:ln>
              <a:effectLst/>
            </c:spPr>
          </c:errBars>
          <c:cat>
            <c:strRef>
              <c:f>'F output and funnel'!$B$27:$B$47</c:f>
              <c:strCache>
                <c:ptCount val="21"/>
                <c:pt idx="0">
                  <c:v>Fixed-effect: 2.52 [2.43, 2.60]</c:v>
                </c:pt>
                <c:pt idx="1">
                  <c:v>Random-effect: 2.78 [1.83, 3.74]</c:v>
                </c:pt>
                <c:pt idx="2">
                  <c:v>Engel et al. (2019)</c:v>
                </c:pt>
                <c:pt idx="3">
                  <c:v>Edwards (2012)</c:v>
                </c:pt>
                <c:pt idx="4">
                  <c:v>Suschinsky &amp; Chivers (2018)</c:v>
                </c:pt>
                <c:pt idx="5">
                  <c:v>Bouchard et al. (2017)</c:v>
                </c:pt>
                <c:pt idx="6">
                  <c:v>Levaque et al. (2016)</c:v>
                </c:pt>
                <c:pt idx="7">
                  <c:v>Tao et al. (2011)</c:v>
                </c:pt>
                <c:pt idx="8">
                  <c:v>Marczyk (2011)</c:v>
                </c:pt>
                <c:pt idx="9">
                  <c:v>Winters et al. (2010)</c:v>
                </c:pt>
                <c:pt idx="10">
                  <c:v>Brody et al. (2010)</c:v>
                </c:pt>
                <c:pt idx="11">
                  <c:v>Costa &amp; Brody (2008)</c:v>
                </c:pt>
                <c:pt idx="12">
                  <c:v>Burleson et al. (2007)</c:v>
                </c:pt>
                <c:pt idx="13">
                  <c:v>Ojanlatva et al. (2006)</c:v>
                </c:pt>
                <c:pt idx="14">
                  <c:v>Reed et al. (2003)</c:v>
                </c:pt>
                <c:pt idx="15">
                  <c:v>Means (2000)</c:v>
                </c:pt>
                <c:pt idx="16">
                  <c:v>Koppelman et al. (1987)</c:v>
                </c:pt>
                <c:pt idx="17">
                  <c:v>Morris et al. (1983)</c:v>
                </c:pt>
                <c:pt idx="18">
                  <c:v>Bohlen et al. (1982)</c:v>
                </c:pt>
                <c:pt idx="19">
                  <c:v>Morris et al. (1977)</c:v>
                </c:pt>
                <c:pt idx="20">
                  <c:v>Klausner (1964)</c:v>
                </c:pt>
              </c:strCache>
            </c:strRef>
          </c:cat>
          <c:val>
            <c:numRef>
              <c:f>'F output and funnel'!$C$27:$C$47</c:f>
              <c:numCache>
                <c:formatCode>General</c:formatCode>
                <c:ptCount val="21"/>
                <c:pt idx="0">
                  <c:v>2.52</c:v>
                </c:pt>
                <c:pt idx="1">
                  <c:v>2.78</c:v>
                </c:pt>
                <c:pt idx="2">
                  <c:v>4.5599999999999996</c:v>
                </c:pt>
                <c:pt idx="3">
                  <c:v>2.77</c:v>
                </c:pt>
                <c:pt idx="4">
                  <c:v>3.79</c:v>
                </c:pt>
                <c:pt idx="5">
                  <c:v>2.93</c:v>
                </c:pt>
                <c:pt idx="6">
                  <c:v>6.9</c:v>
                </c:pt>
                <c:pt idx="7">
                  <c:v>1.1499999999999999</c:v>
                </c:pt>
                <c:pt idx="8">
                  <c:v>3.71</c:v>
                </c:pt>
                <c:pt idx="9">
                  <c:v>5.59</c:v>
                </c:pt>
                <c:pt idx="10">
                  <c:v>3.3</c:v>
                </c:pt>
                <c:pt idx="11">
                  <c:v>2.36</c:v>
                </c:pt>
                <c:pt idx="12">
                  <c:v>1.1200000000000001</c:v>
                </c:pt>
                <c:pt idx="13">
                  <c:v>1.19</c:v>
                </c:pt>
                <c:pt idx="14">
                  <c:v>1.68</c:v>
                </c:pt>
                <c:pt idx="15">
                  <c:v>1.94</c:v>
                </c:pt>
                <c:pt idx="16">
                  <c:v>1.62</c:v>
                </c:pt>
                <c:pt idx="17">
                  <c:v>1.78</c:v>
                </c:pt>
                <c:pt idx="18">
                  <c:v>3.8</c:v>
                </c:pt>
                <c:pt idx="19">
                  <c:v>1.68</c:v>
                </c:pt>
                <c:pt idx="20">
                  <c:v>1.01</c:v>
                </c:pt>
              </c:numCache>
            </c:numRef>
          </c:val>
          <c:extLst>
            <c:ext xmlns:c16="http://schemas.microsoft.com/office/drawing/2014/chart" uri="{C3380CC4-5D6E-409C-BE32-E72D297353CC}">
              <c16:uniqueId val="{00000000-47D5-2E47-9014-A8689B7D3C25}"/>
            </c:ext>
          </c:extLst>
        </c:ser>
        <c:dLbls>
          <c:showLegendKey val="0"/>
          <c:showVal val="0"/>
          <c:showCatName val="0"/>
          <c:showSerName val="0"/>
          <c:showPercent val="0"/>
          <c:showBubbleSize val="0"/>
        </c:dLbls>
        <c:gapWidth val="182"/>
        <c:axId val="105740800"/>
        <c:axId val="105858176"/>
      </c:barChart>
      <c:scatterChart>
        <c:scatterStyle val="lineMarker"/>
        <c:varyColors val="0"/>
        <c:ser>
          <c:idx val="1"/>
          <c:order val="1"/>
          <c:spPr>
            <a:ln w="25400" cap="rnd">
              <a:noFill/>
              <a:round/>
            </a:ln>
            <a:effectLst/>
          </c:spPr>
          <c:marker>
            <c:symbol val="square"/>
            <c:size val="5"/>
            <c:spPr>
              <a:solidFill>
                <a:schemeClr val="tx1"/>
              </a:solidFill>
              <a:ln w="3175">
                <a:solidFill>
                  <a:schemeClr val="tx1"/>
                </a:solidFill>
              </a:ln>
              <a:effectLst/>
            </c:spPr>
          </c:marker>
          <c:dPt>
            <c:idx val="0"/>
            <c:marker>
              <c:symbol val="circle"/>
              <c:size val="7"/>
            </c:marker>
            <c:bubble3D val="0"/>
            <c:extLst>
              <c:ext xmlns:c16="http://schemas.microsoft.com/office/drawing/2014/chart" uri="{C3380CC4-5D6E-409C-BE32-E72D297353CC}">
                <c16:uniqueId val="{00000001-47D5-2E47-9014-A8689B7D3C25}"/>
              </c:ext>
            </c:extLst>
          </c:dPt>
          <c:dPt>
            <c:idx val="1"/>
            <c:marker>
              <c:symbol val="circle"/>
              <c:size val="7"/>
            </c:marker>
            <c:bubble3D val="0"/>
            <c:extLst>
              <c:ext xmlns:c16="http://schemas.microsoft.com/office/drawing/2014/chart" uri="{C3380CC4-5D6E-409C-BE32-E72D297353CC}">
                <c16:uniqueId val="{00000002-47D5-2E47-9014-A8689B7D3C25}"/>
              </c:ext>
            </c:extLst>
          </c:dPt>
          <c:xVal>
            <c:numRef>
              <c:f>'F output and funnel'!$C$27:$C$47</c:f>
              <c:numCache>
                <c:formatCode>General</c:formatCode>
                <c:ptCount val="21"/>
                <c:pt idx="0">
                  <c:v>2.52</c:v>
                </c:pt>
                <c:pt idx="1">
                  <c:v>2.78</c:v>
                </c:pt>
                <c:pt idx="2">
                  <c:v>4.5599999999999996</c:v>
                </c:pt>
                <c:pt idx="3">
                  <c:v>2.77</c:v>
                </c:pt>
                <c:pt idx="4">
                  <c:v>3.79</c:v>
                </c:pt>
                <c:pt idx="5">
                  <c:v>2.93</c:v>
                </c:pt>
                <c:pt idx="6">
                  <c:v>6.9</c:v>
                </c:pt>
                <c:pt idx="7">
                  <c:v>1.1499999999999999</c:v>
                </c:pt>
                <c:pt idx="8">
                  <c:v>3.71</c:v>
                </c:pt>
                <c:pt idx="9">
                  <c:v>5.59</c:v>
                </c:pt>
                <c:pt idx="10">
                  <c:v>3.3</c:v>
                </c:pt>
                <c:pt idx="11">
                  <c:v>2.36</c:v>
                </c:pt>
                <c:pt idx="12">
                  <c:v>1.1200000000000001</c:v>
                </c:pt>
                <c:pt idx="13">
                  <c:v>1.19</c:v>
                </c:pt>
                <c:pt idx="14">
                  <c:v>1.68</c:v>
                </c:pt>
                <c:pt idx="15">
                  <c:v>1.94</c:v>
                </c:pt>
                <c:pt idx="16">
                  <c:v>1.62</c:v>
                </c:pt>
                <c:pt idx="17">
                  <c:v>1.78</c:v>
                </c:pt>
                <c:pt idx="18">
                  <c:v>3.8</c:v>
                </c:pt>
                <c:pt idx="19">
                  <c:v>1.68</c:v>
                </c:pt>
                <c:pt idx="20">
                  <c:v>1.01</c:v>
                </c:pt>
              </c:numCache>
            </c:numRef>
          </c:xVal>
          <c:yVal>
            <c:numRef>
              <c:f>'F output and funnel'!$G$27:$G$47</c:f>
              <c:numCache>
                <c:formatCode>General</c:formatCode>
                <c:ptCount val="21"/>
                <c:pt idx="0">
                  <c:v>0.5</c:v>
                </c:pt>
                <c:pt idx="1">
                  <c:v>1.5</c:v>
                </c:pt>
                <c:pt idx="2">
                  <c:v>2.5</c:v>
                </c:pt>
                <c:pt idx="3">
                  <c:v>3.5</c:v>
                </c:pt>
                <c:pt idx="4">
                  <c:v>4.5</c:v>
                </c:pt>
                <c:pt idx="5">
                  <c:v>5.5</c:v>
                </c:pt>
                <c:pt idx="6">
                  <c:v>6.5</c:v>
                </c:pt>
                <c:pt idx="7">
                  <c:v>7.5</c:v>
                </c:pt>
                <c:pt idx="8">
                  <c:v>8.5</c:v>
                </c:pt>
                <c:pt idx="9">
                  <c:v>9.5</c:v>
                </c:pt>
                <c:pt idx="10">
                  <c:v>10.5</c:v>
                </c:pt>
                <c:pt idx="11">
                  <c:v>11.5</c:v>
                </c:pt>
                <c:pt idx="12">
                  <c:v>12.5</c:v>
                </c:pt>
                <c:pt idx="13">
                  <c:v>13.5</c:v>
                </c:pt>
                <c:pt idx="14">
                  <c:v>14.5</c:v>
                </c:pt>
                <c:pt idx="15">
                  <c:v>15.5</c:v>
                </c:pt>
                <c:pt idx="16">
                  <c:v>16.5</c:v>
                </c:pt>
                <c:pt idx="17">
                  <c:v>17.5</c:v>
                </c:pt>
                <c:pt idx="18">
                  <c:v>18.5</c:v>
                </c:pt>
                <c:pt idx="19">
                  <c:v>19.5</c:v>
                </c:pt>
                <c:pt idx="20">
                  <c:v>20.5</c:v>
                </c:pt>
              </c:numCache>
            </c:numRef>
          </c:yVal>
          <c:smooth val="0"/>
          <c:extLst>
            <c:ext xmlns:c16="http://schemas.microsoft.com/office/drawing/2014/chart" uri="{C3380CC4-5D6E-409C-BE32-E72D297353CC}">
              <c16:uniqueId val="{00000003-47D5-2E47-9014-A8689B7D3C25}"/>
            </c:ext>
          </c:extLst>
        </c:ser>
        <c:dLbls>
          <c:showLegendKey val="0"/>
          <c:showVal val="0"/>
          <c:showCatName val="0"/>
          <c:showSerName val="0"/>
          <c:showPercent val="0"/>
          <c:showBubbleSize val="0"/>
        </c:dLbls>
        <c:axId val="105859328"/>
        <c:axId val="105858752"/>
      </c:scatterChart>
      <c:catAx>
        <c:axId val="105740800"/>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latin typeface="Times New Roman" panose="02020603050405020304" pitchFamily="18" charset="0"/>
                    <a:cs typeface="Times New Roman" panose="02020603050405020304" pitchFamily="18" charset="0"/>
                  </a:rPr>
                  <a:t>Study</a:t>
                </a:r>
              </a:p>
            </c:rich>
          </c:tx>
          <c:layout>
            <c:manualLayout>
              <c:xMode val="edge"/>
              <c:yMode val="edge"/>
              <c:x val="1.1682242990654205E-2"/>
              <c:y val="0.45667026688035678"/>
            </c:manualLayout>
          </c:layout>
          <c:overlay val="0"/>
          <c:spPr>
            <a:noFill/>
            <a:ln>
              <a:noFill/>
            </a:ln>
            <a:effectLst/>
          </c:sp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05858176"/>
        <c:crosses val="autoZero"/>
        <c:auto val="1"/>
        <c:lblAlgn val="ctr"/>
        <c:lblOffset val="100"/>
        <c:noMultiLvlLbl val="0"/>
      </c:catAx>
      <c:valAx>
        <c:axId val="105858176"/>
        <c:scaling>
          <c:orientation val="minMax"/>
          <c:max val="10"/>
          <c:min val="-2"/>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a:latin typeface="Times New Roman" panose="02020603050405020304" pitchFamily="18" charset="0"/>
                    <a:cs typeface="Times New Roman" panose="02020603050405020304" pitchFamily="18" charset="0"/>
                  </a:rPr>
                  <a:t>Mean TSO</a:t>
                </a:r>
              </a:p>
            </c:rich>
          </c:tx>
          <c:layout>
            <c:manualLayout>
              <c:xMode val="edge"/>
              <c:yMode val="edge"/>
              <c:x val="0.50515196114504379"/>
              <c:y val="0.95751097484495851"/>
            </c:manualLayout>
          </c:layout>
          <c:overlay val="0"/>
          <c:spPr>
            <a:noFill/>
            <a:ln>
              <a:noFill/>
            </a:ln>
            <a:effectLst/>
          </c:spPr>
        </c:title>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740800"/>
        <c:crosses val="autoZero"/>
        <c:crossBetween val="between"/>
        <c:minorUnit val="0.5"/>
      </c:valAx>
      <c:valAx>
        <c:axId val="105858752"/>
        <c:scaling>
          <c:orientation val="minMax"/>
          <c:max val="21"/>
          <c:min val="0"/>
        </c:scaling>
        <c:delete val="1"/>
        <c:axPos val="r"/>
        <c:numFmt formatCode="General" sourceLinked="1"/>
        <c:majorTickMark val="out"/>
        <c:minorTickMark val="none"/>
        <c:tickLblPos val="nextTo"/>
        <c:crossAx val="105859328"/>
        <c:crosses val="max"/>
        <c:crossBetween val="midCat"/>
        <c:majorUnit val="1"/>
      </c:valAx>
      <c:valAx>
        <c:axId val="105859328"/>
        <c:scaling>
          <c:orientation val="minMax"/>
        </c:scaling>
        <c:delete val="1"/>
        <c:axPos val="b"/>
        <c:numFmt formatCode="General" sourceLinked="1"/>
        <c:majorTickMark val="out"/>
        <c:minorTickMark val="none"/>
        <c:tickLblPos val="nextTo"/>
        <c:crossAx val="10585875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'F output and funnel'!$C$26</c:f>
              <c:strCache>
                <c:ptCount val="1"/>
                <c:pt idx="0">
                  <c:v>Mean</c:v>
                </c:pt>
              </c:strCache>
            </c:strRef>
          </c:tx>
          <c:spPr>
            <a:noFill/>
            <a:ln>
              <a:noFill/>
            </a:ln>
            <a:effectLst/>
          </c:spPr>
          <c:invertIfNegative val="0"/>
          <c:errBars>
            <c:errBarType val="both"/>
            <c:errValType val="cust"/>
            <c:noEndCap val="0"/>
            <c:plus>
              <c:numRef>
                <c:f>'F output and funnel'!$F$27:$F$47</c:f>
                <c:numCache>
                  <c:formatCode>General</c:formatCode>
                  <c:ptCount val="21"/>
                  <c:pt idx="0">
                    <c:v>0.82000000000000006</c:v>
                  </c:pt>
                  <c:pt idx="1">
                    <c:v>0.94999999999999973</c:v>
                  </c:pt>
                  <c:pt idx="2">
                    <c:v>0.57987498935834969</c:v>
                  </c:pt>
                  <c:pt idx="3">
                    <c:v>1.04359322490155</c:v>
                  </c:pt>
                  <c:pt idx="4">
                    <c:v>1.0754613676953499</c:v>
                  </c:pt>
                  <c:pt idx="5">
                    <c:v>0.31308403200296997</c:v>
                  </c:pt>
                  <c:pt idx="6">
                    <c:v>1.0157509035335099</c:v>
                  </c:pt>
                  <c:pt idx="7">
                    <c:v>0.43973348748561791</c:v>
                  </c:pt>
                  <c:pt idx="8">
                    <c:v>2.3783577508691001</c:v>
                  </c:pt>
                  <c:pt idx="9">
                    <c:v>0.19886619955747964</c:v>
                  </c:pt>
                  <c:pt idx="10">
                    <c:v>0.55285478651059972</c:v>
                  </c:pt>
                  <c:pt idx="11">
                    <c:v>0.40578661172782993</c:v>
                  </c:pt>
                  <c:pt idx="12">
                    <c:v>0.28051790848439606</c:v>
                  </c:pt>
                  <c:pt idx="13">
                    <c:v>0.14287002818586991</c:v>
                  </c:pt>
                  <c:pt idx="14">
                    <c:v>0.57001689564095992</c:v>
                  </c:pt>
                  <c:pt idx="15">
                    <c:v>0.56425505366929984</c:v>
                  </c:pt>
                  <c:pt idx="16">
                    <c:v>1.0001899325740231</c:v>
                  </c:pt>
                  <c:pt idx="17">
                    <c:v>1.6730671054065731</c:v>
                  </c:pt>
                  <c:pt idx="18">
                    <c:v>4.650787331501955</c:v>
                  </c:pt>
                  <c:pt idx="19">
                    <c:v>2.9685265757264903</c:v>
                  </c:pt>
                  <c:pt idx="20">
                    <c:v>2.50225188491576</c:v>
                  </c:pt>
                </c:numCache>
              </c:numRef>
            </c:plus>
            <c:minus>
              <c:numRef>
                <c:f>'F output and funnel'!$F$27:$F$47</c:f>
                <c:numCache>
                  <c:formatCode>General</c:formatCode>
                  <c:ptCount val="21"/>
                  <c:pt idx="0">
                    <c:v>0.82000000000000006</c:v>
                  </c:pt>
                  <c:pt idx="1">
                    <c:v>0.94999999999999973</c:v>
                  </c:pt>
                  <c:pt idx="2">
                    <c:v>0.57987498935834969</c:v>
                  </c:pt>
                  <c:pt idx="3">
                    <c:v>1.04359322490155</c:v>
                  </c:pt>
                  <c:pt idx="4">
                    <c:v>1.0754613676953499</c:v>
                  </c:pt>
                  <c:pt idx="5">
                    <c:v>0.31308403200296997</c:v>
                  </c:pt>
                  <c:pt idx="6">
                    <c:v>1.0157509035335099</c:v>
                  </c:pt>
                  <c:pt idx="7">
                    <c:v>0.43973348748561791</c:v>
                  </c:pt>
                  <c:pt idx="8">
                    <c:v>2.3783577508691001</c:v>
                  </c:pt>
                  <c:pt idx="9">
                    <c:v>0.19886619955747964</c:v>
                  </c:pt>
                  <c:pt idx="10">
                    <c:v>0.55285478651059972</c:v>
                  </c:pt>
                  <c:pt idx="11">
                    <c:v>0.40578661172782993</c:v>
                  </c:pt>
                  <c:pt idx="12">
                    <c:v>0.28051790848439606</c:v>
                  </c:pt>
                  <c:pt idx="13">
                    <c:v>0.14287002818586991</c:v>
                  </c:pt>
                  <c:pt idx="14">
                    <c:v>0.57001689564095992</c:v>
                  </c:pt>
                  <c:pt idx="15">
                    <c:v>0.56425505366929984</c:v>
                  </c:pt>
                  <c:pt idx="16">
                    <c:v>1.0001899325740231</c:v>
                  </c:pt>
                  <c:pt idx="17">
                    <c:v>1.6730671054065731</c:v>
                  </c:pt>
                  <c:pt idx="18">
                    <c:v>4.650787331501955</c:v>
                  </c:pt>
                  <c:pt idx="19">
                    <c:v>2.9685265757264903</c:v>
                  </c:pt>
                  <c:pt idx="20">
                    <c:v>2.50225188491576</c:v>
                  </c:pt>
                </c:numCache>
              </c:numRef>
            </c:minus>
            <c:spPr>
              <a:noFill/>
              <a:ln w="9525" cap="flat" cmpd="sng" algn="ctr">
                <a:solidFill>
                  <a:schemeClr val="tx1">
                    <a:lumMod val="65000"/>
                    <a:lumOff val="35000"/>
                  </a:schemeClr>
                </a:solidFill>
                <a:round/>
              </a:ln>
              <a:effectLst/>
            </c:spPr>
          </c:errBars>
          <c:cat>
            <c:strRef>
              <c:f>'F output and funnel'!$B$27:$B$47</c:f>
              <c:strCache>
                <c:ptCount val="21"/>
                <c:pt idx="0">
                  <c:v>Fixed-effect: 2.52 [2.43, 2.60]</c:v>
                </c:pt>
                <c:pt idx="1">
                  <c:v>Random-effect: 2.78 [1.83, 3.74]</c:v>
                </c:pt>
                <c:pt idx="2">
                  <c:v>Engel et al. (2019)</c:v>
                </c:pt>
                <c:pt idx="3">
                  <c:v>Edwards (2012)</c:v>
                </c:pt>
                <c:pt idx="4">
                  <c:v>Suschinsky &amp; Chivers (2018)</c:v>
                </c:pt>
                <c:pt idx="5">
                  <c:v>Bouchard et al. (2017)</c:v>
                </c:pt>
                <c:pt idx="6">
                  <c:v>Levaque et al. (2016)</c:v>
                </c:pt>
                <c:pt idx="7">
                  <c:v>Tao et al. (2011)</c:v>
                </c:pt>
                <c:pt idx="8">
                  <c:v>Marczyk (2011)</c:v>
                </c:pt>
                <c:pt idx="9">
                  <c:v>Winters et al. (2010)</c:v>
                </c:pt>
                <c:pt idx="10">
                  <c:v>Brody et al. (2010)</c:v>
                </c:pt>
                <c:pt idx="11">
                  <c:v>Costa &amp; Brody (2008)</c:v>
                </c:pt>
                <c:pt idx="12">
                  <c:v>Burleson et al. (2007)</c:v>
                </c:pt>
                <c:pt idx="13">
                  <c:v>Ojanlatva et al. (2006)</c:v>
                </c:pt>
                <c:pt idx="14">
                  <c:v>Reed et al. (2003)</c:v>
                </c:pt>
                <c:pt idx="15">
                  <c:v>Means (2000)</c:v>
                </c:pt>
                <c:pt idx="16">
                  <c:v>Koppelman et al. (1987)</c:v>
                </c:pt>
                <c:pt idx="17">
                  <c:v>Morris et al. (1983)</c:v>
                </c:pt>
                <c:pt idx="18">
                  <c:v>Bohlen et al. (1982)</c:v>
                </c:pt>
                <c:pt idx="19">
                  <c:v>Morris et al. (1977)</c:v>
                </c:pt>
                <c:pt idx="20">
                  <c:v>Klausner (1964)</c:v>
                </c:pt>
              </c:strCache>
            </c:strRef>
          </c:cat>
          <c:val>
            <c:numRef>
              <c:f>'F output and funnel'!$C$27:$C$47</c:f>
              <c:numCache>
                <c:formatCode>General</c:formatCode>
                <c:ptCount val="21"/>
                <c:pt idx="0">
                  <c:v>2.52</c:v>
                </c:pt>
                <c:pt idx="1">
                  <c:v>2.78</c:v>
                </c:pt>
                <c:pt idx="2">
                  <c:v>4.5599999999999996</c:v>
                </c:pt>
                <c:pt idx="3">
                  <c:v>2.77</c:v>
                </c:pt>
                <c:pt idx="4">
                  <c:v>3.79</c:v>
                </c:pt>
                <c:pt idx="5">
                  <c:v>2.93</c:v>
                </c:pt>
                <c:pt idx="6">
                  <c:v>6.9</c:v>
                </c:pt>
                <c:pt idx="7">
                  <c:v>1.1499999999999999</c:v>
                </c:pt>
                <c:pt idx="8">
                  <c:v>3.71</c:v>
                </c:pt>
                <c:pt idx="9">
                  <c:v>5.59</c:v>
                </c:pt>
                <c:pt idx="10">
                  <c:v>3.3</c:v>
                </c:pt>
                <c:pt idx="11">
                  <c:v>2.36</c:v>
                </c:pt>
                <c:pt idx="12">
                  <c:v>1.1200000000000001</c:v>
                </c:pt>
                <c:pt idx="13">
                  <c:v>1.19</c:v>
                </c:pt>
                <c:pt idx="14">
                  <c:v>1.68</c:v>
                </c:pt>
                <c:pt idx="15">
                  <c:v>1.94</c:v>
                </c:pt>
                <c:pt idx="16">
                  <c:v>1.62</c:v>
                </c:pt>
                <c:pt idx="17">
                  <c:v>1.78</c:v>
                </c:pt>
                <c:pt idx="18">
                  <c:v>3.8</c:v>
                </c:pt>
                <c:pt idx="19">
                  <c:v>1.68</c:v>
                </c:pt>
                <c:pt idx="20">
                  <c:v>1.01</c:v>
                </c:pt>
              </c:numCache>
            </c:numRef>
          </c:val>
          <c:extLst>
            <c:ext xmlns:c16="http://schemas.microsoft.com/office/drawing/2014/chart" uri="{C3380CC4-5D6E-409C-BE32-E72D297353CC}">
              <c16:uniqueId val="{00000000-47D5-2E47-9014-A8689B7D3C25}"/>
            </c:ext>
          </c:extLst>
        </c:ser>
        <c:dLbls>
          <c:showLegendKey val="0"/>
          <c:showVal val="0"/>
          <c:showCatName val="0"/>
          <c:showSerName val="0"/>
          <c:showPercent val="0"/>
          <c:showBubbleSize val="0"/>
        </c:dLbls>
        <c:gapWidth val="182"/>
        <c:axId val="105740800"/>
        <c:axId val="105858176"/>
      </c:barChart>
      <c:scatterChart>
        <c:scatterStyle val="lineMarker"/>
        <c:varyColors val="0"/>
        <c:ser>
          <c:idx val="1"/>
          <c:order val="1"/>
          <c:spPr>
            <a:ln w="25400" cap="rnd">
              <a:noFill/>
              <a:round/>
            </a:ln>
            <a:effectLst/>
          </c:spPr>
          <c:marker>
            <c:symbol val="square"/>
            <c:size val="5"/>
            <c:spPr>
              <a:solidFill>
                <a:schemeClr val="tx1"/>
              </a:solidFill>
              <a:ln w="3175">
                <a:solidFill>
                  <a:schemeClr val="tx1"/>
                </a:solidFill>
              </a:ln>
              <a:effectLst/>
            </c:spPr>
          </c:marker>
          <c:dPt>
            <c:idx val="0"/>
            <c:marker>
              <c:symbol val="circle"/>
              <c:size val="7"/>
            </c:marker>
            <c:bubble3D val="0"/>
            <c:extLst>
              <c:ext xmlns:c16="http://schemas.microsoft.com/office/drawing/2014/chart" uri="{C3380CC4-5D6E-409C-BE32-E72D297353CC}">
                <c16:uniqueId val="{00000001-47D5-2E47-9014-A8689B7D3C25}"/>
              </c:ext>
            </c:extLst>
          </c:dPt>
          <c:dPt>
            <c:idx val="1"/>
            <c:marker>
              <c:symbol val="circle"/>
              <c:size val="7"/>
            </c:marker>
            <c:bubble3D val="0"/>
            <c:extLst>
              <c:ext xmlns:c16="http://schemas.microsoft.com/office/drawing/2014/chart" uri="{C3380CC4-5D6E-409C-BE32-E72D297353CC}">
                <c16:uniqueId val="{00000002-47D5-2E47-9014-A8689B7D3C25}"/>
              </c:ext>
            </c:extLst>
          </c:dPt>
          <c:xVal>
            <c:numRef>
              <c:f>'F output and funnel'!$C$27:$C$47</c:f>
              <c:numCache>
                <c:formatCode>General</c:formatCode>
                <c:ptCount val="21"/>
                <c:pt idx="0">
                  <c:v>2.52</c:v>
                </c:pt>
                <c:pt idx="1">
                  <c:v>2.78</c:v>
                </c:pt>
                <c:pt idx="2">
                  <c:v>4.5599999999999996</c:v>
                </c:pt>
                <c:pt idx="3">
                  <c:v>2.77</c:v>
                </c:pt>
                <c:pt idx="4">
                  <c:v>3.79</c:v>
                </c:pt>
                <c:pt idx="5">
                  <c:v>2.93</c:v>
                </c:pt>
                <c:pt idx="6">
                  <c:v>6.9</c:v>
                </c:pt>
                <c:pt idx="7">
                  <c:v>1.1499999999999999</c:v>
                </c:pt>
                <c:pt idx="8">
                  <c:v>3.71</c:v>
                </c:pt>
                <c:pt idx="9">
                  <c:v>5.59</c:v>
                </c:pt>
                <c:pt idx="10">
                  <c:v>3.3</c:v>
                </c:pt>
                <c:pt idx="11">
                  <c:v>2.36</c:v>
                </c:pt>
                <c:pt idx="12">
                  <c:v>1.1200000000000001</c:v>
                </c:pt>
                <c:pt idx="13">
                  <c:v>1.19</c:v>
                </c:pt>
                <c:pt idx="14">
                  <c:v>1.68</c:v>
                </c:pt>
                <c:pt idx="15">
                  <c:v>1.94</c:v>
                </c:pt>
                <c:pt idx="16">
                  <c:v>1.62</c:v>
                </c:pt>
                <c:pt idx="17">
                  <c:v>1.78</c:v>
                </c:pt>
                <c:pt idx="18">
                  <c:v>3.8</c:v>
                </c:pt>
                <c:pt idx="19">
                  <c:v>1.68</c:v>
                </c:pt>
                <c:pt idx="20">
                  <c:v>1.01</c:v>
                </c:pt>
              </c:numCache>
            </c:numRef>
          </c:xVal>
          <c:yVal>
            <c:numRef>
              <c:f>'F output and funnel'!$G$27:$G$47</c:f>
              <c:numCache>
                <c:formatCode>General</c:formatCode>
                <c:ptCount val="21"/>
                <c:pt idx="0">
                  <c:v>0.5</c:v>
                </c:pt>
                <c:pt idx="1">
                  <c:v>1.5</c:v>
                </c:pt>
                <c:pt idx="2">
                  <c:v>2.5</c:v>
                </c:pt>
                <c:pt idx="3">
                  <c:v>3.5</c:v>
                </c:pt>
                <c:pt idx="4">
                  <c:v>4.5</c:v>
                </c:pt>
                <c:pt idx="5">
                  <c:v>5.5</c:v>
                </c:pt>
                <c:pt idx="6">
                  <c:v>6.5</c:v>
                </c:pt>
                <c:pt idx="7">
                  <c:v>7.5</c:v>
                </c:pt>
                <c:pt idx="8">
                  <c:v>8.5</c:v>
                </c:pt>
                <c:pt idx="9">
                  <c:v>9.5</c:v>
                </c:pt>
                <c:pt idx="10">
                  <c:v>10.5</c:v>
                </c:pt>
                <c:pt idx="11">
                  <c:v>11.5</c:v>
                </c:pt>
                <c:pt idx="12">
                  <c:v>12.5</c:v>
                </c:pt>
                <c:pt idx="13">
                  <c:v>13.5</c:v>
                </c:pt>
                <c:pt idx="14">
                  <c:v>14.5</c:v>
                </c:pt>
                <c:pt idx="15">
                  <c:v>15.5</c:v>
                </c:pt>
                <c:pt idx="16">
                  <c:v>16.5</c:v>
                </c:pt>
                <c:pt idx="17">
                  <c:v>17.5</c:v>
                </c:pt>
                <c:pt idx="18">
                  <c:v>18.5</c:v>
                </c:pt>
                <c:pt idx="19">
                  <c:v>19.5</c:v>
                </c:pt>
                <c:pt idx="20">
                  <c:v>20.5</c:v>
                </c:pt>
              </c:numCache>
            </c:numRef>
          </c:yVal>
          <c:smooth val="0"/>
          <c:extLst>
            <c:ext xmlns:c16="http://schemas.microsoft.com/office/drawing/2014/chart" uri="{C3380CC4-5D6E-409C-BE32-E72D297353CC}">
              <c16:uniqueId val="{00000003-47D5-2E47-9014-A8689B7D3C25}"/>
            </c:ext>
          </c:extLst>
        </c:ser>
        <c:dLbls>
          <c:showLegendKey val="0"/>
          <c:showVal val="0"/>
          <c:showCatName val="0"/>
          <c:showSerName val="0"/>
          <c:showPercent val="0"/>
          <c:showBubbleSize val="0"/>
        </c:dLbls>
        <c:axId val="105859328"/>
        <c:axId val="105858752"/>
      </c:scatterChart>
      <c:catAx>
        <c:axId val="105740800"/>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latin typeface="Times New Roman" panose="02020603050405020304" pitchFamily="18" charset="0"/>
                    <a:cs typeface="Times New Roman" panose="02020603050405020304" pitchFamily="18" charset="0"/>
                  </a:rPr>
                  <a:t>Study</a:t>
                </a:r>
              </a:p>
            </c:rich>
          </c:tx>
          <c:layout>
            <c:manualLayout>
              <c:xMode val="edge"/>
              <c:yMode val="edge"/>
              <c:x val="1.1682242990654205E-2"/>
              <c:y val="0.45667026688035678"/>
            </c:manualLayout>
          </c:layout>
          <c:overlay val="0"/>
          <c:spPr>
            <a:noFill/>
            <a:ln>
              <a:noFill/>
            </a:ln>
            <a:effectLst/>
          </c:sp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05858176"/>
        <c:crosses val="autoZero"/>
        <c:auto val="1"/>
        <c:lblAlgn val="ctr"/>
        <c:lblOffset val="100"/>
        <c:noMultiLvlLbl val="0"/>
      </c:catAx>
      <c:valAx>
        <c:axId val="105858176"/>
        <c:scaling>
          <c:orientation val="minMax"/>
          <c:max val="10"/>
          <c:min val="-2"/>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a:latin typeface="Times New Roman" panose="02020603050405020304" pitchFamily="18" charset="0"/>
                    <a:cs typeface="Times New Roman" panose="02020603050405020304" pitchFamily="18" charset="0"/>
                  </a:rPr>
                  <a:t>Mean TSO</a:t>
                </a:r>
              </a:p>
            </c:rich>
          </c:tx>
          <c:layout>
            <c:manualLayout>
              <c:xMode val="edge"/>
              <c:yMode val="edge"/>
              <c:x val="0.50515196114504379"/>
              <c:y val="0.95751097484495851"/>
            </c:manualLayout>
          </c:layout>
          <c:overlay val="0"/>
          <c:spPr>
            <a:noFill/>
            <a:ln>
              <a:noFill/>
            </a:ln>
            <a:effectLst/>
          </c:spPr>
        </c:title>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740800"/>
        <c:crosses val="autoZero"/>
        <c:crossBetween val="between"/>
        <c:minorUnit val="0.5"/>
      </c:valAx>
      <c:valAx>
        <c:axId val="105858752"/>
        <c:scaling>
          <c:orientation val="minMax"/>
          <c:max val="21"/>
          <c:min val="0"/>
        </c:scaling>
        <c:delete val="1"/>
        <c:axPos val="r"/>
        <c:numFmt formatCode="General" sourceLinked="1"/>
        <c:majorTickMark val="out"/>
        <c:minorTickMark val="none"/>
        <c:tickLblPos val="nextTo"/>
        <c:crossAx val="105859328"/>
        <c:crosses val="max"/>
        <c:crossBetween val="midCat"/>
        <c:majorUnit val="1"/>
      </c:valAx>
      <c:valAx>
        <c:axId val="105859328"/>
        <c:scaling>
          <c:orientation val="minMax"/>
        </c:scaling>
        <c:delete val="1"/>
        <c:axPos val="b"/>
        <c:numFmt formatCode="General" sourceLinked="1"/>
        <c:majorTickMark val="out"/>
        <c:minorTickMark val="none"/>
        <c:tickLblPos val="nextTo"/>
        <c:crossAx val="10585875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acrossLinear" id="1">
  <a:schemeClr val="dk1">
    <a:tint val="88000"/>
  </a:schemeClr>
  <a:schemeClr val="dk1">
    <a:tint val="55000"/>
  </a:schemeClr>
  <a:schemeClr val="dk1">
    <a:tint val="78000"/>
  </a:schemeClr>
  <a:schemeClr val="dk1">
    <a:tint val="92000"/>
  </a:schemeClr>
  <a:schemeClr val="dk1">
    <a:tint val="70000"/>
  </a:schemeClr>
  <a:schemeClr val="dk1">
    <a:tint val="30000"/>
  </a:schemeClr>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68025C-B4EC-42E1-95B6-D47A2AEA283A}"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F3CFA37B-210F-4986-B4C8-8E4052D20C9D}">
      <dgm:prSet/>
      <dgm:spPr/>
      <dgm:t>
        <a:bodyPr/>
        <a:lstStyle/>
        <a:p>
          <a:r>
            <a:rPr lang="en-CA"/>
            <a:t>Symptoms</a:t>
          </a:r>
          <a:endParaRPr lang="en-US"/>
        </a:p>
      </dgm:t>
    </dgm:pt>
    <dgm:pt modelId="{474AF127-9457-40F4-8A28-5EA8986538E6}" type="parTrans" cxnId="{4BEDA0A4-9E38-4FC7-B7EC-AECA64729464}">
      <dgm:prSet/>
      <dgm:spPr/>
      <dgm:t>
        <a:bodyPr/>
        <a:lstStyle/>
        <a:p>
          <a:endParaRPr lang="en-US"/>
        </a:p>
      </dgm:t>
    </dgm:pt>
    <dgm:pt modelId="{2C4F1A3C-EFFC-482A-BD6B-D4DEFBCEACA4}" type="sibTrans" cxnId="{4BEDA0A4-9E38-4FC7-B7EC-AECA64729464}">
      <dgm:prSet/>
      <dgm:spPr/>
      <dgm:t>
        <a:bodyPr/>
        <a:lstStyle/>
        <a:p>
          <a:endParaRPr lang="en-US"/>
        </a:p>
      </dgm:t>
    </dgm:pt>
    <dgm:pt modelId="{5D13D259-24C3-42E4-9BAA-7DFBE5B55CD4}">
      <dgm:prSet custT="1"/>
      <dgm:spPr/>
      <dgm:t>
        <a:bodyPr/>
        <a:lstStyle/>
        <a:p>
          <a:r>
            <a:rPr lang="en-CA" sz="2000" dirty="0"/>
            <a:t>Objective and Observable</a:t>
          </a:r>
          <a:endParaRPr lang="en-US" sz="2000" dirty="0"/>
        </a:p>
      </dgm:t>
    </dgm:pt>
    <dgm:pt modelId="{44BD4609-8A0F-441B-928D-AC25426CC2CE}" type="parTrans" cxnId="{415D7B6C-CFFA-4115-8578-CCF963163B27}">
      <dgm:prSet/>
      <dgm:spPr/>
      <dgm:t>
        <a:bodyPr/>
        <a:lstStyle/>
        <a:p>
          <a:endParaRPr lang="en-US"/>
        </a:p>
      </dgm:t>
    </dgm:pt>
    <dgm:pt modelId="{BF743573-2677-42DA-A8AE-9DB3085FA305}" type="sibTrans" cxnId="{415D7B6C-CFFA-4115-8578-CCF963163B27}">
      <dgm:prSet/>
      <dgm:spPr/>
      <dgm:t>
        <a:bodyPr/>
        <a:lstStyle/>
        <a:p>
          <a:endParaRPr lang="en-US"/>
        </a:p>
      </dgm:t>
    </dgm:pt>
    <dgm:pt modelId="{72995CD2-C1E6-4B06-B4C3-1227C6CECCC8}">
      <dgm:prSet custT="1"/>
      <dgm:spPr/>
      <dgm:t>
        <a:bodyPr/>
        <a:lstStyle/>
        <a:p>
          <a:r>
            <a:rPr lang="en-CA" sz="2000" dirty="0"/>
            <a:t>Frequency of Sexual Activity </a:t>
          </a:r>
          <a:endParaRPr lang="en-US" sz="2000" dirty="0"/>
        </a:p>
      </dgm:t>
    </dgm:pt>
    <dgm:pt modelId="{9E0E37DD-BBAE-463A-A7A4-036E4623149D}" type="parTrans" cxnId="{81B9D7D3-935F-42A9-A76C-B2B2B58E3ADB}">
      <dgm:prSet/>
      <dgm:spPr/>
      <dgm:t>
        <a:bodyPr/>
        <a:lstStyle/>
        <a:p>
          <a:endParaRPr lang="en-US"/>
        </a:p>
      </dgm:t>
    </dgm:pt>
    <dgm:pt modelId="{30E7D47A-07E1-48E0-A6D2-CA3E57FA706A}" type="sibTrans" cxnId="{81B9D7D3-935F-42A9-A76C-B2B2B58E3ADB}">
      <dgm:prSet/>
      <dgm:spPr/>
      <dgm:t>
        <a:bodyPr/>
        <a:lstStyle/>
        <a:p>
          <a:endParaRPr lang="en-US"/>
        </a:p>
      </dgm:t>
    </dgm:pt>
    <dgm:pt modelId="{5D34621A-45E9-49E5-B47A-B878E045AD67}">
      <dgm:prSet custT="1"/>
      <dgm:spPr/>
      <dgm:t>
        <a:bodyPr/>
        <a:lstStyle/>
        <a:p>
          <a:r>
            <a:rPr lang="en-CA" sz="2000" dirty="0"/>
            <a:t>Total Sexual Outlet </a:t>
          </a:r>
          <a:endParaRPr lang="en-US" sz="2000" dirty="0"/>
        </a:p>
      </dgm:t>
    </dgm:pt>
    <dgm:pt modelId="{1300A6C2-18DE-4731-ACCA-B0FDF55BE533}" type="parTrans" cxnId="{B2B029D8-5FEA-499F-B588-68C5667783C2}">
      <dgm:prSet/>
      <dgm:spPr/>
      <dgm:t>
        <a:bodyPr/>
        <a:lstStyle/>
        <a:p>
          <a:endParaRPr lang="en-US"/>
        </a:p>
      </dgm:t>
    </dgm:pt>
    <dgm:pt modelId="{1E7F0065-FE15-4D6A-9875-9772E8E5502B}" type="sibTrans" cxnId="{B2B029D8-5FEA-499F-B588-68C5667783C2}">
      <dgm:prSet/>
      <dgm:spPr/>
      <dgm:t>
        <a:bodyPr/>
        <a:lstStyle/>
        <a:p>
          <a:endParaRPr lang="en-US"/>
        </a:p>
      </dgm:t>
    </dgm:pt>
    <dgm:pt modelId="{5872DBBA-F1FD-482C-8E3F-D9792CD19258}">
      <dgm:prSet custT="1"/>
      <dgm:spPr/>
      <dgm:t>
        <a:bodyPr/>
        <a:lstStyle/>
        <a:p>
          <a:r>
            <a:rPr lang="en-CA" sz="2000" dirty="0"/>
            <a:t>Subjective/Experiential </a:t>
          </a:r>
          <a:endParaRPr lang="en-US" sz="2000" dirty="0"/>
        </a:p>
      </dgm:t>
    </dgm:pt>
    <dgm:pt modelId="{8EF2D87A-BE6B-4C13-8EC1-D2D8C7506523}" type="parTrans" cxnId="{6E132CF8-447A-42AB-840A-EA44309C517E}">
      <dgm:prSet/>
      <dgm:spPr/>
      <dgm:t>
        <a:bodyPr/>
        <a:lstStyle/>
        <a:p>
          <a:endParaRPr lang="en-US"/>
        </a:p>
      </dgm:t>
    </dgm:pt>
    <dgm:pt modelId="{ABD8BADD-B081-4580-A59B-8C8F96BEAF3D}" type="sibTrans" cxnId="{6E132CF8-447A-42AB-840A-EA44309C517E}">
      <dgm:prSet/>
      <dgm:spPr/>
      <dgm:t>
        <a:bodyPr/>
        <a:lstStyle/>
        <a:p>
          <a:endParaRPr lang="en-US"/>
        </a:p>
      </dgm:t>
    </dgm:pt>
    <dgm:pt modelId="{A0DC6F31-089F-4357-83B4-5A72000175C6}">
      <dgm:prSet custT="1"/>
      <dgm:spPr/>
      <dgm:t>
        <a:bodyPr/>
        <a:lstStyle/>
        <a:p>
          <a:r>
            <a:rPr lang="en-CA" sz="2000" dirty="0"/>
            <a:t>Volitional Impairment</a:t>
          </a:r>
          <a:endParaRPr lang="en-US" sz="2000" dirty="0"/>
        </a:p>
      </dgm:t>
    </dgm:pt>
    <dgm:pt modelId="{A4341CE7-AA6C-4D88-9E42-B72561AC4F46}" type="parTrans" cxnId="{5AF8B1F5-2292-44D5-ACC0-4B31BAE770AD}">
      <dgm:prSet/>
      <dgm:spPr/>
      <dgm:t>
        <a:bodyPr/>
        <a:lstStyle/>
        <a:p>
          <a:endParaRPr lang="en-US"/>
        </a:p>
      </dgm:t>
    </dgm:pt>
    <dgm:pt modelId="{61422712-D20B-46BC-8F27-F0F5172BA550}" type="sibTrans" cxnId="{5AF8B1F5-2292-44D5-ACC0-4B31BAE770AD}">
      <dgm:prSet/>
      <dgm:spPr/>
      <dgm:t>
        <a:bodyPr/>
        <a:lstStyle/>
        <a:p>
          <a:endParaRPr lang="en-US"/>
        </a:p>
      </dgm:t>
    </dgm:pt>
    <dgm:pt modelId="{A641CB4D-D1AA-4B68-8DF6-61700F571154}">
      <dgm:prSet/>
      <dgm:spPr/>
      <dgm:t>
        <a:bodyPr/>
        <a:lstStyle/>
        <a:p>
          <a:r>
            <a:rPr lang="en-CA"/>
            <a:t>Impairment</a:t>
          </a:r>
          <a:endParaRPr lang="en-US"/>
        </a:p>
      </dgm:t>
    </dgm:pt>
    <dgm:pt modelId="{154589D7-5C8D-4E18-B5DD-BAF9ED0BA438}" type="parTrans" cxnId="{BCC871E2-417E-4DEF-BDF1-93B64798181A}">
      <dgm:prSet/>
      <dgm:spPr/>
      <dgm:t>
        <a:bodyPr/>
        <a:lstStyle/>
        <a:p>
          <a:endParaRPr lang="en-US"/>
        </a:p>
      </dgm:t>
    </dgm:pt>
    <dgm:pt modelId="{F0A648AD-9B16-459D-A2E6-97A0A27D9491}" type="sibTrans" cxnId="{BCC871E2-417E-4DEF-BDF1-93B64798181A}">
      <dgm:prSet/>
      <dgm:spPr/>
      <dgm:t>
        <a:bodyPr/>
        <a:lstStyle/>
        <a:p>
          <a:endParaRPr lang="en-US"/>
        </a:p>
      </dgm:t>
    </dgm:pt>
    <dgm:pt modelId="{D838A09F-6733-476C-B5FD-13BD0EB09D76}">
      <dgm:prSet custT="1"/>
      <dgm:spPr/>
      <dgm:t>
        <a:bodyPr/>
        <a:lstStyle/>
        <a:p>
          <a:r>
            <a:rPr lang="en-CA" sz="2800" dirty="0"/>
            <a:t>Significant distress or disability in social, occupational, or other important activities </a:t>
          </a:r>
          <a:endParaRPr lang="en-US" sz="2800" dirty="0"/>
        </a:p>
      </dgm:t>
    </dgm:pt>
    <dgm:pt modelId="{36B16017-E55A-4BFB-871F-8713E07368BD}" type="parTrans" cxnId="{35E7A183-A6AC-4EDE-A23A-9086A8034271}">
      <dgm:prSet/>
      <dgm:spPr/>
      <dgm:t>
        <a:bodyPr/>
        <a:lstStyle/>
        <a:p>
          <a:endParaRPr lang="en-US"/>
        </a:p>
      </dgm:t>
    </dgm:pt>
    <dgm:pt modelId="{E49D4353-8465-493A-83BA-450614AAFD4D}" type="sibTrans" cxnId="{35E7A183-A6AC-4EDE-A23A-9086A8034271}">
      <dgm:prSet/>
      <dgm:spPr/>
      <dgm:t>
        <a:bodyPr/>
        <a:lstStyle/>
        <a:p>
          <a:endParaRPr lang="en-US"/>
        </a:p>
      </dgm:t>
    </dgm:pt>
    <dgm:pt modelId="{3FA51126-C430-544D-B174-FF7815EEDEF3}" type="pres">
      <dgm:prSet presAssocID="{0468025C-B4EC-42E1-95B6-D47A2AEA283A}" presName="linear" presStyleCnt="0">
        <dgm:presLayoutVars>
          <dgm:dir/>
          <dgm:animLvl val="lvl"/>
          <dgm:resizeHandles val="exact"/>
        </dgm:presLayoutVars>
      </dgm:prSet>
      <dgm:spPr/>
    </dgm:pt>
    <dgm:pt modelId="{945BA1DB-4222-0A4E-B74F-232B9BD75C80}" type="pres">
      <dgm:prSet presAssocID="{F3CFA37B-210F-4986-B4C8-8E4052D20C9D}" presName="parentLin" presStyleCnt="0"/>
      <dgm:spPr/>
    </dgm:pt>
    <dgm:pt modelId="{240C8321-EE74-1F46-9E82-606F59DD21B3}" type="pres">
      <dgm:prSet presAssocID="{F3CFA37B-210F-4986-B4C8-8E4052D20C9D}" presName="parentLeftMargin" presStyleLbl="node1" presStyleIdx="0" presStyleCnt="2"/>
      <dgm:spPr/>
    </dgm:pt>
    <dgm:pt modelId="{E00FDB5D-F4D1-174E-BDD2-6977BA532C52}" type="pres">
      <dgm:prSet presAssocID="{F3CFA37B-210F-4986-B4C8-8E4052D20C9D}" presName="parentText" presStyleLbl="node1" presStyleIdx="0" presStyleCnt="2">
        <dgm:presLayoutVars>
          <dgm:chMax val="0"/>
          <dgm:bulletEnabled val="1"/>
        </dgm:presLayoutVars>
      </dgm:prSet>
      <dgm:spPr/>
    </dgm:pt>
    <dgm:pt modelId="{A89E4CC8-63A2-854F-AF91-0EF2D2109E15}" type="pres">
      <dgm:prSet presAssocID="{F3CFA37B-210F-4986-B4C8-8E4052D20C9D}" presName="negativeSpace" presStyleCnt="0"/>
      <dgm:spPr/>
    </dgm:pt>
    <dgm:pt modelId="{FDC112D5-0E04-7F4D-B740-3F4EFCA4EB86}" type="pres">
      <dgm:prSet presAssocID="{F3CFA37B-210F-4986-B4C8-8E4052D20C9D}" presName="childText" presStyleLbl="conFgAcc1" presStyleIdx="0" presStyleCnt="2">
        <dgm:presLayoutVars>
          <dgm:bulletEnabled val="1"/>
        </dgm:presLayoutVars>
      </dgm:prSet>
      <dgm:spPr/>
    </dgm:pt>
    <dgm:pt modelId="{DA179107-071F-1742-8F21-65AEB6338D49}" type="pres">
      <dgm:prSet presAssocID="{2C4F1A3C-EFFC-482A-BD6B-D4DEFBCEACA4}" presName="spaceBetweenRectangles" presStyleCnt="0"/>
      <dgm:spPr/>
    </dgm:pt>
    <dgm:pt modelId="{FECFFCE9-0E2D-2445-855E-28336EE339EA}" type="pres">
      <dgm:prSet presAssocID="{A641CB4D-D1AA-4B68-8DF6-61700F571154}" presName="parentLin" presStyleCnt="0"/>
      <dgm:spPr/>
    </dgm:pt>
    <dgm:pt modelId="{0F332883-507B-3B47-B757-3F682DC96056}" type="pres">
      <dgm:prSet presAssocID="{A641CB4D-D1AA-4B68-8DF6-61700F571154}" presName="parentLeftMargin" presStyleLbl="node1" presStyleIdx="0" presStyleCnt="2"/>
      <dgm:spPr/>
    </dgm:pt>
    <dgm:pt modelId="{166BBAC8-BF9D-ED45-847C-8DB8D3196B26}" type="pres">
      <dgm:prSet presAssocID="{A641CB4D-D1AA-4B68-8DF6-61700F571154}" presName="parentText" presStyleLbl="node1" presStyleIdx="1" presStyleCnt="2">
        <dgm:presLayoutVars>
          <dgm:chMax val="0"/>
          <dgm:bulletEnabled val="1"/>
        </dgm:presLayoutVars>
      </dgm:prSet>
      <dgm:spPr/>
    </dgm:pt>
    <dgm:pt modelId="{0269836A-1A3A-6145-A99F-F9D6CCD2F038}" type="pres">
      <dgm:prSet presAssocID="{A641CB4D-D1AA-4B68-8DF6-61700F571154}" presName="negativeSpace" presStyleCnt="0"/>
      <dgm:spPr/>
    </dgm:pt>
    <dgm:pt modelId="{88A4CCD2-A8EB-9440-85E3-854F32E60189}" type="pres">
      <dgm:prSet presAssocID="{A641CB4D-D1AA-4B68-8DF6-61700F571154}" presName="childText" presStyleLbl="conFgAcc1" presStyleIdx="1" presStyleCnt="2">
        <dgm:presLayoutVars>
          <dgm:bulletEnabled val="1"/>
        </dgm:presLayoutVars>
      </dgm:prSet>
      <dgm:spPr/>
    </dgm:pt>
  </dgm:ptLst>
  <dgm:cxnLst>
    <dgm:cxn modelId="{2164EC02-013A-DE4C-B42F-BEAA17A1910E}" type="presOf" srcId="{A641CB4D-D1AA-4B68-8DF6-61700F571154}" destId="{166BBAC8-BF9D-ED45-847C-8DB8D3196B26}" srcOrd="1" destOrd="0" presId="urn:microsoft.com/office/officeart/2005/8/layout/list1"/>
    <dgm:cxn modelId="{B51E8A2D-49BF-0744-B38C-A3FDDBAE6660}" type="presOf" srcId="{A641CB4D-D1AA-4B68-8DF6-61700F571154}" destId="{0F332883-507B-3B47-B757-3F682DC96056}" srcOrd="0" destOrd="0" presId="urn:microsoft.com/office/officeart/2005/8/layout/list1"/>
    <dgm:cxn modelId="{C93EB146-D454-A043-A877-129B1229DB43}" type="presOf" srcId="{72995CD2-C1E6-4B06-B4C3-1227C6CECCC8}" destId="{FDC112D5-0E04-7F4D-B740-3F4EFCA4EB86}" srcOrd="0" destOrd="1" presId="urn:microsoft.com/office/officeart/2005/8/layout/list1"/>
    <dgm:cxn modelId="{72E40153-6372-2741-BC7B-4E5E98B71A71}" type="presOf" srcId="{A0DC6F31-089F-4357-83B4-5A72000175C6}" destId="{FDC112D5-0E04-7F4D-B740-3F4EFCA4EB86}" srcOrd="0" destOrd="4" presId="urn:microsoft.com/office/officeart/2005/8/layout/list1"/>
    <dgm:cxn modelId="{415D7B6C-CFFA-4115-8578-CCF963163B27}" srcId="{F3CFA37B-210F-4986-B4C8-8E4052D20C9D}" destId="{5D13D259-24C3-42E4-9BAA-7DFBE5B55CD4}" srcOrd="0" destOrd="0" parTransId="{44BD4609-8A0F-441B-928D-AC25426CC2CE}" sibTransId="{BF743573-2677-42DA-A8AE-9DB3085FA305}"/>
    <dgm:cxn modelId="{35E7A183-A6AC-4EDE-A23A-9086A8034271}" srcId="{A641CB4D-D1AA-4B68-8DF6-61700F571154}" destId="{D838A09F-6733-476C-B5FD-13BD0EB09D76}" srcOrd="0" destOrd="0" parTransId="{36B16017-E55A-4BFB-871F-8713E07368BD}" sibTransId="{E49D4353-8465-493A-83BA-450614AAFD4D}"/>
    <dgm:cxn modelId="{2BF05F95-2B20-3C47-85B6-F9B65424F38A}" type="presOf" srcId="{D838A09F-6733-476C-B5FD-13BD0EB09D76}" destId="{88A4CCD2-A8EB-9440-85E3-854F32E60189}" srcOrd="0" destOrd="0" presId="urn:microsoft.com/office/officeart/2005/8/layout/list1"/>
    <dgm:cxn modelId="{82ABC1A2-45F4-CB42-98D0-430F023D3A53}" type="presOf" srcId="{5872DBBA-F1FD-482C-8E3F-D9792CD19258}" destId="{FDC112D5-0E04-7F4D-B740-3F4EFCA4EB86}" srcOrd="0" destOrd="3" presId="urn:microsoft.com/office/officeart/2005/8/layout/list1"/>
    <dgm:cxn modelId="{4BEDA0A4-9E38-4FC7-B7EC-AECA64729464}" srcId="{0468025C-B4EC-42E1-95B6-D47A2AEA283A}" destId="{F3CFA37B-210F-4986-B4C8-8E4052D20C9D}" srcOrd="0" destOrd="0" parTransId="{474AF127-9457-40F4-8A28-5EA8986538E6}" sibTransId="{2C4F1A3C-EFFC-482A-BD6B-D4DEFBCEACA4}"/>
    <dgm:cxn modelId="{7AFE88B2-D945-1C45-99AF-973035CC27D1}" type="presOf" srcId="{F3CFA37B-210F-4986-B4C8-8E4052D20C9D}" destId="{240C8321-EE74-1F46-9E82-606F59DD21B3}" srcOrd="0" destOrd="0" presId="urn:microsoft.com/office/officeart/2005/8/layout/list1"/>
    <dgm:cxn modelId="{D782E7C3-04DF-3D44-BB81-2109E8DA63C7}" type="presOf" srcId="{0468025C-B4EC-42E1-95B6-D47A2AEA283A}" destId="{3FA51126-C430-544D-B174-FF7815EEDEF3}" srcOrd="0" destOrd="0" presId="urn:microsoft.com/office/officeart/2005/8/layout/list1"/>
    <dgm:cxn modelId="{4D9434CC-0C46-8F4F-9960-5F2FF724467A}" type="presOf" srcId="{5D13D259-24C3-42E4-9BAA-7DFBE5B55CD4}" destId="{FDC112D5-0E04-7F4D-B740-3F4EFCA4EB86}" srcOrd="0" destOrd="0" presId="urn:microsoft.com/office/officeart/2005/8/layout/list1"/>
    <dgm:cxn modelId="{81B9D7D3-935F-42A9-A76C-B2B2B58E3ADB}" srcId="{5D13D259-24C3-42E4-9BAA-7DFBE5B55CD4}" destId="{72995CD2-C1E6-4B06-B4C3-1227C6CECCC8}" srcOrd="0" destOrd="0" parTransId="{9E0E37DD-BBAE-463A-A7A4-036E4623149D}" sibTransId="{30E7D47A-07E1-48E0-A6D2-CA3E57FA706A}"/>
    <dgm:cxn modelId="{ECFAE9D3-5185-8940-A36E-AB10E7225A6E}" type="presOf" srcId="{5D34621A-45E9-49E5-B47A-B878E045AD67}" destId="{FDC112D5-0E04-7F4D-B740-3F4EFCA4EB86}" srcOrd="0" destOrd="2" presId="urn:microsoft.com/office/officeart/2005/8/layout/list1"/>
    <dgm:cxn modelId="{B2B029D8-5FEA-499F-B588-68C5667783C2}" srcId="{5D13D259-24C3-42E4-9BAA-7DFBE5B55CD4}" destId="{5D34621A-45E9-49E5-B47A-B878E045AD67}" srcOrd="1" destOrd="0" parTransId="{1300A6C2-18DE-4731-ACCA-B0FDF55BE533}" sibTransId="{1E7F0065-FE15-4D6A-9875-9772E8E5502B}"/>
    <dgm:cxn modelId="{BCC871E2-417E-4DEF-BDF1-93B64798181A}" srcId="{0468025C-B4EC-42E1-95B6-D47A2AEA283A}" destId="{A641CB4D-D1AA-4B68-8DF6-61700F571154}" srcOrd="1" destOrd="0" parTransId="{154589D7-5C8D-4E18-B5DD-BAF9ED0BA438}" sibTransId="{F0A648AD-9B16-459D-A2E6-97A0A27D9491}"/>
    <dgm:cxn modelId="{F4ED50F0-07C6-524B-B212-551D7B9C65C9}" type="presOf" srcId="{F3CFA37B-210F-4986-B4C8-8E4052D20C9D}" destId="{E00FDB5D-F4D1-174E-BDD2-6977BA532C52}" srcOrd="1" destOrd="0" presId="urn:microsoft.com/office/officeart/2005/8/layout/list1"/>
    <dgm:cxn modelId="{5AF8B1F5-2292-44D5-ACC0-4B31BAE770AD}" srcId="{5872DBBA-F1FD-482C-8E3F-D9792CD19258}" destId="{A0DC6F31-089F-4357-83B4-5A72000175C6}" srcOrd="0" destOrd="0" parTransId="{A4341CE7-AA6C-4D88-9E42-B72561AC4F46}" sibTransId="{61422712-D20B-46BC-8F27-F0F5172BA550}"/>
    <dgm:cxn modelId="{6E132CF8-447A-42AB-840A-EA44309C517E}" srcId="{F3CFA37B-210F-4986-B4C8-8E4052D20C9D}" destId="{5872DBBA-F1FD-482C-8E3F-D9792CD19258}" srcOrd="1" destOrd="0" parTransId="{8EF2D87A-BE6B-4C13-8EC1-D2D8C7506523}" sibTransId="{ABD8BADD-B081-4580-A59B-8C8F96BEAF3D}"/>
    <dgm:cxn modelId="{DFAE81CA-B1D4-6243-944C-964148FACD17}" type="presParOf" srcId="{3FA51126-C430-544D-B174-FF7815EEDEF3}" destId="{945BA1DB-4222-0A4E-B74F-232B9BD75C80}" srcOrd="0" destOrd="0" presId="urn:microsoft.com/office/officeart/2005/8/layout/list1"/>
    <dgm:cxn modelId="{7D0CB00F-C3FB-3941-93C9-C4B2D6C36E61}" type="presParOf" srcId="{945BA1DB-4222-0A4E-B74F-232B9BD75C80}" destId="{240C8321-EE74-1F46-9E82-606F59DD21B3}" srcOrd="0" destOrd="0" presId="urn:microsoft.com/office/officeart/2005/8/layout/list1"/>
    <dgm:cxn modelId="{5D027B7A-973D-2842-B2E1-94DA73F7AF8E}" type="presParOf" srcId="{945BA1DB-4222-0A4E-B74F-232B9BD75C80}" destId="{E00FDB5D-F4D1-174E-BDD2-6977BA532C52}" srcOrd="1" destOrd="0" presId="urn:microsoft.com/office/officeart/2005/8/layout/list1"/>
    <dgm:cxn modelId="{4AC49BB3-EE6F-D942-9B80-1101AFC91AD2}" type="presParOf" srcId="{3FA51126-C430-544D-B174-FF7815EEDEF3}" destId="{A89E4CC8-63A2-854F-AF91-0EF2D2109E15}" srcOrd="1" destOrd="0" presId="urn:microsoft.com/office/officeart/2005/8/layout/list1"/>
    <dgm:cxn modelId="{3D808790-AD6B-6D42-986D-5DE8B44BB887}" type="presParOf" srcId="{3FA51126-C430-544D-B174-FF7815EEDEF3}" destId="{FDC112D5-0E04-7F4D-B740-3F4EFCA4EB86}" srcOrd="2" destOrd="0" presId="urn:microsoft.com/office/officeart/2005/8/layout/list1"/>
    <dgm:cxn modelId="{AD4DAFED-916F-3E43-B8B2-A33A316BF607}" type="presParOf" srcId="{3FA51126-C430-544D-B174-FF7815EEDEF3}" destId="{DA179107-071F-1742-8F21-65AEB6338D49}" srcOrd="3" destOrd="0" presId="urn:microsoft.com/office/officeart/2005/8/layout/list1"/>
    <dgm:cxn modelId="{DFDBFF66-0890-174A-8C3E-39B79ACAD4A6}" type="presParOf" srcId="{3FA51126-C430-544D-B174-FF7815EEDEF3}" destId="{FECFFCE9-0E2D-2445-855E-28336EE339EA}" srcOrd="4" destOrd="0" presId="urn:microsoft.com/office/officeart/2005/8/layout/list1"/>
    <dgm:cxn modelId="{91032048-BEA3-5449-9350-7E65241C4545}" type="presParOf" srcId="{FECFFCE9-0E2D-2445-855E-28336EE339EA}" destId="{0F332883-507B-3B47-B757-3F682DC96056}" srcOrd="0" destOrd="0" presId="urn:microsoft.com/office/officeart/2005/8/layout/list1"/>
    <dgm:cxn modelId="{DD3871C0-A4EE-AC4D-A242-97D054B35301}" type="presParOf" srcId="{FECFFCE9-0E2D-2445-855E-28336EE339EA}" destId="{166BBAC8-BF9D-ED45-847C-8DB8D3196B26}" srcOrd="1" destOrd="0" presId="urn:microsoft.com/office/officeart/2005/8/layout/list1"/>
    <dgm:cxn modelId="{7781177A-1DA6-5844-8FB8-92141E4440CB}" type="presParOf" srcId="{3FA51126-C430-544D-B174-FF7815EEDEF3}" destId="{0269836A-1A3A-6145-A99F-F9D6CCD2F038}" srcOrd="5" destOrd="0" presId="urn:microsoft.com/office/officeart/2005/8/layout/list1"/>
    <dgm:cxn modelId="{97F37ED2-E48C-F54C-BC9C-BEB97565EF05}" type="presParOf" srcId="{3FA51126-C430-544D-B174-FF7815EEDEF3}" destId="{88A4CCD2-A8EB-9440-85E3-854F32E6018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1C54680-7702-4A27-8719-04CE815C1C18}" type="doc">
      <dgm:prSet loTypeId="urn:microsoft.com/office/officeart/2016/7/layout/BasicLinearProcessNumbered" loCatId="process" qsTypeId="urn:microsoft.com/office/officeart/2005/8/quickstyle/simple1" qsCatId="simple" csTypeId="urn:microsoft.com/office/officeart/2005/8/colors/colorful1" csCatId="colorful"/>
      <dgm:spPr/>
      <dgm:t>
        <a:bodyPr/>
        <a:lstStyle/>
        <a:p>
          <a:endParaRPr lang="en-US"/>
        </a:p>
      </dgm:t>
    </dgm:pt>
    <dgm:pt modelId="{4A07227E-D7A7-4A6C-ABF6-BE11ED5732CD}">
      <dgm:prSet/>
      <dgm:spPr/>
      <dgm:t>
        <a:bodyPr/>
        <a:lstStyle/>
        <a:p>
          <a:r>
            <a:rPr lang="en-US"/>
            <a:t>Attrition</a:t>
          </a:r>
        </a:p>
      </dgm:t>
    </dgm:pt>
    <dgm:pt modelId="{123403CD-4117-4037-BF46-2D8A841F751E}" type="parTrans" cxnId="{9E93C24E-D658-483B-B579-57B293B525D5}">
      <dgm:prSet/>
      <dgm:spPr/>
      <dgm:t>
        <a:bodyPr/>
        <a:lstStyle/>
        <a:p>
          <a:endParaRPr lang="en-US"/>
        </a:p>
      </dgm:t>
    </dgm:pt>
    <dgm:pt modelId="{D5EFEDE7-92D3-4B61-8305-A8F594E72D69}" type="sibTrans" cxnId="{9E93C24E-D658-483B-B579-57B293B525D5}">
      <dgm:prSet phldrT="1" phldr="0"/>
      <dgm:spPr/>
      <dgm:t>
        <a:bodyPr/>
        <a:lstStyle/>
        <a:p>
          <a:r>
            <a:rPr lang="en-US"/>
            <a:t>1</a:t>
          </a:r>
        </a:p>
      </dgm:t>
    </dgm:pt>
    <dgm:pt modelId="{FD1782E8-6C0A-4855-AA65-4AD3B4616676}">
      <dgm:prSet/>
      <dgm:spPr/>
      <dgm:t>
        <a:bodyPr/>
        <a:lstStyle/>
        <a:p>
          <a:r>
            <a:rPr lang="en-US"/>
            <a:t>Refusers – 3 %</a:t>
          </a:r>
        </a:p>
      </dgm:t>
    </dgm:pt>
    <dgm:pt modelId="{9A76CD4B-E07D-4702-BDFB-AA07E0174521}" type="parTrans" cxnId="{07E5F1BD-AB55-4938-8F36-22CEA115CC72}">
      <dgm:prSet/>
      <dgm:spPr/>
      <dgm:t>
        <a:bodyPr/>
        <a:lstStyle/>
        <a:p>
          <a:endParaRPr lang="en-US"/>
        </a:p>
      </dgm:t>
    </dgm:pt>
    <dgm:pt modelId="{DDC36F78-DC2C-4E8C-A397-0D5F5A9C1C68}" type="sibTrans" cxnId="{07E5F1BD-AB55-4938-8F36-22CEA115CC72}">
      <dgm:prSet/>
      <dgm:spPr/>
      <dgm:t>
        <a:bodyPr/>
        <a:lstStyle/>
        <a:p>
          <a:endParaRPr lang="en-US"/>
        </a:p>
      </dgm:t>
    </dgm:pt>
    <dgm:pt modelId="{5503092A-B917-4174-AD2B-18CF742F4542}">
      <dgm:prSet/>
      <dgm:spPr/>
      <dgm:t>
        <a:bodyPr/>
        <a:lstStyle/>
        <a:p>
          <a:r>
            <a:rPr lang="en-US"/>
            <a:t>Drop-outs – 4 %</a:t>
          </a:r>
        </a:p>
      </dgm:t>
    </dgm:pt>
    <dgm:pt modelId="{EBFF4CFF-8AC2-47DC-8D26-E18A0294BDDE}" type="parTrans" cxnId="{CC7D6B22-3BB3-4165-8706-15DD0076E47C}">
      <dgm:prSet/>
      <dgm:spPr/>
      <dgm:t>
        <a:bodyPr/>
        <a:lstStyle/>
        <a:p>
          <a:endParaRPr lang="en-US"/>
        </a:p>
      </dgm:t>
    </dgm:pt>
    <dgm:pt modelId="{390CDFA4-E1EF-4330-994D-AD9644126F8D}" type="sibTrans" cxnId="{CC7D6B22-3BB3-4165-8706-15DD0076E47C}">
      <dgm:prSet/>
      <dgm:spPr/>
      <dgm:t>
        <a:bodyPr/>
        <a:lstStyle/>
        <a:p>
          <a:endParaRPr lang="en-US"/>
        </a:p>
      </dgm:t>
    </dgm:pt>
    <dgm:pt modelId="{B8FEFC08-49B7-4ACE-838C-5C6268B93FAF}">
      <dgm:prSet/>
      <dgm:spPr/>
      <dgm:t>
        <a:bodyPr/>
        <a:lstStyle/>
        <a:p>
          <a:r>
            <a:rPr lang="en-US"/>
            <a:t>Completion – 96 %</a:t>
          </a:r>
        </a:p>
      </dgm:t>
    </dgm:pt>
    <dgm:pt modelId="{E9134D59-9AA0-4312-A19D-F61B2ABBD343}" type="parTrans" cxnId="{64CF5803-1B88-4863-A21E-26550C3B0579}">
      <dgm:prSet/>
      <dgm:spPr/>
      <dgm:t>
        <a:bodyPr/>
        <a:lstStyle/>
        <a:p>
          <a:endParaRPr lang="en-US"/>
        </a:p>
      </dgm:t>
    </dgm:pt>
    <dgm:pt modelId="{80DB246F-B35D-4C7F-9729-5408CA3D4C70}" type="sibTrans" cxnId="{64CF5803-1B88-4863-A21E-26550C3B0579}">
      <dgm:prSet/>
      <dgm:spPr/>
      <dgm:t>
        <a:bodyPr/>
        <a:lstStyle/>
        <a:p>
          <a:endParaRPr lang="en-US"/>
        </a:p>
      </dgm:t>
    </dgm:pt>
    <dgm:pt modelId="{EEA5E83A-3513-4344-B49D-9FDEF9CD26BB}">
      <dgm:prSet/>
      <dgm:spPr/>
      <dgm:t>
        <a:bodyPr/>
        <a:lstStyle/>
        <a:p>
          <a:r>
            <a:rPr lang="en-US"/>
            <a:t>Recidivism</a:t>
          </a:r>
        </a:p>
      </dgm:t>
    </dgm:pt>
    <dgm:pt modelId="{99C6C4E1-6255-4245-B5FD-97D814110D6B}" type="parTrans" cxnId="{AF87CBBF-4E0F-424D-AAAB-0B76CD872380}">
      <dgm:prSet/>
      <dgm:spPr/>
      <dgm:t>
        <a:bodyPr/>
        <a:lstStyle/>
        <a:p>
          <a:endParaRPr lang="en-US"/>
        </a:p>
      </dgm:t>
    </dgm:pt>
    <dgm:pt modelId="{165926D7-DFD2-4D7D-A13C-D7AA710AD2BF}" type="sibTrans" cxnId="{AF87CBBF-4E0F-424D-AAAB-0B76CD872380}">
      <dgm:prSet phldrT="2" phldr="0"/>
      <dgm:spPr/>
      <dgm:t>
        <a:bodyPr/>
        <a:lstStyle/>
        <a:p>
          <a:r>
            <a:rPr lang="en-US"/>
            <a:t>2</a:t>
          </a:r>
        </a:p>
      </dgm:t>
    </dgm:pt>
    <dgm:pt modelId="{3D91C271-4A2E-4CB9-A455-2CDCC9D55E10}">
      <dgm:prSet/>
      <dgm:spPr/>
      <dgm:t>
        <a:bodyPr/>
        <a:lstStyle/>
        <a:p>
          <a:r>
            <a:rPr lang="en-US"/>
            <a:t>Untreated – 20 %</a:t>
          </a:r>
        </a:p>
      </dgm:t>
    </dgm:pt>
    <dgm:pt modelId="{8D3A4760-7D47-41B1-8ABF-AA782B28F020}" type="parTrans" cxnId="{EFBD4FEF-571C-4017-8299-8BD72752EB25}">
      <dgm:prSet/>
      <dgm:spPr/>
      <dgm:t>
        <a:bodyPr/>
        <a:lstStyle/>
        <a:p>
          <a:endParaRPr lang="en-US"/>
        </a:p>
      </dgm:t>
    </dgm:pt>
    <dgm:pt modelId="{25073D90-BED1-4CB5-9B0B-2DD10CC2990A}" type="sibTrans" cxnId="{EFBD4FEF-571C-4017-8299-8BD72752EB25}">
      <dgm:prSet/>
      <dgm:spPr/>
      <dgm:t>
        <a:bodyPr/>
        <a:lstStyle/>
        <a:p>
          <a:endParaRPr lang="en-US"/>
        </a:p>
      </dgm:t>
    </dgm:pt>
    <dgm:pt modelId="{5D991A42-52BF-46C6-A990-5CAFC0EF2379}">
      <dgm:prSet/>
      <dgm:spPr/>
      <dgm:t>
        <a:bodyPr/>
        <a:lstStyle/>
        <a:p>
          <a:r>
            <a:rPr lang="en-US"/>
            <a:t>TAU – 10 %</a:t>
          </a:r>
        </a:p>
      </dgm:t>
    </dgm:pt>
    <dgm:pt modelId="{DAC38996-A5CD-4A67-809D-7337F9E88868}" type="parTrans" cxnId="{823519F0-18B0-4480-A2AD-D65E63CE6738}">
      <dgm:prSet/>
      <dgm:spPr/>
      <dgm:t>
        <a:bodyPr/>
        <a:lstStyle/>
        <a:p>
          <a:endParaRPr lang="en-US"/>
        </a:p>
      </dgm:t>
    </dgm:pt>
    <dgm:pt modelId="{6E918A02-D77C-43E8-ABAB-FB2ADACE8312}" type="sibTrans" cxnId="{823519F0-18B0-4480-A2AD-D65E63CE6738}">
      <dgm:prSet/>
      <dgm:spPr/>
      <dgm:t>
        <a:bodyPr/>
        <a:lstStyle/>
        <a:p>
          <a:endParaRPr lang="en-US"/>
        </a:p>
      </dgm:t>
    </dgm:pt>
    <dgm:pt modelId="{438114F1-8259-4836-B215-48D7CD4BDC88}">
      <dgm:prSet/>
      <dgm:spPr/>
      <dgm:t>
        <a:bodyPr/>
        <a:lstStyle/>
        <a:p>
          <a:r>
            <a:rPr lang="en-US" b="1"/>
            <a:t>Rockwood – 4%</a:t>
          </a:r>
          <a:endParaRPr lang="en-US"/>
        </a:p>
      </dgm:t>
    </dgm:pt>
    <dgm:pt modelId="{CED29C0C-3F86-4E33-80A4-B89F9DDE28B4}" type="parTrans" cxnId="{3D7BCE7B-519A-4B24-BC38-92CF6F605503}">
      <dgm:prSet/>
      <dgm:spPr/>
      <dgm:t>
        <a:bodyPr/>
        <a:lstStyle/>
        <a:p>
          <a:endParaRPr lang="en-US"/>
        </a:p>
      </dgm:t>
    </dgm:pt>
    <dgm:pt modelId="{89195EF0-5729-41B1-917D-A333DFFAA60B}" type="sibTrans" cxnId="{3D7BCE7B-519A-4B24-BC38-92CF6F605503}">
      <dgm:prSet/>
      <dgm:spPr/>
      <dgm:t>
        <a:bodyPr/>
        <a:lstStyle/>
        <a:p>
          <a:endParaRPr lang="en-US"/>
        </a:p>
      </dgm:t>
    </dgm:pt>
    <dgm:pt modelId="{55E072F0-4D9C-4421-B010-8547C706CE28}">
      <dgm:prSet/>
      <dgm:spPr/>
      <dgm:t>
        <a:bodyPr/>
        <a:lstStyle/>
        <a:p>
          <a:r>
            <a:rPr lang="en-US" b="1"/>
            <a:t>Rockwood (CSBD) – 6 %</a:t>
          </a:r>
          <a:endParaRPr lang="en-US"/>
        </a:p>
      </dgm:t>
    </dgm:pt>
    <dgm:pt modelId="{47A8BF7F-9FD7-45A6-918B-827C06C07280}" type="parTrans" cxnId="{EDB5270E-3671-4A36-919F-1BC5DF0D1894}">
      <dgm:prSet/>
      <dgm:spPr/>
      <dgm:t>
        <a:bodyPr/>
        <a:lstStyle/>
        <a:p>
          <a:endParaRPr lang="en-US"/>
        </a:p>
      </dgm:t>
    </dgm:pt>
    <dgm:pt modelId="{A29B3BD5-BE7E-479A-BAEB-4266E7295A2D}" type="sibTrans" cxnId="{EDB5270E-3671-4A36-919F-1BC5DF0D1894}">
      <dgm:prSet/>
      <dgm:spPr/>
      <dgm:t>
        <a:bodyPr/>
        <a:lstStyle/>
        <a:p>
          <a:endParaRPr lang="en-US"/>
        </a:p>
      </dgm:t>
    </dgm:pt>
    <dgm:pt modelId="{B2E46FB3-655A-744E-AB0C-8C7BB97A5287}" type="pres">
      <dgm:prSet presAssocID="{21C54680-7702-4A27-8719-04CE815C1C18}" presName="Name0" presStyleCnt="0">
        <dgm:presLayoutVars>
          <dgm:animLvl val="lvl"/>
          <dgm:resizeHandles val="exact"/>
        </dgm:presLayoutVars>
      </dgm:prSet>
      <dgm:spPr/>
    </dgm:pt>
    <dgm:pt modelId="{6CCE0235-97EB-7347-B586-C83497892839}" type="pres">
      <dgm:prSet presAssocID="{4A07227E-D7A7-4A6C-ABF6-BE11ED5732CD}" presName="compositeNode" presStyleCnt="0">
        <dgm:presLayoutVars>
          <dgm:bulletEnabled val="1"/>
        </dgm:presLayoutVars>
      </dgm:prSet>
      <dgm:spPr/>
    </dgm:pt>
    <dgm:pt modelId="{6A6D09E4-899C-204C-902F-796C9A7D53DB}" type="pres">
      <dgm:prSet presAssocID="{4A07227E-D7A7-4A6C-ABF6-BE11ED5732CD}" presName="bgRect" presStyleLbl="bgAccFollowNode1" presStyleIdx="0" presStyleCnt="2"/>
      <dgm:spPr/>
    </dgm:pt>
    <dgm:pt modelId="{AEF6A34E-E056-EB45-9555-24F29693B617}" type="pres">
      <dgm:prSet presAssocID="{D5EFEDE7-92D3-4B61-8305-A8F594E72D69}" presName="sibTransNodeCircle" presStyleLbl="alignNode1" presStyleIdx="0" presStyleCnt="4">
        <dgm:presLayoutVars>
          <dgm:chMax val="0"/>
          <dgm:bulletEnabled/>
        </dgm:presLayoutVars>
      </dgm:prSet>
      <dgm:spPr/>
    </dgm:pt>
    <dgm:pt modelId="{C73DFCCA-A31A-7B47-BFAE-303551D94B2D}" type="pres">
      <dgm:prSet presAssocID="{4A07227E-D7A7-4A6C-ABF6-BE11ED5732CD}" presName="bottomLine" presStyleLbl="alignNode1" presStyleIdx="1" presStyleCnt="4">
        <dgm:presLayoutVars/>
      </dgm:prSet>
      <dgm:spPr/>
    </dgm:pt>
    <dgm:pt modelId="{CD07CCC9-EB88-3049-A390-95CD3AF911DA}" type="pres">
      <dgm:prSet presAssocID="{4A07227E-D7A7-4A6C-ABF6-BE11ED5732CD}" presName="nodeText" presStyleLbl="bgAccFollowNode1" presStyleIdx="0" presStyleCnt="2">
        <dgm:presLayoutVars>
          <dgm:bulletEnabled val="1"/>
        </dgm:presLayoutVars>
      </dgm:prSet>
      <dgm:spPr/>
    </dgm:pt>
    <dgm:pt modelId="{D9A28E02-426F-FB4B-BDED-19DAC8C6AFA0}" type="pres">
      <dgm:prSet presAssocID="{D5EFEDE7-92D3-4B61-8305-A8F594E72D69}" presName="sibTrans" presStyleCnt="0"/>
      <dgm:spPr/>
    </dgm:pt>
    <dgm:pt modelId="{0734ADEB-3387-FE40-880E-2A8748268FF8}" type="pres">
      <dgm:prSet presAssocID="{EEA5E83A-3513-4344-B49D-9FDEF9CD26BB}" presName="compositeNode" presStyleCnt="0">
        <dgm:presLayoutVars>
          <dgm:bulletEnabled val="1"/>
        </dgm:presLayoutVars>
      </dgm:prSet>
      <dgm:spPr/>
    </dgm:pt>
    <dgm:pt modelId="{15DC7FCA-6BAD-074D-AEA1-0D4DD5F8D0EB}" type="pres">
      <dgm:prSet presAssocID="{EEA5E83A-3513-4344-B49D-9FDEF9CD26BB}" presName="bgRect" presStyleLbl="bgAccFollowNode1" presStyleIdx="1" presStyleCnt="2"/>
      <dgm:spPr/>
    </dgm:pt>
    <dgm:pt modelId="{C65A7CE6-6489-8047-B52B-F26F034DE0F3}" type="pres">
      <dgm:prSet presAssocID="{165926D7-DFD2-4D7D-A13C-D7AA710AD2BF}" presName="sibTransNodeCircle" presStyleLbl="alignNode1" presStyleIdx="2" presStyleCnt="4">
        <dgm:presLayoutVars>
          <dgm:chMax val="0"/>
          <dgm:bulletEnabled/>
        </dgm:presLayoutVars>
      </dgm:prSet>
      <dgm:spPr/>
    </dgm:pt>
    <dgm:pt modelId="{E021B8F4-B955-8E43-9BD3-926F869C3354}" type="pres">
      <dgm:prSet presAssocID="{EEA5E83A-3513-4344-B49D-9FDEF9CD26BB}" presName="bottomLine" presStyleLbl="alignNode1" presStyleIdx="3" presStyleCnt="4">
        <dgm:presLayoutVars/>
      </dgm:prSet>
      <dgm:spPr/>
    </dgm:pt>
    <dgm:pt modelId="{351CE4BE-722A-BF40-9DDE-6292831ECC9F}" type="pres">
      <dgm:prSet presAssocID="{EEA5E83A-3513-4344-B49D-9FDEF9CD26BB}" presName="nodeText" presStyleLbl="bgAccFollowNode1" presStyleIdx="1" presStyleCnt="2">
        <dgm:presLayoutVars>
          <dgm:bulletEnabled val="1"/>
        </dgm:presLayoutVars>
      </dgm:prSet>
      <dgm:spPr/>
    </dgm:pt>
  </dgm:ptLst>
  <dgm:cxnLst>
    <dgm:cxn modelId="{64CF5803-1B88-4863-A21E-26550C3B0579}" srcId="{4A07227E-D7A7-4A6C-ABF6-BE11ED5732CD}" destId="{B8FEFC08-49B7-4ACE-838C-5C6268B93FAF}" srcOrd="2" destOrd="0" parTransId="{E9134D59-9AA0-4312-A19D-F61B2ABBD343}" sibTransId="{80DB246F-B35D-4C7F-9729-5408CA3D4C70}"/>
    <dgm:cxn modelId="{32139603-AD1D-504A-9D89-41A31DD28C49}" type="presOf" srcId="{5503092A-B917-4174-AD2B-18CF742F4542}" destId="{CD07CCC9-EB88-3049-A390-95CD3AF911DA}" srcOrd="0" destOrd="2" presId="urn:microsoft.com/office/officeart/2016/7/layout/BasicLinearProcessNumbered"/>
    <dgm:cxn modelId="{979AC00D-3D07-BF4E-9C93-B10E8ACB285E}" type="presOf" srcId="{438114F1-8259-4836-B215-48D7CD4BDC88}" destId="{351CE4BE-722A-BF40-9DDE-6292831ECC9F}" srcOrd="0" destOrd="3" presId="urn:microsoft.com/office/officeart/2016/7/layout/BasicLinearProcessNumbered"/>
    <dgm:cxn modelId="{EDB5270E-3671-4A36-919F-1BC5DF0D1894}" srcId="{EEA5E83A-3513-4344-B49D-9FDEF9CD26BB}" destId="{55E072F0-4D9C-4421-B010-8547C706CE28}" srcOrd="3" destOrd="0" parTransId="{47A8BF7F-9FD7-45A6-918B-827C06C07280}" sibTransId="{A29B3BD5-BE7E-479A-BAEB-4266E7295A2D}"/>
    <dgm:cxn modelId="{DAE6E50E-E6E4-7649-803C-8828FD2C7E6C}" type="presOf" srcId="{B8FEFC08-49B7-4ACE-838C-5C6268B93FAF}" destId="{CD07CCC9-EB88-3049-A390-95CD3AF911DA}" srcOrd="0" destOrd="3" presId="urn:microsoft.com/office/officeart/2016/7/layout/BasicLinearProcessNumbered"/>
    <dgm:cxn modelId="{615FAE13-A34E-054A-AF10-B57BB3A4E9D3}" type="presOf" srcId="{5D991A42-52BF-46C6-A990-5CAFC0EF2379}" destId="{351CE4BE-722A-BF40-9DDE-6292831ECC9F}" srcOrd="0" destOrd="2" presId="urn:microsoft.com/office/officeart/2016/7/layout/BasicLinearProcessNumbered"/>
    <dgm:cxn modelId="{B73EB515-6090-3445-B20D-4126D17172EB}" type="presOf" srcId="{4A07227E-D7A7-4A6C-ABF6-BE11ED5732CD}" destId="{6A6D09E4-899C-204C-902F-796C9A7D53DB}" srcOrd="0" destOrd="0" presId="urn:microsoft.com/office/officeart/2016/7/layout/BasicLinearProcessNumbered"/>
    <dgm:cxn modelId="{FFC54020-C62D-B543-B733-118E5B753BB3}" type="presOf" srcId="{21C54680-7702-4A27-8719-04CE815C1C18}" destId="{B2E46FB3-655A-744E-AB0C-8C7BB97A5287}" srcOrd="0" destOrd="0" presId="urn:microsoft.com/office/officeart/2016/7/layout/BasicLinearProcessNumbered"/>
    <dgm:cxn modelId="{F875BC20-6094-8249-93F8-0BD76BDDFC92}" type="presOf" srcId="{FD1782E8-6C0A-4855-AA65-4AD3B4616676}" destId="{CD07CCC9-EB88-3049-A390-95CD3AF911DA}" srcOrd="0" destOrd="1" presId="urn:microsoft.com/office/officeart/2016/7/layout/BasicLinearProcessNumbered"/>
    <dgm:cxn modelId="{CC7D6B22-3BB3-4165-8706-15DD0076E47C}" srcId="{4A07227E-D7A7-4A6C-ABF6-BE11ED5732CD}" destId="{5503092A-B917-4174-AD2B-18CF742F4542}" srcOrd="1" destOrd="0" parTransId="{EBFF4CFF-8AC2-47DC-8D26-E18A0294BDDE}" sibTransId="{390CDFA4-E1EF-4330-994D-AD9644126F8D}"/>
    <dgm:cxn modelId="{65FA6F2E-59D4-BA4F-9C0F-A199C67079A7}" type="presOf" srcId="{EEA5E83A-3513-4344-B49D-9FDEF9CD26BB}" destId="{351CE4BE-722A-BF40-9DDE-6292831ECC9F}" srcOrd="1" destOrd="0" presId="urn:microsoft.com/office/officeart/2016/7/layout/BasicLinearProcessNumbered"/>
    <dgm:cxn modelId="{4C26974D-5E34-5D49-89B0-5E087046DD06}" type="presOf" srcId="{D5EFEDE7-92D3-4B61-8305-A8F594E72D69}" destId="{AEF6A34E-E056-EB45-9555-24F29693B617}" srcOrd="0" destOrd="0" presId="urn:microsoft.com/office/officeart/2016/7/layout/BasicLinearProcessNumbered"/>
    <dgm:cxn modelId="{9E93C24E-D658-483B-B579-57B293B525D5}" srcId="{21C54680-7702-4A27-8719-04CE815C1C18}" destId="{4A07227E-D7A7-4A6C-ABF6-BE11ED5732CD}" srcOrd="0" destOrd="0" parTransId="{123403CD-4117-4037-BF46-2D8A841F751E}" sibTransId="{D5EFEDE7-92D3-4B61-8305-A8F594E72D69}"/>
    <dgm:cxn modelId="{CAB28D52-275B-9C4D-86CD-C835A32BFF87}" type="presOf" srcId="{3D91C271-4A2E-4CB9-A455-2CDCC9D55E10}" destId="{351CE4BE-722A-BF40-9DDE-6292831ECC9F}" srcOrd="0" destOrd="1" presId="urn:microsoft.com/office/officeart/2016/7/layout/BasicLinearProcessNumbered"/>
    <dgm:cxn modelId="{AC16295B-2AAC-3846-AA57-2197A3F50A3E}" type="presOf" srcId="{165926D7-DFD2-4D7D-A13C-D7AA710AD2BF}" destId="{C65A7CE6-6489-8047-B52B-F26F034DE0F3}" srcOrd="0" destOrd="0" presId="urn:microsoft.com/office/officeart/2016/7/layout/BasicLinearProcessNumbered"/>
    <dgm:cxn modelId="{3D7BCE7B-519A-4B24-BC38-92CF6F605503}" srcId="{EEA5E83A-3513-4344-B49D-9FDEF9CD26BB}" destId="{438114F1-8259-4836-B215-48D7CD4BDC88}" srcOrd="2" destOrd="0" parTransId="{CED29C0C-3F86-4E33-80A4-B89F9DDE28B4}" sibTransId="{89195EF0-5729-41B1-917D-A333DFFAA60B}"/>
    <dgm:cxn modelId="{EC301E7F-6BB3-B547-A2C6-EF33D006A06F}" type="presOf" srcId="{55E072F0-4D9C-4421-B010-8547C706CE28}" destId="{351CE4BE-722A-BF40-9DDE-6292831ECC9F}" srcOrd="0" destOrd="4" presId="urn:microsoft.com/office/officeart/2016/7/layout/BasicLinearProcessNumbered"/>
    <dgm:cxn modelId="{85BE698A-5FA3-C944-BD2A-D378A2384F56}" type="presOf" srcId="{4A07227E-D7A7-4A6C-ABF6-BE11ED5732CD}" destId="{CD07CCC9-EB88-3049-A390-95CD3AF911DA}" srcOrd="1" destOrd="0" presId="urn:microsoft.com/office/officeart/2016/7/layout/BasicLinearProcessNumbered"/>
    <dgm:cxn modelId="{07E5F1BD-AB55-4938-8F36-22CEA115CC72}" srcId="{4A07227E-D7A7-4A6C-ABF6-BE11ED5732CD}" destId="{FD1782E8-6C0A-4855-AA65-4AD3B4616676}" srcOrd="0" destOrd="0" parTransId="{9A76CD4B-E07D-4702-BDFB-AA07E0174521}" sibTransId="{DDC36F78-DC2C-4E8C-A397-0D5F5A9C1C68}"/>
    <dgm:cxn modelId="{AF87CBBF-4E0F-424D-AAAB-0B76CD872380}" srcId="{21C54680-7702-4A27-8719-04CE815C1C18}" destId="{EEA5E83A-3513-4344-B49D-9FDEF9CD26BB}" srcOrd="1" destOrd="0" parTransId="{99C6C4E1-6255-4245-B5FD-97D814110D6B}" sibTransId="{165926D7-DFD2-4D7D-A13C-D7AA710AD2BF}"/>
    <dgm:cxn modelId="{E62759E6-0789-4F44-A3D1-0C09D668DEEF}" type="presOf" srcId="{EEA5E83A-3513-4344-B49D-9FDEF9CD26BB}" destId="{15DC7FCA-6BAD-074D-AEA1-0D4DD5F8D0EB}" srcOrd="0" destOrd="0" presId="urn:microsoft.com/office/officeart/2016/7/layout/BasicLinearProcessNumbered"/>
    <dgm:cxn modelId="{EFBD4FEF-571C-4017-8299-8BD72752EB25}" srcId="{EEA5E83A-3513-4344-B49D-9FDEF9CD26BB}" destId="{3D91C271-4A2E-4CB9-A455-2CDCC9D55E10}" srcOrd="0" destOrd="0" parTransId="{8D3A4760-7D47-41B1-8ABF-AA782B28F020}" sibTransId="{25073D90-BED1-4CB5-9B0B-2DD10CC2990A}"/>
    <dgm:cxn modelId="{823519F0-18B0-4480-A2AD-D65E63CE6738}" srcId="{EEA5E83A-3513-4344-B49D-9FDEF9CD26BB}" destId="{5D991A42-52BF-46C6-A990-5CAFC0EF2379}" srcOrd="1" destOrd="0" parTransId="{DAC38996-A5CD-4A67-809D-7337F9E88868}" sibTransId="{6E918A02-D77C-43E8-ABAB-FB2ADACE8312}"/>
    <dgm:cxn modelId="{CCEE60FF-51E2-6F43-9F18-5C4A4222EEBD}" type="presParOf" srcId="{B2E46FB3-655A-744E-AB0C-8C7BB97A5287}" destId="{6CCE0235-97EB-7347-B586-C83497892839}" srcOrd="0" destOrd="0" presId="urn:microsoft.com/office/officeart/2016/7/layout/BasicLinearProcessNumbered"/>
    <dgm:cxn modelId="{65EA8685-BD91-F94D-BAA3-59A617A2CCDD}" type="presParOf" srcId="{6CCE0235-97EB-7347-B586-C83497892839}" destId="{6A6D09E4-899C-204C-902F-796C9A7D53DB}" srcOrd="0" destOrd="0" presId="urn:microsoft.com/office/officeart/2016/7/layout/BasicLinearProcessNumbered"/>
    <dgm:cxn modelId="{B1780D87-E7F4-444A-853E-219434207BB5}" type="presParOf" srcId="{6CCE0235-97EB-7347-B586-C83497892839}" destId="{AEF6A34E-E056-EB45-9555-24F29693B617}" srcOrd="1" destOrd="0" presId="urn:microsoft.com/office/officeart/2016/7/layout/BasicLinearProcessNumbered"/>
    <dgm:cxn modelId="{040301CE-3999-E242-9673-E3D1C9D0ECA7}" type="presParOf" srcId="{6CCE0235-97EB-7347-B586-C83497892839}" destId="{C73DFCCA-A31A-7B47-BFAE-303551D94B2D}" srcOrd="2" destOrd="0" presId="urn:microsoft.com/office/officeart/2016/7/layout/BasicLinearProcessNumbered"/>
    <dgm:cxn modelId="{5CE16D2F-8F06-4D49-938D-928146986477}" type="presParOf" srcId="{6CCE0235-97EB-7347-B586-C83497892839}" destId="{CD07CCC9-EB88-3049-A390-95CD3AF911DA}" srcOrd="3" destOrd="0" presId="urn:microsoft.com/office/officeart/2016/7/layout/BasicLinearProcessNumbered"/>
    <dgm:cxn modelId="{DB075E1F-CBA6-1448-BA4F-C6F394D874B3}" type="presParOf" srcId="{B2E46FB3-655A-744E-AB0C-8C7BB97A5287}" destId="{D9A28E02-426F-FB4B-BDED-19DAC8C6AFA0}" srcOrd="1" destOrd="0" presId="urn:microsoft.com/office/officeart/2016/7/layout/BasicLinearProcessNumbered"/>
    <dgm:cxn modelId="{63DBEAE3-231B-6247-AF55-E2A4AA2465D6}" type="presParOf" srcId="{B2E46FB3-655A-744E-AB0C-8C7BB97A5287}" destId="{0734ADEB-3387-FE40-880E-2A8748268FF8}" srcOrd="2" destOrd="0" presId="urn:microsoft.com/office/officeart/2016/7/layout/BasicLinearProcessNumbered"/>
    <dgm:cxn modelId="{7A5FF5F5-D689-A94E-A63D-C420540B2285}" type="presParOf" srcId="{0734ADEB-3387-FE40-880E-2A8748268FF8}" destId="{15DC7FCA-6BAD-074D-AEA1-0D4DD5F8D0EB}" srcOrd="0" destOrd="0" presId="urn:microsoft.com/office/officeart/2016/7/layout/BasicLinearProcessNumbered"/>
    <dgm:cxn modelId="{4378FA8E-7D77-BC43-8C03-A55ACA9543DA}" type="presParOf" srcId="{0734ADEB-3387-FE40-880E-2A8748268FF8}" destId="{C65A7CE6-6489-8047-B52B-F26F034DE0F3}" srcOrd="1" destOrd="0" presId="urn:microsoft.com/office/officeart/2016/7/layout/BasicLinearProcessNumbered"/>
    <dgm:cxn modelId="{1DA46AB0-36B5-6E4B-9D18-7E598A96FF05}" type="presParOf" srcId="{0734ADEB-3387-FE40-880E-2A8748268FF8}" destId="{E021B8F4-B955-8E43-9BD3-926F869C3354}" srcOrd="2" destOrd="0" presId="urn:microsoft.com/office/officeart/2016/7/layout/BasicLinearProcessNumbered"/>
    <dgm:cxn modelId="{A7988E01-CC9B-1E4C-A055-2ADB9892C9F1}" type="presParOf" srcId="{0734ADEB-3387-FE40-880E-2A8748268FF8}" destId="{351CE4BE-722A-BF40-9DDE-6292831ECC9F}"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CF83D2-F7EC-4ADE-BAC3-5AD8F67BD61F}" type="doc">
      <dgm:prSet loTypeId="urn:microsoft.com/office/officeart/2005/8/layout/cycle6" loCatId="cycle" qsTypeId="urn:microsoft.com/office/officeart/2005/8/quickstyle/simple2" qsCatId="simple" csTypeId="urn:microsoft.com/office/officeart/2005/8/colors/accent2_2" csCatId="accent2" phldr="1"/>
      <dgm:spPr/>
      <dgm:t>
        <a:bodyPr/>
        <a:lstStyle/>
        <a:p>
          <a:endParaRPr lang="en-US"/>
        </a:p>
      </dgm:t>
    </dgm:pt>
    <dgm:pt modelId="{53CFBF6B-10AE-492E-A88E-D1638EC32D72}">
      <dgm:prSet phldrT="[Text]"/>
      <dgm:spPr/>
      <dgm:t>
        <a:bodyPr/>
        <a:lstStyle/>
        <a:p>
          <a:r>
            <a:rPr lang="en-CA" dirty="0"/>
            <a:t>Paraphilic Hypersexuality</a:t>
          </a:r>
          <a:endParaRPr lang="en-US" dirty="0"/>
        </a:p>
      </dgm:t>
    </dgm:pt>
    <dgm:pt modelId="{123F5EA2-13E4-4DF3-BC14-177F02403269}" type="parTrans" cxnId="{F7B06E14-DC27-45CE-B704-351846D269C0}">
      <dgm:prSet/>
      <dgm:spPr/>
      <dgm:t>
        <a:bodyPr/>
        <a:lstStyle/>
        <a:p>
          <a:endParaRPr lang="en-US"/>
        </a:p>
      </dgm:t>
    </dgm:pt>
    <dgm:pt modelId="{6ADFFCD9-650F-40E3-A0A9-C86F5243192C}" type="sibTrans" cxnId="{F7B06E14-DC27-45CE-B704-351846D269C0}">
      <dgm:prSet/>
      <dgm:spPr/>
      <dgm:t>
        <a:bodyPr/>
        <a:lstStyle/>
        <a:p>
          <a:endParaRPr lang="en-US"/>
        </a:p>
      </dgm:t>
    </dgm:pt>
    <dgm:pt modelId="{929490BF-43BA-4989-8063-7C86744A01FF}">
      <dgm:prSet phldrT="[Text]"/>
      <dgm:spPr/>
      <dgm:t>
        <a:bodyPr/>
        <a:lstStyle/>
        <a:p>
          <a:r>
            <a:rPr lang="en-CA" dirty="0"/>
            <a:t>Avoidant Masturbation</a:t>
          </a:r>
          <a:endParaRPr lang="en-US" dirty="0"/>
        </a:p>
      </dgm:t>
    </dgm:pt>
    <dgm:pt modelId="{FB8C760C-3810-4710-9D8B-98B07F25A493}" type="parTrans" cxnId="{66F47638-0EAC-4C70-83FF-0AB5E64C25CE}">
      <dgm:prSet/>
      <dgm:spPr/>
      <dgm:t>
        <a:bodyPr/>
        <a:lstStyle/>
        <a:p>
          <a:endParaRPr lang="en-US"/>
        </a:p>
      </dgm:t>
    </dgm:pt>
    <dgm:pt modelId="{34BA1EC3-3F6D-4276-A786-DAB7315D3292}" type="sibTrans" cxnId="{66F47638-0EAC-4C70-83FF-0AB5E64C25CE}">
      <dgm:prSet/>
      <dgm:spPr/>
      <dgm:t>
        <a:bodyPr/>
        <a:lstStyle/>
        <a:p>
          <a:endParaRPr lang="en-US"/>
        </a:p>
      </dgm:t>
    </dgm:pt>
    <dgm:pt modelId="{0878EF7E-97EA-4738-A136-8680887332CC}">
      <dgm:prSet phldrT="[Text]"/>
      <dgm:spPr/>
      <dgm:t>
        <a:bodyPr/>
        <a:lstStyle/>
        <a:p>
          <a:r>
            <a:rPr lang="en-CA" dirty="0"/>
            <a:t>Chronic Adultery</a:t>
          </a:r>
          <a:endParaRPr lang="en-US" dirty="0"/>
        </a:p>
      </dgm:t>
    </dgm:pt>
    <dgm:pt modelId="{D33E1C49-3E1B-44B7-A91F-E4F27759A01F}" type="parTrans" cxnId="{8662CB21-2599-43DC-B902-FA4D47A362AC}">
      <dgm:prSet/>
      <dgm:spPr/>
      <dgm:t>
        <a:bodyPr/>
        <a:lstStyle/>
        <a:p>
          <a:endParaRPr lang="en-US"/>
        </a:p>
      </dgm:t>
    </dgm:pt>
    <dgm:pt modelId="{51CABCAB-5D14-43AF-AF6D-1A7B298F9DB9}" type="sibTrans" cxnId="{8662CB21-2599-43DC-B902-FA4D47A362AC}">
      <dgm:prSet/>
      <dgm:spPr/>
      <dgm:t>
        <a:bodyPr/>
        <a:lstStyle/>
        <a:p>
          <a:endParaRPr lang="en-US"/>
        </a:p>
      </dgm:t>
    </dgm:pt>
    <dgm:pt modelId="{24BF1CC9-33B7-4BB8-89FB-F044F9F77E0E}">
      <dgm:prSet phldrT="[Text]"/>
      <dgm:spPr/>
      <dgm:t>
        <a:bodyPr/>
        <a:lstStyle/>
        <a:p>
          <a:r>
            <a:rPr lang="en-CA" dirty="0"/>
            <a:t>Sexual Guilt</a:t>
          </a:r>
          <a:endParaRPr lang="en-US" dirty="0"/>
        </a:p>
      </dgm:t>
    </dgm:pt>
    <dgm:pt modelId="{9E5C471A-6E6E-48FD-BEE8-28DD4F265DA8}" type="parTrans" cxnId="{4B89B3E6-5400-4D50-A33A-015E87ACBD22}">
      <dgm:prSet/>
      <dgm:spPr/>
      <dgm:t>
        <a:bodyPr/>
        <a:lstStyle/>
        <a:p>
          <a:endParaRPr lang="en-US"/>
        </a:p>
      </dgm:t>
    </dgm:pt>
    <dgm:pt modelId="{2681CDC8-58DB-43E3-98FF-8082B139C26E}" type="sibTrans" cxnId="{4B89B3E6-5400-4D50-A33A-015E87ACBD22}">
      <dgm:prSet/>
      <dgm:spPr/>
      <dgm:t>
        <a:bodyPr/>
        <a:lstStyle/>
        <a:p>
          <a:endParaRPr lang="en-US"/>
        </a:p>
      </dgm:t>
    </dgm:pt>
    <dgm:pt modelId="{07AD1841-B7C4-49B7-A47E-532EBB05749F}">
      <dgm:prSet phldrT="[Text]"/>
      <dgm:spPr/>
      <dgm:t>
        <a:bodyPr/>
        <a:lstStyle/>
        <a:p>
          <a:r>
            <a:rPr lang="en-CA" dirty="0"/>
            <a:t>The Designated Patient</a:t>
          </a:r>
          <a:endParaRPr lang="en-US" dirty="0"/>
        </a:p>
      </dgm:t>
    </dgm:pt>
    <dgm:pt modelId="{459492C6-4DB4-4CDE-871A-D6D304AA3450}" type="parTrans" cxnId="{9206B40F-BEE7-4CB2-BA48-CCE55D29E703}">
      <dgm:prSet/>
      <dgm:spPr/>
      <dgm:t>
        <a:bodyPr/>
        <a:lstStyle/>
        <a:p>
          <a:endParaRPr lang="en-US"/>
        </a:p>
      </dgm:t>
    </dgm:pt>
    <dgm:pt modelId="{0B804026-57A5-4F13-BDF3-363EF31D3D2E}" type="sibTrans" cxnId="{9206B40F-BEE7-4CB2-BA48-CCE55D29E703}">
      <dgm:prSet/>
      <dgm:spPr/>
      <dgm:t>
        <a:bodyPr/>
        <a:lstStyle/>
        <a:p>
          <a:endParaRPr lang="en-US"/>
        </a:p>
      </dgm:t>
    </dgm:pt>
    <dgm:pt modelId="{ABEF725A-FB87-4A47-8F90-82717268A86A}">
      <dgm:prSet/>
      <dgm:spPr/>
      <dgm:t>
        <a:bodyPr/>
        <a:lstStyle/>
        <a:p>
          <a:r>
            <a:rPr lang="en-US" dirty="0"/>
            <a:t>Another Condition</a:t>
          </a:r>
        </a:p>
      </dgm:t>
    </dgm:pt>
    <dgm:pt modelId="{05188A2B-EE0B-40BA-AE65-596BC1A13D64}" type="parTrans" cxnId="{CFE2B045-2AA4-4715-86A8-0FDB2557B480}">
      <dgm:prSet/>
      <dgm:spPr/>
      <dgm:t>
        <a:bodyPr/>
        <a:lstStyle/>
        <a:p>
          <a:endParaRPr lang="en-US"/>
        </a:p>
      </dgm:t>
    </dgm:pt>
    <dgm:pt modelId="{D274550B-1633-42E5-8998-53C97A13DBAD}" type="sibTrans" cxnId="{CFE2B045-2AA4-4715-86A8-0FDB2557B480}">
      <dgm:prSet/>
      <dgm:spPr/>
      <dgm:t>
        <a:bodyPr/>
        <a:lstStyle/>
        <a:p>
          <a:endParaRPr lang="en-US"/>
        </a:p>
      </dgm:t>
    </dgm:pt>
    <dgm:pt modelId="{A28F375A-C87E-424E-8251-4CE0221D1BF8}" type="pres">
      <dgm:prSet presAssocID="{7ECF83D2-F7EC-4ADE-BAC3-5AD8F67BD61F}" presName="cycle" presStyleCnt="0">
        <dgm:presLayoutVars>
          <dgm:dir/>
          <dgm:resizeHandles val="exact"/>
        </dgm:presLayoutVars>
      </dgm:prSet>
      <dgm:spPr/>
    </dgm:pt>
    <dgm:pt modelId="{33F4C7F7-95CD-FC41-9801-4BC23D9E3F6D}" type="pres">
      <dgm:prSet presAssocID="{53CFBF6B-10AE-492E-A88E-D1638EC32D72}" presName="node" presStyleLbl="node1" presStyleIdx="0" presStyleCnt="6">
        <dgm:presLayoutVars>
          <dgm:bulletEnabled val="1"/>
        </dgm:presLayoutVars>
      </dgm:prSet>
      <dgm:spPr/>
    </dgm:pt>
    <dgm:pt modelId="{B164B3A3-4F19-8048-8F37-C81B46D4E0D0}" type="pres">
      <dgm:prSet presAssocID="{53CFBF6B-10AE-492E-A88E-D1638EC32D72}" presName="spNode" presStyleCnt="0"/>
      <dgm:spPr/>
    </dgm:pt>
    <dgm:pt modelId="{647A4ACE-72D2-D840-82C4-678849E02866}" type="pres">
      <dgm:prSet presAssocID="{6ADFFCD9-650F-40E3-A0A9-C86F5243192C}" presName="sibTrans" presStyleLbl="sibTrans1D1" presStyleIdx="0" presStyleCnt="6"/>
      <dgm:spPr/>
    </dgm:pt>
    <dgm:pt modelId="{DF5E327F-E83D-714E-8BEB-C5B2CC82204C}" type="pres">
      <dgm:prSet presAssocID="{929490BF-43BA-4989-8063-7C86744A01FF}" presName="node" presStyleLbl="node1" presStyleIdx="1" presStyleCnt="6">
        <dgm:presLayoutVars>
          <dgm:bulletEnabled val="1"/>
        </dgm:presLayoutVars>
      </dgm:prSet>
      <dgm:spPr/>
    </dgm:pt>
    <dgm:pt modelId="{A348796B-5D7D-2348-904F-8B92E5DB3C83}" type="pres">
      <dgm:prSet presAssocID="{929490BF-43BA-4989-8063-7C86744A01FF}" presName="spNode" presStyleCnt="0"/>
      <dgm:spPr/>
    </dgm:pt>
    <dgm:pt modelId="{464324E4-DC44-D64D-A0B1-8ECF1B096F6B}" type="pres">
      <dgm:prSet presAssocID="{34BA1EC3-3F6D-4276-A786-DAB7315D3292}" presName="sibTrans" presStyleLbl="sibTrans1D1" presStyleIdx="1" presStyleCnt="6"/>
      <dgm:spPr/>
    </dgm:pt>
    <dgm:pt modelId="{1E2FC24C-6AD2-2D42-AFC9-35D9B94008AA}" type="pres">
      <dgm:prSet presAssocID="{0878EF7E-97EA-4738-A136-8680887332CC}" presName="node" presStyleLbl="node1" presStyleIdx="2" presStyleCnt="6">
        <dgm:presLayoutVars>
          <dgm:bulletEnabled val="1"/>
        </dgm:presLayoutVars>
      </dgm:prSet>
      <dgm:spPr/>
    </dgm:pt>
    <dgm:pt modelId="{671B0810-3F04-3741-A3F7-38C87FED9E2C}" type="pres">
      <dgm:prSet presAssocID="{0878EF7E-97EA-4738-A136-8680887332CC}" presName="spNode" presStyleCnt="0"/>
      <dgm:spPr/>
    </dgm:pt>
    <dgm:pt modelId="{BBC2E445-80CF-7648-800E-8F9D2B602745}" type="pres">
      <dgm:prSet presAssocID="{51CABCAB-5D14-43AF-AF6D-1A7B298F9DB9}" presName="sibTrans" presStyleLbl="sibTrans1D1" presStyleIdx="2" presStyleCnt="6"/>
      <dgm:spPr/>
    </dgm:pt>
    <dgm:pt modelId="{905EA0C1-B47F-184E-90C4-04CDC7E6CED8}" type="pres">
      <dgm:prSet presAssocID="{24BF1CC9-33B7-4BB8-89FB-F044F9F77E0E}" presName="node" presStyleLbl="node1" presStyleIdx="3" presStyleCnt="6">
        <dgm:presLayoutVars>
          <dgm:bulletEnabled val="1"/>
        </dgm:presLayoutVars>
      </dgm:prSet>
      <dgm:spPr/>
    </dgm:pt>
    <dgm:pt modelId="{AA31B33D-B4B0-1F48-9F21-B80E35A171BF}" type="pres">
      <dgm:prSet presAssocID="{24BF1CC9-33B7-4BB8-89FB-F044F9F77E0E}" presName="spNode" presStyleCnt="0"/>
      <dgm:spPr/>
    </dgm:pt>
    <dgm:pt modelId="{BF1C5568-A0F7-C546-83C2-189218640DBB}" type="pres">
      <dgm:prSet presAssocID="{2681CDC8-58DB-43E3-98FF-8082B139C26E}" presName="sibTrans" presStyleLbl="sibTrans1D1" presStyleIdx="3" presStyleCnt="6"/>
      <dgm:spPr/>
    </dgm:pt>
    <dgm:pt modelId="{6CF91764-BF68-874E-BEAA-2E693B00C5C1}" type="pres">
      <dgm:prSet presAssocID="{07AD1841-B7C4-49B7-A47E-532EBB05749F}" presName="node" presStyleLbl="node1" presStyleIdx="4" presStyleCnt="6">
        <dgm:presLayoutVars>
          <dgm:bulletEnabled val="1"/>
        </dgm:presLayoutVars>
      </dgm:prSet>
      <dgm:spPr/>
    </dgm:pt>
    <dgm:pt modelId="{05AF3104-11BC-9145-A946-7ECE61331910}" type="pres">
      <dgm:prSet presAssocID="{07AD1841-B7C4-49B7-A47E-532EBB05749F}" presName="spNode" presStyleCnt="0"/>
      <dgm:spPr/>
    </dgm:pt>
    <dgm:pt modelId="{FD566106-FE8F-7D49-835C-FC40BA1EF78C}" type="pres">
      <dgm:prSet presAssocID="{0B804026-57A5-4F13-BDF3-363EF31D3D2E}" presName="sibTrans" presStyleLbl="sibTrans1D1" presStyleIdx="4" presStyleCnt="6"/>
      <dgm:spPr/>
    </dgm:pt>
    <dgm:pt modelId="{9C3D7153-446D-9648-AE3F-67C0CC0D7D5F}" type="pres">
      <dgm:prSet presAssocID="{ABEF725A-FB87-4A47-8F90-82717268A86A}" presName="node" presStyleLbl="node1" presStyleIdx="5" presStyleCnt="6">
        <dgm:presLayoutVars>
          <dgm:bulletEnabled val="1"/>
        </dgm:presLayoutVars>
      </dgm:prSet>
      <dgm:spPr/>
    </dgm:pt>
    <dgm:pt modelId="{991B8EF1-0945-A144-B8B4-7903D5F28EFC}" type="pres">
      <dgm:prSet presAssocID="{ABEF725A-FB87-4A47-8F90-82717268A86A}" presName="spNode" presStyleCnt="0"/>
      <dgm:spPr/>
    </dgm:pt>
    <dgm:pt modelId="{218DAB67-0ED4-7E44-A9A1-B2256BF3103D}" type="pres">
      <dgm:prSet presAssocID="{D274550B-1633-42E5-8998-53C97A13DBAD}" presName="sibTrans" presStyleLbl="sibTrans1D1" presStyleIdx="5" presStyleCnt="6"/>
      <dgm:spPr/>
    </dgm:pt>
  </dgm:ptLst>
  <dgm:cxnLst>
    <dgm:cxn modelId="{9206B40F-BEE7-4CB2-BA48-CCE55D29E703}" srcId="{7ECF83D2-F7EC-4ADE-BAC3-5AD8F67BD61F}" destId="{07AD1841-B7C4-49B7-A47E-532EBB05749F}" srcOrd="4" destOrd="0" parTransId="{459492C6-4DB4-4CDE-871A-D6D304AA3450}" sibTransId="{0B804026-57A5-4F13-BDF3-363EF31D3D2E}"/>
    <dgm:cxn modelId="{F7B06E14-DC27-45CE-B704-351846D269C0}" srcId="{7ECF83D2-F7EC-4ADE-BAC3-5AD8F67BD61F}" destId="{53CFBF6B-10AE-492E-A88E-D1638EC32D72}" srcOrd="0" destOrd="0" parTransId="{123F5EA2-13E4-4DF3-BC14-177F02403269}" sibTransId="{6ADFFCD9-650F-40E3-A0A9-C86F5243192C}"/>
    <dgm:cxn modelId="{51161B1D-4885-CE47-9B60-0024D6839375}" type="presOf" srcId="{0B804026-57A5-4F13-BDF3-363EF31D3D2E}" destId="{FD566106-FE8F-7D49-835C-FC40BA1EF78C}" srcOrd="0" destOrd="0" presId="urn:microsoft.com/office/officeart/2005/8/layout/cycle6"/>
    <dgm:cxn modelId="{2AE5221E-A9D5-4E45-8AF1-840455F78E44}" type="presOf" srcId="{51CABCAB-5D14-43AF-AF6D-1A7B298F9DB9}" destId="{BBC2E445-80CF-7648-800E-8F9D2B602745}" srcOrd="0" destOrd="0" presId="urn:microsoft.com/office/officeart/2005/8/layout/cycle6"/>
    <dgm:cxn modelId="{44CAA821-0C0E-DD47-85A1-735435D9B0FB}" type="presOf" srcId="{53CFBF6B-10AE-492E-A88E-D1638EC32D72}" destId="{33F4C7F7-95CD-FC41-9801-4BC23D9E3F6D}" srcOrd="0" destOrd="0" presId="urn:microsoft.com/office/officeart/2005/8/layout/cycle6"/>
    <dgm:cxn modelId="{8662CB21-2599-43DC-B902-FA4D47A362AC}" srcId="{7ECF83D2-F7EC-4ADE-BAC3-5AD8F67BD61F}" destId="{0878EF7E-97EA-4738-A136-8680887332CC}" srcOrd="2" destOrd="0" parTransId="{D33E1C49-3E1B-44B7-A91F-E4F27759A01F}" sibTransId="{51CABCAB-5D14-43AF-AF6D-1A7B298F9DB9}"/>
    <dgm:cxn modelId="{3445A524-7D12-1540-B53B-E63084D84D65}" type="presOf" srcId="{7ECF83D2-F7EC-4ADE-BAC3-5AD8F67BD61F}" destId="{A28F375A-C87E-424E-8251-4CE0221D1BF8}" srcOrd="0" destOrd="0" presId="urn:microsoft.com/office/officeart/2005/8/layout/cycle6"/>
    <dgm:cxn modelId="{0B17D32A-6707-204F-A2F3-897D435EA0A7}" type="presOf" srcId="{6ADFFCD9-650F-40E3-A0A9-C86F5243192C}" destId="{647A4ACE-72D2-D840-82C4-678849E02866}" srcOrd="0" destOrd="0" presId="urn:microsoft.com/office/officeart/2005/8/layout/cycle6"/>
    <dgm:cxn modelId="{67E7EC2D-F9DC-6D40-9A97-33863AD60B00}" type="presOf" srcId="{07AD1841-B7C4-49B7-A47E-532EBB05749F}" destId="{6CF91764-BF68-874E-BEAA-2E693B00C5C1}" srcOrd="0" destOrd="0" presId="urn:microsoft.com/office/officeart/2005/8/layout/cycle6"/>
    <dgm:cxn modelId="{AD25CA31-3466-4847-A617-ADD95DC273ED}" type="presOf" srcId="{34BA1EC3-3F6D-4276-A786-DAB7315D3292}" destId="{464324E4-DC44-D64D-A0B1-8ECF1B096F6B}" srcOrd="0" destOrd="0" presId="urn:microsoft.com/office/officeart/2005/8/layout/cycle6"/>
    <dgm:cxn modelId="{66F47638-0EAC-4C70-83FF-0AB5E64C25CE}" srcId="{7ECF83D2-F7EC-4ADE-BAC3-5AD8F67BD61F}" destId="{929490BF-43BA-4989-8063-7C86744A01FF}" srcOrd="1" destOrd="0" parTransId="{FB8C760C-3810-4710-9D8B-98B07F25A493}" sibTransId="{34BA1EC3-3F6D-4276-A786-DAB7315D3292}"/>
    <dgm:cxn modelId="{CFE2B045-2AA4-4715-86A8-0FDB2557B480}" srcId="{7ECF83D2-F7EC-4ADE-BAC3-5AD8F67BD61F}" destId="{ABEF725A-FB87-4A47-8F90-82717268A86A}" srcOrd="5" destOrd="0" parTransId="{05188A2B-EE0B-40BA-AE65-596BC1A13D64}" sibTransId="{D274550B-1633-42E5-8998-53C97A13DBAD}"/>
    <dgm:cxn modelId="{94DABB52-AF99-5E41-B7E6-F4AD6EF40E80}" type="presOf" srcId="{24BF1CC9-33B7-4BB8-89FB-F044F9F77E0E}" destId="{905EA0C1-B47F-184E-90C4-04CDC7E6CED8}" srcOrd="0" destOrd="0" presId="urn:microsoft.com/office/officeart/2005/8/layout/cycle6"/>
    <dgm:cxn modelId="{C31F5299-D9C7-1C4E-ADB5-1931EACDBDE5}" type="presOf" srcId="{D274550B-1633-42E5-8998-53C97A13DBAD}" destId="{218DAB67-0ED4-7E44-A9A1-B2256BF3103D}" srcOrd="0" destOrd="0" presId="urn:microsoft.com/office/officeart/2005/8/layout/cycle6"/>
    <dgm:cxn modelId="{1EC169B0-B477-E747-8002-6C02F902DB5C}" type="presOf" srcId="{929490BF-43BA-4989-8063-7C86744A01FF}" destId="{DF5E327F-E83D-714E-8BEB-C5B2CC82204C}" srcOrd="0" destOrd="0" presId="urn:microsoft.com/office/officeart/2005/8/layout/cycle6"/>
    <dgm:cxn modelId="{40448EC2-DD1D-BF42-9619-3C221C49C355}" type="presOf" srcId="{2681CDC8-58DB-43E3-98FF-8082B139C26E}" destId="{BF1C5568-A0F7-C546-83C2-189218640DBB}" srcOrd="0" destOrd="0" presId="urn:microsoft.com/office/officeart/2005/8/layout/cycle6"/>
    <dgm:cxn modelId="{4B89B3E6-5400-4D50-A33A-015E87ACBD22}" srcId="{7ECF83D2-F7EC-4ADE-BAC3-5AD8F67BD61F}" destId="{24BF1CC9-33B7-4BB8-89FB-F044F9F77E0E}" srcOrd="3" destOrd="0" parTransId="{9E5C471A-6E6E-48FD-BEE8-28DD4F265DA8}" sibTransId="{2681CDC8-58DB-43E3-98FF-8082B139C26E}"/>
    <dgm:cxn modelId="{5FA435EC-0B2E-E645-8565-01FCFE18835E}" type="presOf" srcId="{ABEF725A-FB87-4A47-8F90-82717268A86A}" destId="{9C3D7153-446D-9648-AE3F-67C0CC0D7D5F}" srcOrd="0" destOrd="0" presId="urn:microsoft.com/office/officeart/2005/8/layout/cycle6"/>
    <dgm:cxn modelId="{072877FA-FFBE-0142-827B-E363CC1948A9}" type="presOf" srcId="{0878EF7E-97EA-4738-A136-8680887332CC}" destId="{1E2FC24C-6AD2-2D42-AFC9-35D9B94008AA}" srcOrd="0" destOrd="0" presId="urn:microsoft.com/office/officeart/2005/8/layout/cycle6"/>
    <dgm:cxn modelId="{37CE87DD-D531-5147-8EED-E718FCC0F339}" type="presParOf" srcId="{A28F375A-C87E-424E-8251-4CE0221D1BF8}" destId="{33F4C7F7-95CD-FC41-9801-4BC23D9E3F6D}" srcOrd="0" destOrd="0" presId="urn:microsoft.com/office/officeart/2005/8/layout/cycle6"/>
    <dgm:cxn modelId="{18986AA1-5224-AE49-9756-9737D37B0CA7}" type="presParOf" srcId="{A28F375A-C87E-424E-8251-4CE0221D1BF8}" destId="{B164B3A3-4F19-8048-8F37-C81B46D4E0D0}" srcOrd="1" destOrd="0" presId="urn:microsoft.com/office/officeart/2005/8/layout/cycle6"/>
    <dgm:cxn modelId="{AA90DA26-DF46-0245-BCFF-C2A857D19080}" type="presParOf" srcId="{A28F375A-C87E-424E-8251-4CE0221D1BF8}" destId="{647A4ACE-72D2-D840-82C4-678849E02866}" srcOrd="2" destOrd="0" presId="urn:microsoft.com/office/officeart/2005/8/layout/cycle6"/>
    <dgm:cxn modelId="{1C2FC726-6CA6-F04C-AA19-8CC4C6A0C7E8}" type="presParOf" srcId="{A28F375A-C87E-424E-8251-4CE0221D1BF8}" destId="{DF5E327F-E83D-714E-8BEB-C5B2CC82204C}" srcOrd="3" destOrd="0" presId="urn:microsoft.com/office/officeart/2005/8/layout/cycle6"/>
    <dgm:cxn modelId="{6846DAB0-51A4-9246-A198-44094DE25C7B}" type="presParOf" srcId="{A28F375A-C87E-424E-8251-4CE0221D1BF8}" destId="{A348796B-5D7D-2348-904F-8B92E5DB3C83}" srcOrd="4" destOrd="0" presId="urn:microsoft.com/office/officeart/2005/8/layout/cycle6"/>
    <dgm:cxn modelId="{17D13F3C-DFD6-A341-90CB-1744057E8368}" type="presParOf" srcId="{A28F375A-C87E-424E-8251-4CE0221D1BF8}" destId="{464324E4-DC44-D64D-A0B1-8ECF1B096F6B}" srcOrd="5" destOrd="0" presId="urn:microsoft.com/office/officeart/2005/8/layout/cycle6"/>
    <dgm:cxn modelId="{45E6E98F-7EC2-4D4D-8DC1-EC2147BAE365}" type="presParOf" srcId="{A28F375A-C87E-424E-8251-4CE0221D1BF8}" destId="{1E2FC24C-6AD2-2D42-AFC9-35D9B94008AA}" srcOrd="6" destOrd="0" presId="urn:microsoft.com/office/officeart/2005/8/layout/cycle6"/>
    <dgm:cxn modelId="{0708490F-D57A-8C42-BAF4-025B8F761233}" type="presParOf" srcId="{A28F375A-C87E-424E-8251-4CE0221D1BF8}" destId="{671B0810-3F04-3741-A3F7-38C87FED9E2C}" srcOrd="7" destOrd="0" presId="urn:microsoft.com/office/officeart/2005/8/layout/cycle6"/>
    <dgm:cxn modelId="{C102D73C-F30F-8349-BA37-D23DE2FDFD6B}" type="presParOf" srcId="{A28F375A-C87E-424E-8251-4CE0221D1BF8}" destId="{BBC2E445-80CF-7648-800E-8F9D2B602745}" srcOrd="8" destOrd="0" presId="urn:microsoft.com/office/officeart/2005/8/layout/cycle6"/>
    <dgm:cxn modelId="{7B498DF8-453B-CD47-8DF3-C350B1358CB7}" type="presParOf" srcId="{A28F375A-C87E-424E-8251-4CE0221D1BF8}" destId="{905EA0C1-B47F-184E-90C4-04CDC7E6CED8}" srcOrd="9" destOrd="0" presId="urn:microsoft.com/office/officeart/2005/8/layout/cycle6"/>
    <dgm:cxn modelId="{690AF1C2-4EF5-B146-9AC3-C5823BF90BAB}" type="presParOf" srcId="{A28F375A-C87E-424E-8251-4CE0221D1BF8}" destId="{AA31B33D-B4B0-1F48-9F21-B80E35A171BF}" srcOrd="10" destOrd="0" presId="urn:microsoft.com/office/officeart/2005/8/layout/cycle6"/>
    <dgm:cxn modelId="{8814B75F-9C8E-F946-91C9-E32607C67E70}" type="presParOf" srcId="{A28F375A-C87E-424E-8251-4CE0221D1BF8}" destId="{BF1C5568-A0F7-C546-83C2-189218640DBB}" srcOrd="11" destOrd="0" presId="urn:microsoft.com/office/officeart/2005/8/layout/cycle6"/>
    <dgm:cxn modelId="{6E72ED17-07DC-6249-BAE1-059499368EEC}" type="presParOf" srcId="{A28F375A-C87E-424E-8251-4CE0221D1BF8}" destId="{6CF91764-BF68-874E-BEAA-2E693B00C5C1}" srcOrd="12" destOrd="0" presId="urn:microsoft.com/office/officeart/2005/8/layout/cycle6"/>
    <dgm:cxn modelId="{46831559-868B-A844-8704-B2434D6B046A}" type="presParOf" srcId="{A28F375A-C87E-424E-8251-4CE0221D1BF8}" destId="{05AF3104-11BC-9145-A946-7ECE61331910}" srcOrd="13" destOrd="0" presId="urn:microsoft.com/office/officeart/2005/8/layout/cycle6"/>
    <dgm:cxn modelId="{B777E901-EC5A-2F40-8A7C-1BA90AE12B0F}" type="presParOf" srcId="{A28F375A-C87E-424E-8251-4CE0221D1BF8}" destId="{FD566106-FE8F-7D49-835C-FC40BA1EF78C}" srcOrd="14" destOrd="0" presId="urn:microsoft.com/office/officeart/2005/8/layout/cycle6"/>
    <dgm:cxn modelId="{49613545-0072-C34E-B97B-B2CBFA22C2E5}" type="presParOf" srcId="{A28F375A-C87E-424E-8251-4CE0221D1BF8}" destId="{9C3D7153-446D-9648-AE3F-67C0CC0D7D5F}" srcOrd="15" destOrd="0" presId="urn:microsoft.com/office/officeart/2005/8/layout/cycle6"/>
    <dgm:cxn modelId="{BEA814E5-9929-B345-825A-FC25292956D9}" type="presParOf" srcId="{A28F375A-C87E-424E-8251-4CE0221D1BF8}" destId="{991B8EF1-0945-A144-B8B4-7903D5F28EFC}" srcOrd="16" destOrd="0" presId="urn:microsoft.com/office/officeart/2005/8/layout/cycle6"/>
    <dgm:cxn modelId="{7C2B130B-0BD5-C44A-87B6-6028CBCA8ECB}" type="presParOf" srcId="{A28F375A-C87E-424E-8251-4CE0221D1BF8}" destId="{218DAB67-0ED4-7E44-A9A1-B2256BF3103D}"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F43017-C3F8-F147-BA78-931937CAD84F}" type="doc">
      <dgm:prSet loTypeId="urn:microsoft.com/office/officeart/2005/8/layout/cycle8" loCatId="" qsTypeId="urn:microsoft.com/office/officeart/2005/8/quickstyle/simple1" qsCatId="simple" csTypeId="urn:microsoft.com/office/officeart/2005/8/colors/accent1_2" csCatId="accent1" phldr="1"/>
      <dgm:spPr/>
    </dgm:pt>
    <dgm:pt modelId="{B0B7C52B-FE7D-3640-AFA5-6D4D40F80674}">
      <dgm:prSet phldrT="[Text]"/>
      <dgm:spPr/>
      <dgm:t>
        <a:bodyPr/>
        <a:lstStyle/>
        <a:p>
          <a:r>
            <a:rPr lang="en-US" dirty="0"/>
            <a:t>Sexual Impulsivity</a:t>
          </a:r>
        </a:p>
      </dgm:t>
    </dgm:pt>
    <dgm:pt modelId="{A59D6BE6-40A0-314A-8D48-8C679F938593}" type="parTrans" cxnId="{0B52DEA0-6A7C-FA4E-940A-498D4B45A493}">
      <dgm:prSet/>
      <dgm:spPr/>
      <dgm:t>
        <a:bodyPr/>
        <a:lstStyle/>
        <a:p>
          <a:endParaRPr lang="en-US"/>
        </a:p>
      </dgm:t>
    </dgm:pt>
    <dgm:pt modelId="{478E883C-E3F9-4841-BB21-603F0DC7D2E9}" type="sibTrans" cxnId="{0B52DEA0-6A7C-FA4E-940A-498D4B45A493}">
      <dgm:prSet/>
      <dgm:spPr/>
      <dgm:t>
        <a:bodyPr/>
        <a:lstStyle/>
        <a:p>
          <a:endParaRPr lang="en-US"/>
        </a:p>
      </dgm:t>
    </dgm:pt>
    <dgm:pt modelId="{DBBAB854-4287-C040-A171-F7FCCAFC44F5}">
      <dgm:prSet phldrT="[Text]"/>
      <dgm:spPr/>
      <dgm:t>
        <a:bodyPr/>
        <a:lstStyle/>
        <a:p>
          <a:r>
            <a:rPr lang="en-US" dirty="0"/>
            <a:t>Sexual Addiction</a:t>
          </a:r>
        </a:p>
      </dgm:t>
    </dgm:pt>
    <dgm:pt modelId="{1048AA5B-E4D1-4748-B006-21F36CCC71BF}" type="parTrans" cxnId="{59AAE4E0-E4DB-6D45-86BF-38620F945F0C}">
      <dgm:prSet/>
      <dgm:spPr/>
      <dgm:t>
        <a:bodyPr/>
        <a:lstStyle/>
        <a:p>
          <a:endParaRPr lang="en-US"/>
        </a:p>
      </dgm:t>
    </dgm:pt>
    <dgm:pt modelId="{66A3E2A6-80CE-0E4B-81A1-340E367C92D3}" type="sibTrans" cxnId="{59AAE4E0-E4DB-6D45-86BF-38620F945F0C}">
      <dgm:prSet/>
      <dgm:spPr/>
      <dgm:t>
        <a:bodyPr/>
        <a:lstStyle/>
        <a:p>
          <a:endParaRPr lang="en-US"/>
        </a:p>
      </dgm:t>
    </dgm:pt>
    <dgm:pt modelId="{7FECAD5D-2DD4-2D4F-A4AB-E58A234FFFA0}">
      <dgm:prSet phldrT="[Text]"/>
      <dgm:spPr/>
      <dgm:t>
        <a:bodyPr/>
        <a:lstStyle/>
        <a:p>
          <a:r>
            <a:rPr lang="en-US" dirty="0"/>
            <a:t>Sexual Compulsivity</a:t>
          </a:r>
        </a:p>
      </dgm:t>
    </dgm:pt>
    <dgm:pt modelId="{72521578-5D76-BC44-A64C-FD91EFFFCA42}" type="parTrans" cxnId="{FB7F7B3B-7EC1-EA44-B058-688AD84D2FC9}">
      <dgm:prSet/>
      <dgm:spPr/>
      <dgm:t>
        <a:bodyPr/>
        <a:lstStyle/>
        <a:p>
          <a:endParaRPr lang="en-US"/>
        </a:p>
      </dgm:t>
    </dgm:pt>
    <dgm:pt modelId="{97372025-6065-6C44-9D5C-E3ED2B726C05}" type="sibTrans" cxnId="{FB7F7B3B-7EC1-EA44-B058-688AD84D2FC9}">
      <dgm:prSet/>
      <dgm:spPr/>
      <dgm:t>
        <a:bodyPr/>
        <a:lstStyle/>
        <a:p>
          <a:endParaRPr lang="en-US"/>
        </a:p>
      </dgm:t>
    </dgm:pt>
    <dgm:pt modelId="{FD8B690E-9859-6649-8FDB-AD239648349E}" type="pres">
      <dgm:prSet presAssocID="{F0F43017-C3F8-F147-BA78-931937CAD84F}" presName="compositeShape" presStyleCnt="0">
        <dgm:presLayoutVars>
          <dgm:chMax val="7"/>
          <dgm:dir/>
          <dgm:resizeHandles val="exact"/>
        </dgm:presLayoutVars>
      </dgm:prSet>
      <dgm:spPr/>
    </dgm:pt>
    <dgm:pt modelId="{6ECFB5C7-4710-7546-A95C-D460AA93C76A}" type="pres">
      <dgm:prSet presAssocID="{F0F43017-C3F8-F147-BA78-931937CAD84F}" presName="wedge1" presStyleLbl="node1" presStyleIdx="0" presStyleCnt="3"/>
      <dgm:spPr/>
    </dgm:pt>
    <dgm:pt modelId="{35638041-ADFB-AD48-BEE6-09F61127ACF4}" type="pres">
      <dgm:prSet presAssocID="{F0F43017-C3F8-F147-BA78-931937CAD84F}" presName="dummy1a" presStyleCnt="0"/>
      <dgm:spPr/>
    </dgm:pt>
    <dgm:pt modelId="{4F25F854-840D-6C4A-A757-2239AA8367DC}" type="pres">
      <dgm:prSet presAssocID="{F0F43017-C3F8-F147-BA78-931937CAD84F}" presName="dummy1b" presStyleCnt="0"/>
      <dgm:spPr/>
    </dgm:pt>
    <dgm:pt modelId="{9D523ABA-39FD-434B-8798-D1EE7F78515D}" type="pres">
      <dgm:prSet presAssocID="{F0F43017-C3F8-F147-BA78-931937CAD84F}" presName="wedge1Tx" presStyleLbl="node1" presStyleIdx="0" presStyleCnt="3">
        <dgm:presLayoutVars>
          <dgm:chMax val="0"/>
          <dgm:chPref val="0"/>
          <dgm:bulletEnabled val="1"/>
        </dgm:presLayoutVars>
      </dgm:prSet>
      <dgm:spPr/>
    </dgm:pt>
    <dgm:pt modelId="{80A6E115-5E4A-2B41-A550-6E7940A14E9D}" type="pres">
      <dgm:prSet presAssocID="{F0F43017-C3F8-F147-BA78-931937CAD84F}" presName="wedge2" presStyleLbl="node1" presStyleIdx="1" presStyleCnt="3"/>
      <dgm:spPr/>
    </dgm:pt>
    <dgm:pt modelId="{C13E5AB0-B9F5-EE46-9361-47ED51DED248}" type="pres">
      <dgm:prSet presAssocID="{F0F43017-C3F8-F147-BA78-931937CAD84F}" presName="dummy2a" presStyleCnt="0"/>
      <dgm:spPr/>
    </dgm:pt>
    <dgm:pt modelId="{9BA63C30-1218-C542-87A3-5204BDEDA884}" type="pres">
      <dgm:prSet presAssocID="{F0F43017-C3F8-F147-BA78-931937CAD84F}" presName="dummy2b" presStyleCnt="0"/>
      <dgm:spPr/>
    </dgm:pt>
    <dgm:pt modelId="{5376CCD3-28AF-DD4B-81F8-FE5472F3A6CE}" type="pres">
      <dgm:prSet presAssocID="{F0F43017-C3F8-F147-BA78-931937CAD84F}" presName="wedge2Tx" presStyleLbl="node1" presStyleIdx="1" presStyleCnt="3">
        <dgm:presLayoutVars>
          <dgm:chMax val="0"/>
          <dgm:chPref val="0"/>
          <dgm:bulletEnabled val="1"/>
        </dgm:presLayoutVars>
      </dgm:prSet>
      <dgm:spPr/>
    </dgm:pt>
    <dgm:pt modelId="{209CD109-FFC3-0A49-B42F-C26E083E45CB}" type="pres">
      <dgm:prSet presAssocID="{F0F43017-C3F8-F147-BA78-931937CAD84F}" presName="wedge3" presStyleLbl="node1" presStyleIdx="2" presStyleCnt="3"/>
      <dgm:spPr/>
    </dgm:pt>
    <dgm:pt modelId="{74BE7C3A-5A01-A644-8104-9C2412F8015F}" type="pres">
      <dgm:prSet presAssocID="{F0F43017-C3F8-F147-BA78-931937CAD84F}" presName="dummy3a" presStyleCnt="0"/>
      <dgm:spPr/>
    </dgm:pt>
    <dgm:pt modelId="{1A680A6A-9AC1-CA4E-A1B6-A71B73908D9D}" type="pres">
      <dgm:prSet presAssocID="{F0F43017-C3F8-F147-BA78-931937CAD84F}" presName="dummy3b" presStyleCnt="0"/>
      <dgm:spPr/>
    </dgm:pt>
    <dgm:pt modelId="{6C847CD2-ECA6-944A-8091-33AC582D330C}" type="pres">
      <dgm:prSet presAssocID="{F0F43017-C3F8-F147-BA78-931937CAD84F}" presName="wedge3Tx" presStyleLbl="node1" presStyleIdx="2" presStyleCnt="3">
        <dgm:presLayoutVars>
          <dgm:chMax val="0"/>
          <dgm:chPref val="0"/>
          <dgm:bulletEnabled val="1"/>
        </dgm:presLayoutVars>
      </dgm:prSet>
      <dgm:spPr/>
    </dgm:pt>
    <dgm:pt modelId="{4BCB3081-95C9-1D49-88B3-039443BCD991}" type="pres">
      <dgm:prSet presAssocID="{478E883C-E3F9-4841-BB21-603F0DC7D2E9}" presName="arrowWedge1" presStyleLbl="fgSibTrans2D1" presStyleIdx="0" presStyleCnt="3"/>
      <dgm:spPr/>
    </dgm:pt>
    <dgm:pt modelId="{35CE3B85-4C86-A641-A614-AB89527249EA}" type="pres">
      <dgm:prSet presAssocID="{66A3E2A6-80CE-0E4B-81A1-340E367C92D3}" presName="arrowWedge2" presStyleLbl="fgSibTrans2D1" presStyleIdx="1" presStyleCnt="3"/>
      <dgm:spPr/>
    </dgm:pt>
    <dgm:pt modelId="{674E76D9-217A-0346-A626-D7D66B1B8724}" type="pres">
      <dgm:prSet presAssocID="{97372025-6065-6C44-9D5C-E3ED2B726C05}" presName="arrowWedge3" presStyleLbl="fgSibTrans2D1" presStyleIdx="2" presStyleCnt="3"/>
      <dgm:spPr/>
    </dgm:pt>
  </dgm:ptLst>
  <dgm:cxnLst>
    <dgm:cxn modelId="{85A77F04-B809-1143-B262-08DBF2770F7C}" type="presOf" srcId="{DBBAB854-4287-C040-A171-F7FCCAFC44F5}" destId="{80A6E115-5E4A-2B41-A550-6E7940A14E9D}" srcOrd="0" destOrd="0" presId="urn:microsoft.com/office/officeart/2005/8/layout/cycle8"/>
    <dgm:cxn modelId="{6085C21A-4CC9-974E-BFFA-D2F36CC0332E}" type="presOf" srcId="{B0B7C52B-FE7D-3640-AFA5-6D4D40F80674}" destId="{6ECFB5C7-4710-7546-A95C-D460AA93C76A}" srcOrd="0" destOrd="0" presId="urn:microsoft.com/office/officeart/2005/8/layout/cycle8"/>
    <dgm:cxn modelId="{FB7F7B3B-7EC1-EA44-B058-688AD84D2FC9}" srcId="{F0F43017-C3F8-F147-BA78-931937CAD84F}" destId="{7FECAD5D-2DD4-2D4F-A4AB-E58A234FFFA0}" srcOrd="2" destOrd="0" parTransId="{72521578-5D76-BC44-A64C-FD91EFFFCA42}" sibTransId="{97372025-6065-6C44-9D5C-E3ED2B726C05}"/>
    <dgm:cxn modelId="{C4198848-B5D1-CF4A-A39F-88EE5F6D7078}" type="presOf" srcId="{7FECAD5D-2DD4-2D4F-A4AB-E58A234FFFA0}" destId="{209CD109-FFC3-0A49-B42F-C26E083E45CB}" srcOrd="0" destOrd="0" presId="urn:microsoft.com/office/officeart/2005/8/layout/cycle8"/>
    <dgm:cxn modelId="{EEDF1E53-1FE0-8841-950E-7F719FA245CE}" type="presOf" srcId="{7FECAD5D-2DD4-2D4F-A4AB-E58A234FFFA0}" destId="{6C847CD2-ECA6-944A-8091-33AC582D330C}" srcOrd="1" destOrd="0" presId="urn:microsoft.com/office/officeart/2005/8/layout/cycle8"/>
    <dgm:cxn modelId="{4E887188-B444-E444-A114-895902DF1467}" type="presOf" srcId="{F0F43017-C3F8-F147-BA78-931937CAD84F}" destId="{FD8B690E-9859-6649-8FDB-AD239648349E}" srcOrd="0" destOrd="0" presId="urn:microsoft.com/office/officeart/2005/8/layout/cycle8"/>
    <dgm:cxn modelId="{0B52DEA0-6A7C-FA4E-940A-498D4B45A493}" srcId="{F0F43017-C3F8-F147-BA78-931937CAD84F}" destId="{B0B7C52B-FE7D-3640-AFA5-6D4D40F80674}" srcOrd="0" destOrd="0" parTransId="{A59D6BE6-40A0-314A-8D48-8C679F938593}" sibTransId="{478E883C-E3F9-4841-BB21-603F0DC7D2E9}"/>
    <dgm:cxn modelId="{12A29BD2-DAA1-764A-87F5-7F0CFCD22EE6}" type="presOf" srcId="{DBBAB854-4287-C040-A171-F7FCCAFC44F5}" destId="{5376CCD3-28AF-DD4B-81F8-FE5472F3A6CE}" srcOrd="1" destOrd="0" presId="urn:microsoft.com/office/officeart/2005/8/layout/cycle8"/>
    <dgm:cxn modelId="{59AAE4E0-E4DB-6D45-86BF-38620F945F0C}" srcId="{F0F43017-C3F8-F147-BA78-931937CAD84F}" destId="{DBBAB854-4287-C040-A171-F7FCCAFC44F5}" srcOrd="1" destOrd="0" parTransId="{1048AA5B-E4D1-4748-B006-21F36CCC71BF}" sibTransId="{66A3E2A6-80CE-0E4B-81A1-340E367C92D3}"/>
    <dgm:cxn modelId="{EC6C5BED-9739-2A47-87DB-A7F395C26D47}" type="presOf" srcId="{B0B7C52B-FE7D-3640-AFA5-6D4D40F80674}" destId="{9D523ABA-39FD-434B-8798-D1EE7F78515D}" srcOrd="1" destOrd="0" presId="urn:microsoft.com/office/officeart/2005/8/layout/cycle8"/>
    <dgm:cxn modelId="{607470F8-7490-C047-A2E2-C8D9D0C2E8AA}" type="presParOf" srcId="{FD8B690E-9859-6649-8FDB-AD239648349E}" destId="{6ECFB5C7-4710-7546-A95C-D460AA93C76A}" srcOrd="0" destOrd="0" presId="urn:microsoft.com/office/officeart/2005/8/layout/cycle8"/>
    <dgm:cxn modelId="{67DDF496-D67E-7C4F-BFF8-CDA805330870}" type="presParOf" srcId="{FD8B690E-9859-6649-8FDB-AD239648349E}" destId="{35638041-ADFB-AD48-BEE6-09F61127ACF4}" srcOrd="1" destOrd="0" presId="urn:microsoft.com/office/officeart/2005/8/layout/cycle8"/>
    <dgm:cxn modelId="{5ACD705E-7AC1-2D40-9C97-3BC3346A1EAC}" type="presParOf" srcId="{FD8B690E-9859-6649-8FDB-AD239648349E}" destId="{4F25F854-840D-6C4A-A757-2239AA8367DC}" srcOrd="2" destOrd="0" presId="urn:microsoft.com/office/officeart/2005/8/layout/cycle8"/>
    <dgm:cxn modelId="{9C185112-A086-794D-B36A-5840213EE540}" type="presParOf" srcId="{FD8B690E-9859-6649-8FDB-AD239648349E}" destId="{9D523ABA-39FD-434B-8798-D1EE7F78515D}" srcOrd="3" destOrd="0" presId="urn:microsoft.com/office/officeart/2005/8/layout/cycle8"/>
    <dgm:cxn modelId="{B25D0DE6-B351-3E46-A128-116B732DD529}" type="presParOf" srcId="{FD8B690E-9859-6649-8FDB-AD239648349E}" destId="{80A6E115-5E4A-2B41-A550-6E7940A14E9D}" srcOrd="4" destOrd="0" presId="urn:microsoft.com/office/officeart/2005/8/layout/cycle8"/>
    <dgm:cxn modelId="{0AA0B8D4-C3F3-E64C-A28A-A141ECDD4F35}" type="presParOf" srcId="{FD8B690E-9859-6649-8FDB-AD239648349E}" destId="{C13E5AB0-B9F5-EE46-9361-47ED51DED248}" srcOrd="5" destOrd="0" presId="urn:microsoft.com/office/officeart/2005/8/layout/cycle8"/>
    <dgm:cxn modelId="{E461F03C-3FDF-9941-8870-93F378DEEDB1}" type="presParOf" srcId="{FD8B690E-9859-6649-8FDB-AD239648349E}" destId="{9BA63C30-1218-C542-87A3-5204BDEDA884}" srcOrd="6" destOrd="0" presId="urn:microsoft.com/office/officeart/2005/8/layout/cycle8"/>
    <dgm:cxn modelId="{9CF872FC-04E2-9D43-9032-1AA6ECD9351D}" type="presParOf" srcId="{FD8B690E-9859-6649-8FDB-AD239648349E}" destId="{5376CCD3-28AF-DD4B-81F8-FE5472F3A6CE}" srcOrd="7" destOrd="0" presId="urn:microsoft.com/office/officeart/2005/8/layout/cycle8"/>
    <dgm:cxn modelId="{C9768492-65CA-204B-9D32-7653BBA105A1}" type="presParOf" srcId="{FD8B690E-9859-6649-8FDB-AD239648349E}" destId="{209CD109-FFC3-0A49-B42F-C26E083E45CB}" srcOrd="8" destOrd="0" presId="urn:microsoft.com/office/officeart/2005/8/layout/cycle8"/>
    <dgm:cxn modelId="{EB1EC2DB-1257-7F46-8BF5-39C14E8E9DF7}" type="presParOf" srcId="{FD8B690E-9859-6649-8FDB-AD239648349E}" destId="{74BE7C3A-5A01-A644-8104-9C2412F8015F}" srcOrd="9" destOrd="0" presId="urn:microsoft.com/office/officeart/2005/8/layout/cycle8"/>
    <dgm:cxn modelId="{9979445B-E09C-7E48-A49E-FDD441835580}" type="presParOf" srcId="{FD8B690E-9859-6649-8FDB-AD239648349E}" destId="{1A680A6A-9AC1-CA4E-A1B6-A71B73908D9D}" srcOrd="10" destOrd="0" presId="urn:microsoft.com/office/officeart/2005/8/layout/cycle8"/>
    <dgm:cxn modelId="{B7BBA074-D2AD-704F-AFCE-C3EBA7A4C75A}" type="presParOf" srcId="{FD8B690E-9859-6649-8FDB-AD239648349E}" destId="{6C847CD2-ECA6-944A-8091-33AC582D330C}" srcOrd="11" destOrd="0" presId="urn:microsoft.com/office/officeart/2005/8/layout/cycle8"/>
    <dgm:cxn modelId="{BD93C112-0F12-6C4C-A121-FAFF8CB42B30}" type="presParOf" srcId="{FD8B690E-9859-6649-8FDB-AD239648349E}" destId="{4BCB3081-95C9-1D49-88B3-039443BCD991}" srcOrd="12" destOrd="0" presId="urn:microsoft.com/office/officeart/2005/8/layout/cycle8"/>
    <dgm:cxn modelId="{A3E374FE-2947-FA4E-84A5-BB859797BF6A}" type="presParOf" srcId="{FD8B690E-9859-6649-8FDB-AD239648349E}" destId="{35CE3B85-4C86-A641-A614-AB89527249EA}" srcOrd="13" destOrd="0" presId="urn:microsoft.com/office/officeart/2005/8/layout/cycle8"/>
    <dgm:cxn modelId="{1685D042-2A71-7B49-9B63-F2D157089C69}" type="presParOf" srcId="{FD8B690E-9859-6649-8FDB-AD239648349E}" destId="{674E76D9-217A-0346-A626-D7D66B1B8724}"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5BEE86-937B-4D76-9DD9-B02F5F58928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CA"/>
        </a:p>
      </dgm:t>
    </dgm:pt>
    <dgm:pt modelId="{BA7FDA1C-DBED-4370-B65F-51B17A3444D5}">
      <dgm:prSet phldrT="[Text]"/>
      <dgm:spPr/>
      <dgm:t>
        <a:bodyPr/>
        <a:lstStyle/>
        <a:p>
          <a:r>
            <a:rPr lang="en-CA" dirty="0"/>
            <a:t>CSBD</a:t>
          </a:r>
        </a:p>
      </dgm:t>
    </dgm:pt>
    <dgm:pt modelId="{45E15419-B069-47CD-89CB-AABD6AE1CB31}" type="parTrans" cxnId="{8A1715AE-D79F-496C-AEEA-46CD4F763673}">
      <dgm:prSet/>
      <dgm:spPr/>
      <dgm:t>
        <a:bodyPr/>
        <a:lstStyle/>
        <a:p>
          <a:endParaRPr lang="en-CA"/>
        </a:p>
      </dgm:t>
    </dgm:pt>
    <dgm:pt modelId="{09BEA426-EC89-4A7E-814C-2A8A8D00BB2D}" type="sibTrans" cxnId="{8A1715AE-D79F-496C-AEEA-46CD4F763673}">
      <dgm:prSet/>
      <dgm:spPr/>
      <dgm:t>
        <a:bodyPr/>
        <a:lstStyle/>
        <a:p>
          <a:endParaRPr lang="en-CA"/>
        </a:p>
      </dgm:t>
    </dgm:pt>
    <dgm:pt modelId="{9A096ECC-8F24-4A28-B377-6735CA4BCDDF}">
      <dgm:prSet phldrT="[Text]" custT="1"/>
      <dgm:spPr/>
      <dgm:t>
        <a:bodyPr/>
        <a:lstStyle/>
        <a:p>
          <a:r>
            <a:rPr lang="en-CA" sz="1800" dirty="0"/>
            <a:t>Sexual Drive</a:t>
          </a:r>
        </a:p>
      </dgm:t>
    </dgm:pt>
    <dgm:pt modelId="{4C3B2B29-108E-441B-B101-9C76BCBCD816}" type="parTrans" cxnId="{1FA05742-7D78-4371-8DE7-77D6CB23A419}">
      <dgm:prSet/>
      <dgm:spPr/>
      <dgm:t>
        <a:bodyPr/>
        <a:lstStyle/>
        <a:p>
          <a:endParaRPr lang="en-CA"/>
        </a:p>
      </dgm:t>
    </dgm:pt>
    <dgm:pt modelId="{B7070004-7CAD-4A98-9D3A-93238F0BE055}" type="sibTrans" cxnId="{1FA05742-7D78-4371-8DE7-77D6CB23A419}">
      <dgm:prSet/>
      <dgm:spPr/>
      <dgm:t>
        <a:bodyPr/>
        <a:lstStyle/>
        <a:p>
          <a:endParaRPr lang="en-CA"/>
        </a:p>
      </dgm:t>
    </dgm:pt>
    <dgm:pt modelId="{57E0B23E-59D1-4E84-9214-B365D93CE441}">
      <dgm:prSet phldrT="[Text]"/>
      <dgm:spPr/>
      <dgm:t>
        <a:bodyPr/>
        <a:lstStyle/>
        <a:p>
          <a:r>
            <a:rPr lang="en-CA" dirty="0"/>
            <a:t>Sexual frequency, preoccupation, impersonal sex</a:t>
          </a:r>
        </a:p>
      </dgm:t>
    </dgm:pt>
    <dgm:pt modelId="{D39D2152-DBA8-422F-895A-EEA0377BF5A1}" type="parTrans" cxnId="{DA174682-B707-417A-8474-37B90390D28B}">
      <dgm:prSet/>
      <dgm:spPr/>
      <dgm:t>
        <a:bodyPr/>
        <a:lstStyle/>
        <a:p>
          <a:endParaRPr lang="en-CA"/>
        </a:p>
      </dgm:t>
    </dgm:pt>
    <dgm:pt modelId="{3BB00746-EC61-4D66-8129-D2867AC8FCF4}" type="sibTrans" cxnId="{DA174682-B707-417A-8474-37B90390D28B}">
      <dgm:prSet/>
      <dgm:spPr/>
      <dgm:t>
        <a:bodyPr/>
        <a:lstStyle/>
        <a:p>
          <a:endParaRPr lang="en-CA"/>
        </a:p>
      </dgm:t>
    </dgm:pt>
    <dgm:pt modelId="{EBC2FBB6-3B24-4E94-9A6E-D1C5A19F3FFD}" type="pres">
      <dgm:prSet presAssocID="{805BEE86-937B-4D76-9DD9-B02F5F589287}" presName="hierChild1" presStyleCnt="0">
        <dgm:presLayoutVars>
          <dgm:chPref val="1"/>
          <dgm:dir/>
          <dgm:animOne val="branch"/>
          <dgm:animLvl val="lvl"/>
          <dgm:resizeHandles/>
        </dgm:presLayoutVars>
      </dgm:prSet>
      <dgm:spPr/>
    </dgm:pt>
    <dgm:pt modelId="{261D889E-70E8-4A6A-8467-032565F5BE3E}" type="pres">
      <dgm:prSet presAssocID="{BA7FDA1C-DBED-4370-B65F-51B17A3444D5}" presName="hierRoot1" presStyleCnt="0"/>
      <dgm:spPr/>
    </dgm:pt>
    <dgm:pt modelId="{8B6D9332-ABF3-466C-9BFC-D59FFD0A1249}" type="pres">
      <dgm:prSet presAssocID="{BA7FDA1C-DBED-4370-B65F-51B17A3444D5}" presName="composite" presStyleCnt="0"/>
      <dgm:spPr/>
    </dgm:pt>
    <dgm:pt modelId="{328C57D1-D9E4-4AA8-98CE-AC900A9CC19E}" type="pres">
      <dgm:prSet presAssocID="{BA7FDA1C-DBED-4370-B65F-51B17A3444D5}" presName="background" presStyleLbl="node0" presStyleIdx="0" presStyleCnt="1"/>
      <dgm:spPr>
        <a:solidFill>
          <a:schemeClr val="bg1"/>
        </a:solidFill>
      </dgm:spPr>
    </dgm:pt>
    <dgm:pt modelId="{89BFDA47-E66A-4A5A-BD5C-431980DC8E8D}" type="pres">
      <dgm:prSet presAssocID="{BA7FDA1C-DBED-4370-B65F-51B17A3444D5}" presName="text" presStyleLbl="fgAcc0" presStyleIdx="0" presStyleCnt="1">
        <dgm:presLayoutVars>
          <dgm:chPref val="3"/>
        </dgm:presLayoutVars>
      </dgm:prSet>
      <dgm:spPr/>
    </dgm:pt>
    <dgm:pt modelId="{4FB9CBFD-F444-40A3-A8CB-0480664B9665}" type="pres">
      <dgm:prSet presAssocID="{BA7FDA1C-DBED-4370-B65F-51B17A3444D5}" presName="hierChild2" presStyleCnt="0"/>
      <dgm:spPr/>
    </dgm:pt>
    <dgm:pt modelId="{ED984EDB-0397-4C70-B115-9F1DD4459528}" type="pres">
      <dgm:prSet presAssocID="{4C3B2B29-108E-441B-B101-9C76BCBCD816}" presName="Name10" presStyleLbl="parChTrans1D2" presStyleIdx="0" presStyleCnt="1"/>
      <dgm:spPr/>
    </dgm:pt>
    <dgm:pt modelId="{4907943D-6185-4D31-9C39-903A50B1C080}" type="pres">
      <dgm:prSet presAssocID="{9A096ECC-8F24-4A28-B377-6735CA4BCDDF}" presName="hierRoot2" presStyleCnt="0"/>
      <dgm:spPr/>
    </dgm:pt>
    <dgm:pt modelId="{CEF496B9-4BC9-4C3B-A56F-C6F73702271A}" type="pres">
      <dgm:prSet presAssocID="{9A096ECC-8F24-4A28-B377-6735CA4BCDDF}" presName="composite2" presStyleCnt="0"/>
      <dgm:spPr/>
    </dgm:pt>
    <dgm:pt modelId="{80205BF6-E22F-492C-892A-D703D16C6F3D}" type="pres">
      <dgm:prSet presAssocID="{9A096ECC-8F24-4A28-B377-6735CA4BCDDF}" presName="background2" presStyleLbl="node2" presStyleIdx="0" presStyleCnt="1"/>
      <dgm:spPr>
        <a:solidFill>
          <a:schemeClr val="bg1"/>
        </a:solidFill>
      </dgm:spPr>
    </dgm:pt>
    <dgm:pt modelId="{D8E5486D-AB6D-4EB7-8CE8-D67115CA8BED}" type="pres">
      <dgm:prSet presAssocID="{9A096ECC-8F24-4A28-B377-6735CA4BCDDF}" presName="text2" presStyleLbl="fgAcc2" presStyleIdx="0" presStyleCnt="1">
        <dgm:presLayoutVars>
          <dgm:chPref val="3"/>
        </dgm:presLayoutVars>
      </dgm:prSet>
      <dgm:spPr/>
    </dgm:pt>
    <dgm:pt modelId="{9B444405-8EBE-4958-9C04-A1A974203174}" type="pres">
      <dgm:prSet presAssocID="{9A096ECC-8F24-4A28-B377-6735CA4BCDDF}" presName="hierChild3" presStyleCnt="0"/>
      <dgm:spPr/>
    </dgm:pt>
    <dgm:pt modelId="{2D5301B8-8A5B-4DAC-8D35-8C10B09FB281}" type="pres">
      <dgm:prSet presAssocID="{D39D2152-DBA8-422F-895A-EEA0377BF5A1}" presName="Name17" presStyleLbl="parChTrans1D3" presStyleIdx="0" presStyleCnt="1"/>
      <dgm:spPr/>
    </dgm:pt>
    <dgm:pt modelId="{92339046-D34D-4863-8E13-B7BFA345FDB8}" type="pres">
      <dgm:prSet presAssocID="{57E0B23E-59D1-4E84-9214-B365D93CE441}" presName="hierRoot3" presStyleCnt="0"/>
      <dgm:spPr/>
    </dgm:pt>
    <dgm:pt modelId="{FC38A700-4C92-4A66-980C-73499D0CE5FD}" type="pres">
      <dgm:prSet presAssocID="{57E0B23E-59D1-4E84-9214-B365D93CE441}" presName="composite3" presStyleCnt="0"/>
      <dgm:spPr/>
    </dgm:pt>
    <dgm:pt modelId="{ADB63CA0-266D-4261-AE50-ABD0FA23B704}" type="pres">
      <dgm:prSet presAssocID="{57E0B23E-59D1-4E84-9214-B365D93CE441}" presName="background3" presStyleLbl="node3" presStyleIdx="0" presStyleCnt="1"/>
      <dgm:spPr>
        <a:solidFill>
          <a:schemeClr val="bg1"/>
        </a:solidFill>
      </dgm:spPr>
    </dgm:pt>
    <dgm:pt modelId="{5778087E-86D9-4590-A8DD-AEB206FF2900}" type="pres">
      <dgm:prSet presAssocID="{57E0B23E-59D1-4E84-9214-B365D93CE441}" presName="text3" presStyleLbl="fgAcc3" presStyleIdx="0" presStyleCnt="1">
        <dgm:presLayoutVars>
          <dgm:chPref val="3"/>
        </dgm:presLayoutVars>
      </dgm:prSet>
      <dgm:spPr/>
    </dgm:pt>
    <dgm:pt modelId="{ECB314A4-0F19-4A71-97DC-D608F2B1A0DD}" type="pres">
      <dgm:prSet presAssocID="{57E0B23E-59D1-4E84-9214-B365D93CE441}" presName="hierChild4" presStyleCnt="0"/>
      <dgm:spPr/>
    </dgm:pt>
  </dgm:ptLst>
  <dgm:cxnLst>
    <dgm:cxn modelId="{1FA05742-7D78-4371-8DE7-77D6CB23A419}" srcId="{BA7FDA1C-DBED-4370-B65F-51B17A3444D5}" destId="{9A096ECC-8F24-4A28-B377-6735CA4BCDDF}" srcOrd="0" destOrd="0" parTransId="{4C3B2B29-108E-441B-B101-9C76BCBCD816}" sibTransId="{B7070004-7CAD-4A98-9D3A-93238F0BE055}"/>
    <dgm:cxn modelId="{7F0F164A-738C-4BBA-8308-8ECF2F67B14B}" type="presOf" srcId="{9A096ECC-8F24-4A28-B377-6735CA4BCDDF}" destId="{D8E5486D-AB6D-4EB7-8CE8-D67115CA8BED}" srcOrd="0" destOrd="0" presId="urn:microsoft.com/office/officeart/2005/8/layout/hierarchy1"/>
    <dgm:cxn modelId="{6B03B55C-BBF2-4EA3-86DF-360FD7E18BB7}" type="presOf" srcId="{D39D2152-DBA8-422F-895A-EEA0377BF5A1}" destId="{2D5301B8-8A5B-4DAC-8D35-8C10B09FB281}" srcOrd="0" destOrd="0" presId="urn:microsoft.com/office/officeart/2005/8/layout/hierarchy1"/>
    <dgm:cxn modelId="{1E9E4277-A20E-424B-8679-A4F36A52342D}" type="presOf" srcId="{57E0B23E-59D1-4E84-9214-B365D93CE441}" destId="{5778087E-86D9-4590-A8DD-AEB206FF2900}" srcOrd="0" destOrd="0" presId="urn:microsoft.com/office/officeart/2005/8/layout/hierarchy1"/>
    <dgm:cxn modelId="{DA174682-B707-417A-8474-37B90390D28B}" srcId="{9A096ECC-8F24-4A28-B377-6735CA4BCDDF}" destId="{57E0B23E-59D1-4E84-9214-B365D93CE441}" srcOrd="0" destOrd="0" parTransId="{D39D2152-DBA8-422F-895A-EEA0377BF5A1}" sibTransId="{3BB00746-EC61-4D66-8129-D2867AC8FCF4}"/>
    <dgm:cxn modelId="{F42C3FA2-04F6-4295-80B1-465B645C068F}" type="presOf" srcId="{BA7FDA1C-DBED-4370-B65F-51B17A3444D5}" destId="{89BFDA47-E66A-4A5A-BD5C-431980DC8E8D}" srcOrd="0" destOrd="0" presId="urn:microsoft.com/office/officeart/2005/8/layout/hierarchy1"/>
    <dgm:cxn modelId="{8A1715AE-D79F-496C-AEEA-46CD4F763673}" srcId="{805BEE86-937B-4D76-9DD9-B02F5F589287}" destId="{BA7FDA1C-DBED-4370-B65F-51B17A3444D5}" srcOrd="0" destOrd="0" parTransId="{45E15419-B069-47CD-89CB-AABD6AE1CB31}" sibTransId="{09BEA426-EC89-4A7E-814C-2A8A8D00BB2D}"/>
    <dgm:cxn modelId="{9EC885B2-887E-4587-B629-BEB49F8D1A1D}" type="presOf" srcId="{4C3B2B29-108E-441B-B101-9C76BCBCD816}" destId="{ED984EDB-0397-4C70-B115-9F1DD4459528}" srcOrd="0" destOrd="0" presId="urn:microsoft.com/office/officeart/2005/8/layout/hierarchy1"/>
    <dgm:cxn modelId="{C14B03D1-B968-4EB2-8079-1FD1D238EF8F}" type="presOf" srcId="{805BEE86-937B-4D76-9DD9-B02F5F589287}" destId="{EBC2FBB6-3B24-4E94-9A6E-D1C5A19F3FFD}" srcOrd="0" destOrd="0" presId="urn:microsoft.com/office/officeart/2005/8/layout/hierarchy1"/>
    <dgm:cxn modelId="{45012F9D-2E86-4F65-930D-AC03010D178E}" type="presParOf" srcId="{EBC2FBB6-3B24-4E94-9A6E-D1C5A19F3FFD}" destId="{261D889E-70E8-4A6A-8467-032565F5BE3E}" srcOrd="0" destOrd="0" presId="urn:microsoft.com/office/officeart/2005/8/layout/hierarchy1"/>
    <dgm:cxn modelId="{882A564A-B08E-45E8-9444-17B58275A295}" type="presParOf" srcId="{261D889E-70E8-4A6A-8467-032565F5BE3E}" destId="{8B6D9332-ABF3-466C-9BFC-D59FFD0A1249}" srcOrd="0" destOrd="0" presId="urn:microsoft.com/office/officeart/2005/8/layout/hierarchy1"/>
    <dgm:cxn modelId="{8514A229-A564-43E1-A006-F8B84F0BE373}" type="presParOf" srcId="{8B6D9332-ABF3-466C-9BFC-D59FFD0A1249}" destId="{328C57D1-D9E4-4AA8-98CE-AC900A9CC19E}" srcOrd="0" destOrd="0" presId="urn:microsoft.com/office/officeart/2005/8/layout/hierarchy1"/>
    <dgm:cxn modelId="{203245ED-CC1F-429E-8038-1F4074DF05AF}" type="presParOf" srcId="{8B6D9332-ABF3-466C-9BFC-D59FFD0A1249}" destId="{89BFDA47-E66A-4A5A-BD5C-431980DC8E8D}" srcOrd="1" destOrd="0" presId="urn:microsoft.com/office/officeart/2005/8/layout/hierarchy1"/>
    <dgm:cxn modelId="{27A70A60-2221-4708-8FC5-A3B1B9D0CFD2}" type="presParOf" srcId="{261D889E-70E8-4A6A-8467-032565F5BE3E}" destId="{4FB9CBFD-F444-40A3-A8CB-0480664B9665}" srcOrd="1" destOrd="0" presId="urn:microsoft.com/office/officeart/2005/8/layout/hierarchy1"/>
    <dgm:cxn modelId="{0C77881C-635A-4139-B7FB-E0DD40B5C176}" type="presParOf" srcId="{4FB9CBFD-F444-40A3-A8CB-0480664B9665}" destId="{ED984EDB-0397-4C70-B115-9F1DD4459528}" srcOrd="0" destOrd="0" presId="urn:microsoft.com/office/officeart/2005/8/layout/hierarchy1"/>
    <dgm:cxn modelId="{BF08C00C-3B33-40FA-83AF-FAD901B057E5}" type="presParOf" srcId="{4FB9CBFD-F444-40A3-A8CB-0480664B9665}" destId="{4907943D-6185-4D31-9C39-903A50B1C080}" srcOrd="1" destOrd="0" presId="urn:microsoft.com/office/officeart/2005/8/layout/hierarchy1"/>
    <dgm:cxn modelId="{0794C549-99DC-4FB4-B5C2-0C32C48A1DF7}" type="presParOf" srcId="{4907943D-6185-4D31-9C39-903A50B1C080}" destId="{CEF496B9-4BC9-4C3B-A56F-C6F73702271A}" srcOrd="0" destOrd="0" presId="urn:microsoft.com/office/officeart/2005/8/layout/hierarchy1"/>
    <dgm:cxn modelId="{95DA643F-6EDA-4E7C-A756-A8289711F153}" type="presParOf" srcId="{CEF496B9-4BC9-4C3B-A56F-C6F73702271A}" destId="{80205BF6-E22F-492C-892A-D703D16C6F3D}" srcOrd="0" destOrd="0" presId="urn:microsoft.com/office/officeart/2005/8/layout/hierarchy1"/>
    <dgm:cxn modelId="{BF3CFC25-CBBE-46E9-BE69-A86DFF37E2BB}" type="presParOf" srcId="{CEF496B9-4BC9-4C3B-A56F-C6F73702271A}" destId="{D8E5486D-AB6D-4EB7-8CE8-D67115CA8BED}" srcOrd="1" destOrd="0" presId="urn:microsoft.com/office/officeart/2005/8/layout/hierarchy1"/>
    <dgm:cxn modelId="{A9C4EFE2-CF3E-43F2-A095-A042396FD016}" type="presParOf" srcId="{4907943D-6185-4D31-9C39-903A50B1C080}" destId="{9B444405-8EBE-4958-9C04-A1A974203174}" srcOrd="1" destOrd="0" presId="urn:microsoft.com/office/officeart/2005/8/layout/hierarchy1"/>
    <dgm:cxn modelId="{A5DCDE3F-7507-4586-82BC-9B5EAA71A6D6}" type="presParOf" srcId="{9B444405-8EBE-4958-9C04-A1A974203174}" destId="{2D5301B8-8A5B-4DAC-8D35-8C10B09FB281}" srcOrd="0" destOrd="0" presId="urn:microsoft.com/office/officeart/2005/8/layout/hierarchy1"/>
    <dgm:cxn modelId="{A3EB9BAE-59C7-4CA1-8233-1DAB4BC182C5}" type="presParOf" srcId="{9B444405-8EBE-4958-9C04-A1A974203174}" destId="{92339046-D34D-4863-8E13-B7BFA345FDB8}" srcOrd="1" destOrd="0" presId="urn:microsoft.com/office/officeart/2005/8/layout/hierarchy1"/>
    <dgm:cxn modelId="{4D116191-0B6E-471F-B1AB-D83D5003E072}" type="presParOf" srcId="{92339046-D34D-4863-8E13-B7BFA345FDB8}" destId="{FC38A700-4C92-4A66-980C-73499D0CE5FD}" srcOrd="0" destOrd="0" presId="urn:microsoft.com/office/officeart/2005/8/layout/hierarchy1"/>
    <dgm:cxn modelId="{B6B5E13A-727E-4080-A29B-DCC50D5B2D2F}" type="presParOf" srcId="{FC38A700-4C92-4A66-980C-73499D0CE5FD}" destId="{ADB63CA0-266D-4261-AE50-ABD0FA23B704}" srcOrd="0" destOrd="0" presId="urn:microsoft.com/office/officeart/2005/8/layout/hierarchy1"/>
    <dgm:cxn modelId="{F65999AA-56DC-4DEF-A899-9FC8E585B99F}" type="presParOf" srcId="{FC38A700-4C92-4A66-980C-73499D0CE5FD}" destId="{5778087E-86D9-4590-A8DD-AEB206FF2900}" srcOrd="1" destOrd="0" presId="urn:microsoft.com/office/officeart/2005/8/layout/hierarchy1"/>
    <dgm:cxn modelId="{84D5AC37-9DFD-4A43-8F6D-37D638A7380B}" type="presParOf" srcId="{92339046-D34D-4863-8E13-B7BFA345FDB8}" destId="{ECB314A4-0F19-4A71-97DC-D608F2B1A0D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5BEE86-937B-4D76-9DD9-B02F5F58928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CA"/>
        </a:p>
      </dgm:t>
    </dgm:pt>
    <dgm:pt modelId="{BA7FDA1C-DBED-4370-B65F-51B17A3444D5}">
      <dgm:prSet phldrT="[Text]"/>
      <dgm:spPr/>
      <dgm:t>
        <a:bodyPr/>
        <a:lstStyle/>
        <a:p>
          <a:r>
            <a:rPr lang="en-CA" dirty="0"/>
            <a:t>CSBD</a:t>
          </a:r>
        </a:p>
      </dgm:t>
    </dgm:pt>
    <dgm:pt modelId="{45E15419-B069-47CD-89CB-AABD6AE1CB31}" type="parTrans" cxnId="{8A1715AE-D79F-496C-AEEA-46CD4F763673}">
      <dgm:prSet/>
      <dgm:spPr/>
      <dgm:t>
        <a:bodyPr/>
        <a:lstStyle/>
        <a:p>
          <a:endParaRPr lang="en-CA"/>
        </a:p>
      </dgm:t>
    </dgm:pt>
    <dgm:pt modelId="{09BEA426-EC89-4A7E-814C-2A8A8D00BB2D}" type="sibTrans" cxnId="{8A1715AE-D79F-496C-AEEA-46CD4F763673}">
      <dgm:prSet/>
      <dgm:spPr/>
      <dgm:t>
        <a:bodyPr/>
        <a:lstStyle/>
        <a:p>
          <a:endParaRPr lang="en-CA"/>
        </a:p>
      </dgm:t>
    </dgm:pt>
    <dgm:pt modelId="{9A096ECC-8F24-4A28-B377-6735CA4BCDDF}">
      <dgm:prSet phldrT="[Text]" custT="1"/>
      <dgm:spPr/>
      <dgm:t>
        <a:bodyPr/>
        <a:lstStyle/>
        <a:p>
          <a:r>
            <a:rPr lang="en-CA" sz="2400" dirty="0"/>
            <a:t>Sexual Drive</a:t>
          </a:r>
        </a:p>
      </dgm:t>
    </dgm:pt>
    <dgm:pt modelId="{4C3B2B29-108E-441B-B101-9C76BCBCD816}" type="parTrans" cxnId="{1FA05742-7D78-4371-8DE7-77D6CB23A419}">
      <dgm:prSet/>
      <dgm:spPr/>
      <dgm:t>
        <a:bodyPr/>
        <a:lstStyle/>
        <a:p>
          <a:endParaRPr lang="en-CA"/>
        </a:p>
      </dgm:t>
    </dgm:pt>
    <dgm:pt modelId="{B7070004-7CAD-4A98-9D3A-93238F0BE055}" type="sibTrans" cxnId="{1FA05742-7D78-4371-8DE7-77D6CB23A419}">
      <dgm:prSet/>
      <dgm:spPr/>
      <dgm:t>
        <a:bodyPr/>
        <a:lstStyle/>
        <a:p>
          <a:endParaRPr lang="en-CA"/>
        </a:p>
      </dgm:t>
    </dgm:pt>
    <dgm:pt modelId="{57E0B23E-59D1-4E84-9214-B365D93CE441}">
      <dgm:prSet phldrT="[Text]"/>
      <dgm:spPr/>
      <dgm:t>
        <a:bodyPr/>
        <a:lstStyle/>
        <a:p>
          <a:r>
            <a:rPr lang="en-CA" dirty="0"/>
            <a:t>Sexual </a:t>
          </a:r>
          <a:r>
            <a:rPr lang="en-CA" dirty="0" err="1"/>
            <a:t>freq</a:t>
          </a:r>
          <a:r>
            <a:rPr lang="en-CA" dirty="0"/>
            <a:t>, preoccupation, impersonal sex</a:t>
          </a:r>
        </a:p>
      </dgm:t>
    </dgm:pt>
    <dgm:pt modelId="{D39D2152-DBA8-422F-895A-EEA0377BF5A1}" type="parTrans" cxnId="{DA174682-B707-417A-8474-37B90390D28B}">
      <dgm:prSet/>
      <dgm:spPr/>
      <dgm:t>
        <a:bodyPr/>
        <a:lstStyle/>
        <a:p>
          <a:endParaRPr lang="en-CA"/>
        </a:p>
      </dgm:t>
    </dgm:pt>
    <dgm:pt modelId="{3BB00746-EC61-4D66-8129-D2867AC8FCF4}" type="sibTrans" cxnId="{DA174682-B707-417A-8474-37B90390D28B}">
      <dgm:prSet/>
      <dgm:spPr/>
      <dgm:t>
        <a:bodyPr/>
        <a:lstStyle/>
        <a:p>
          <a:endParaRPr lang="en-CA"/>
        </a:p>
      </dgm:t>
    </dgm:pt>
    <dgm:pt modelId="{1FBF5E08-ADC5-4178-A5B3-B9220F906403}">
      <dgm:prSet phldrT="[Text]"/>
      <dgm:spPr/>
      <dgm:t>
        <a:bodyPr/>
        <a:lstStyle/>
        <a:p>
          <a:r>
            <a:rPr lang="en-CA" dirty="0"/>
            <a:t>Problematic Sexuality</a:t>
          </a:r>
        </a:p>
      </dgm:t>
    </dgm:pt>
    <dgm:pt modelId="{B65F5AD4-5FF3-4387-9B95-910E8993F1F8}" type="parTrans" cxnId="{52CF3A51-7CA5-454F-8964-F57F5CBEC8ED}">
      <dgm:prSet/>
      <dgm:spPr/>
      <dgm:t>
        <a:bodyPr/>
        <a:lstStyle/>
        <a:p>
          <a:endParaRPr lang="en-CA"/>
        </a:p>
      </dgm:t>
    </dgm:pt>
    <dgm:pt modelId="{F49A27DD-95F7-4274-B055-F8953A395CA9}" type="sibTrans" cxnId="{52CF3A51-7CA5-454F-8964-F57F5CBEC8ED}">
      <dgm:prSet/>
      <dgm:spPr/>
      <dgm:t>
        <a:bodyPr/>
        <a:lstStyle/>
        <a:p>
          <a:endParaRPr lang="en-CA"/>
        </a:p>
      </dgm:t>
    </dgm:pt>
    <dgm:pt modelId="{8EEF76D0-2ECC-4FE9-8490-E25BE43BFFCB}">
      <dgm:prSet phldrT="[Text]"/>
      <dgm:spPr/>
      <dgm:t>
        <a:bodyPr/>
        <a:lstStyle/>
        <a:p>
          <a:r>
            <a:rPr lang="en-CA" dirty="0"/>
            <a:t>Impulsivity and emotion dysregulation</a:t>
          </a:r>
        </a:p>
      </dgm:t>
    </dgm:pt>
    <dgm:pt modelId="{BF83C252-E7A4-4C01-ADC9-126DB1B70CF2}" type="parTrans" cxnId="{9CD34ABC-C936-48CA-9944-516137132638}">
      <dgm:prSet/>
      <dgm:spPr/>
      <dgm:t>
        <a:bodyPr/>
        <a:lstStyle/>
        <a:p>
          <a:endParaRPr lang="en-CA"/>
        </a:p>
      </dgm:t>
    </dgm:pt>
    <dgm:pt modelId="{5AB17637-3B7D-463B-8746-651F572DAC65}" type="sibTrans" cxnId="{9CD34ABC-C936-48CA-9944-516137132638}">
      <dgm:prSet/>
      <dgm:spPr/>
      <dgm:t>
        <a:bodyPr/>
        <a:lstStyle/>
        <a:p>
          <a:endParaRPr lang="en-CA"/>
        </a:p>
      </dgm:t>
    </dgm:pt>
    <dgm:pt modelId="{EBC2FBB6-3B24-4E94-9A6E-D1C5A19F3FFD}" type="pres">
      <dgm:prSet presAssocID="{805BEE86-937B-4D76-9DD9-B02F5F589287}" presName="hierChild1" presStyleCnt="0">
        <dgm:presLayoutVars>
          <dgm:chPref val="1"/>
          <dgm:dir/>
          <dgm:animOne val="branch"/>
          <dgm:animLvl val="lvl"/>
          <dgm:resizeHandles/>
        </dgm:presLayoutVars>
      </dgm:prSet>
      <dgm:spPr/>
    </dgm:pt>
    <dgm:pt modelId="{261D889E-70E8-4A6A-8467-032565F5BE3E}" type="pres">
      <dgm:prSet presAssocID="{BA7FDA1C-DBED-4370-B65F-51B17A3444D5}" presName="hierRoot1" presStyleCnt="0"/>
      <dgm:spPr/>
    </dgm:pt>
    <dgm:pt modelId="{8B6D9332-ABF3-466C-9BFC-D59FFD0A1249}" type="pres">
      <dgm:prSet presAssocID="{BA7FDA1C-DBED-4370-B65F-51B17A3444D5}" presName="composite" presStyleCnt="0"/>
      <dgm:spPr/>
    </dgm:pt>
    <dgm:pt modelId="{328C57D1-D9E4-4AA8-98CE-AC900A9CC19E}" type="pres">
      <dgm:prSet presAssocID="{BA7FDA1C-DBED-4370-B65F-51B17A3444D5}" presName="background" presStyleLbl="node0" presStyleIdx="0" presStyleCnt="1"/>
      <dgm:spPr>
        <a:solidFill>
          <a:schemeClr val="bg1"/>
        </a:solidFill>
      </dgm:spPr>
    </dgm:pt>
    <dgm:pt modelId="{89BFDA47-E66A-4A5A-BD5C-431980DC8E8D}" type="pres">
      <dgm:prSet presAssocID="{BA7FDA1C-DBED-4370-B65F-51B17A3444D5}" presName="text" presStyleLbl="fgAcc0" presStyleIdx="0" presStyleCnt="1">
        <dgm:presLayoutVars>
          <dgm:chPref val="3"/>
        </dgm:presLayoutVars>
      </dgm:prSet>
      <dgm:spPr/>
    </dgm:pt>
    <dgm:pt modelId="{4FB9CBFD-F444-40A3-A8CB-0480664B9665}" type="pres">
      <dgm:prSet presAssocID="{BA7FDA1C-DBED-4370-B65F-51B17A3444D5}" presName="hierChild2" presStyleCnt="0"/>
      <dgm:spPr/>
    </dgm:pt>
    <dgm:pt modelId="{ED984EDB-0397-4C70-B115-9F1DD4459528}" type="pres">
      <dgm:prSet presAssocID="{4C3B2B29-108E-441B-B101-9C76BCBCD816}" presName="Name10" presStyleLbl="parChTrans1D2" presStyleIdx="0" presStyleCnt="2"/>
      <dgm:spPr/>
    </dgm:pt>
    <dgm:pt modelId="{4907943D-6185-4D31-9C39-903A50B1C080}" type="pres">
      <dgm:prSet presAssocID="{9A096ECC-8F24-4A28-B377-6735CA4BCDDF}" presName="hierRoot2" presStyleCnt="0"/>
      <dgm:spPr/>
    </dgm:pt>
    <dgm:pt modelId="{CEF496B9-4BC9-4C3B-A56F-C6F73702271A}" type="pres">
      <dgm:prSet presAssocID="{9A096ECC-8F24-4A28-B377-6735CA4BCDDF}" presName="composite2" presStyleCnt="0"/>
      <dgm:spPr/>
    </dgm:pt>
    <dgm:pt modelId="{80205BF6-E22F-492C-892A-D703D16C6F3D}" type="pres">
      <dgm:prSet presAssocID="{9A096ECC-8F24-4A28-B377-6735CA4BCDDF}" presName="background2" presStyleLbl="node2" presStyleIdx="0" presStyleCnt="2"/>
      <dgm:spPr>
        <a:solidFill>
          <a:schemeClr val="bg1"/>
        </a:solidFill>
      </dgm:spPr>
    </dgm:pt>
    <dgm:pt modelId="{D8E5486D-AB6D-4EB7-8CE8-D67115CA8BED}" type="pres">
      <dgm:prSet presAssocID="{9A096ECC-8F24-4A28-B377-6735CA4BCDDF}" presName="text2" presStyleLbl="fgAcc2" presStyleIdx="0" presStyleCnt="2">
        <dgm:presLayoutVars>
          <dgm:chPref val="3"/>
        </dgm:presLayoutVars>
      </dgm:prSet>
      <dgm:spPr/>
    </dgm:pt>
    <dgm:pt modelId="{9B444405-8EBE-4958-9C04-A1A974203174}" type="pres">
      <dgm:prSet presAssocID="{9A096ECC-8F24-4A28-B377-6735CA4BCDDF}" presName="hierChild3" presStyleCnt="0"/>
      <dgm:spPr/>
    </dgm:pt>
    <dgm:pt modelId="{2D5301B8-8A5B-4DAC-8D35-8C10B09FB281}" type="pres">
      <dgm:prSet presAssocID="{D39D2152-DBA8-422F-895A-EEA0377BF5A1}" presName="Name17" presStyleLbl="parChTrans1D3" presStyleIdx="0" presStyleCnt="2"/>
      <dgm:spPr/>
    </dgm:pt>
    <dgm:pt modelId="{92339046-D34D-4863-8E13-B7BFA345FDB8}" type="pres">
      <dgm:prSet presAssocID="{57E0B23E-59D1-4E84-9214-B365D93CE441}" presName="hierRoot3" presStyleCnt="0"/>
      <dgm:spPr/>
    </dgm:pt>
    <dgm:pt modelId="{FC38A700-4C92-4A66-980C-73499D0CE5FD}" type="pres">
      <dgm:prSet presAssocID="{57E0B23E-59D1-4E84-9214-B365D93CE441}" presName="composite3" presStyleCnt="0"/>
      <dgm:spPr/>
    </dgm:pt>
    <dgm:pt modelId="{ADB63CA0-266D-4261-AE50-ABD0FA23B704}" type="pres">
      <dgm:prSet presAssocID="{57E0B23E-59D1-4E84-9214-B365D93CE441}" presName="background3" presStyleLbl="node3" presStyleIdx="0" presStyleCnt="2"/>
      <dgm:spPr>
        <a:solidFill>
          <a:schemeClr val="bg1"/>
        </a:solidFill>
      </dgm:spPr>
    </dgm:pt>
    <dgm:pt modelId="{5778087E-86D9-4590-A8DD-AEB206FF2900}" type="pres">
      <dgm:prSet presAssocID="{57E0B23E-59D1-4E84-9214-B365D93CE441}" presName="text3" presStyleLbl="fgAcc3" presStyleIdx="0" presStyleCnt="2">
        <dgm:presLayoutVars>
          <dgm:chPref val="3"/>
        </dgm:presLayoutVars>
      </dgm:prSet>
      <dgm:spPr/>
    </dgm:pt>
    <dgm:pt modelId="{ECB314A4-0F19-4A71-97DC-D608F2B1A0DD}" type="pres">
      <dgm:prSet presAssocID="{57E0B23E-59D1-4E84-9214-B365D93CE441}" presName="hierChild4" presStyleCnt="0"/>
      <dgm:spPr/>
    </dgm:pt>
    <dgm:pt modelId="{FC4DD795-CBFF-4621-9B42-1ED7BDC1D89B}" type="pres">
      <dgm:prSet presAssocID="{B65F5AD4-5FF3-4387-9B95-910E8993F1F8}" presName="Name10" presStyleLbl="parChTrans1D2" presStyleIdx="1" presStyleCnt="2"/>
      <dgm:spPr/>
    </dgm:pt>
    <dgm:pt modelId="{04BEB412-8306-4427-9067-BF498C8EBCE8}" type="pres">
      <dgm:prSet presAssocID="{1FBF5E08-ADC5-4178-A5B3-B9220F906403}" presName="hierRoot2" presStyleCnt="0"/>
      <dgm:spPr/>
    </dgm:pt>
    <dgm:pt modelId="{8D399C27-264D-4BCF-9FF7-C9F0D0664292}" type="pres">
      <dgm:prSet presAssocID="{1FBF5E08-ADC5-4178-A5B3-B9220F906403}" presName="composite2" presStyleCnt="0"/>
      <dgm:spPr/>
    </dgm:pt>
    <dgm:pt modelId="{65E9E01C-1C67-4333-85C4-05CED4F0FDBA}" type="pres">
      <dgm:prSet presAssocID="{1FBF5E08-ADC5-4178-A5B3-B9220F906403}" presName="background2" presStyleLbl="node2" presStyleIdx="1" presStyleCnt="2"/>
      <dgm:spPr>
        <a:solidFill>
          <a:schemeClr val="bg1"/>
        </a:solidFill>
      </dgm:spPr>
    </dgm:pt>
    <dgm:pt modelId="{F55887E1-49FA-4BF0-A64B-CDAD0843230E}" type="pres">
      <dgm:prSet presAssocID="{1FBF5E08-ADC5-4178-A5B3-B9220F906403}" presName="text2" presStyleLbl="fgAcc2" presStyleIdx="1" presStyleCnt="2">
        <dgm:presLayoutVars>
          <dgm:chPref val="3"/>
        </dgm:presLayoutVars>
      </dgm:prSet>
      <dgm:spPr/>
    </dgm:pt>
    <dgm:pt modelId="{40FCB6FA-BF57-45C1-A51A-C93FA7DEA6A4}" type="pres">
      <dgm:prSet presAssocID="{1FBF5E08-ADC5-4178-A5B3-B9220F906403}" presName="hierChild3" presStyleCnt="0"/>
      <dgm:spPr/>
    </dgm:pt>
    <dgm:pt modelId="{A555EBED-CD7E-48D5-88E4-764F79F323B7}" type="pres">
      <dgm:prSet presAssocID="{BF83C252-E7A4-4C01-ADC9-126DB1B70CF2}" presName="Name17" presStyleLbl="parChTrans1D3" presStyleIdx="1" presStyleCnt="2"/>
      <dgm:spPr/>
    </dgm:pt>
    <dgm:pt modelId="{A892C364-1FBA-4EBE-8EEE-3133B8AC3C44}" type="pres">
      <dgm:prSet presAssocID="{8EEF76D0-2ECC-4FE9-8490-E25BE43BFFCB}" presName="hierRoot3" presStyleCnt="0"/>
      <dgm:spPr/>
    </dgm:pt>
    <dgm:pt modelId="{504A19A1-6D42-4371-9545-01E49EC8C8B5}" type="pres">
      <dgm:prSet presAssocID="{8EEF76D0-2ECC-4FE9-8490-E25BE43BFFCB}" presName="composite3" presStyleCnt="0"/>
      <dgm:spPr/>
    </dgm:pt>
    <dgm:pt modelId="{C262B725-BA60-412F-91F2-8E2B5007912F}" type="pres">
      <dgm:prSet presAssocID="{8EEF76D0-2ECC-4FE9-8490-E25BE43BFFCB}" presName="background3" presStyleLbl="node3" presStyleIdx="1" presStyleCnt="2"/>
      <dgm:spPr>
        <a:solidFill>
          <a:schemeClr val="bg1"/>
        </a:solidFill>
      </dgm:spPr>
    </dgm:pt>
    <dgm:pt modelId="{F40496EA-D0FE-4CCD-B65B-5B14F792CB01}" type="pres">
      <dgm:prSet presAssocID="{8EEF76D0-2ECC-4FE9-8490-E25BE43BFFCB}" presName="text3" presStyleLbl="fgAcc3" presStyleIdx="1" presStyleCnt="2">
        <dgm:presLayoutVars>
          <dgm:chPref val="3"/>
        </dgm:presLayoutVars>
      </dgm:prSet>
      <dgm:spPr/>
    </dgm:pt>
    <dgm:pt modelId="{52E4B447-8029-43A2-B17E-B898472264A1}" type="pres">
      <dgm:prSet presAssocID="{8EEF76D0-2ECC-4FE9-8490-E25BE43BFFCB}" presName="hierChild4" presStyleCnt="0"/>
      <dgm:spPr/>
    </dgm:pt>
  </dgm:ptLst>
  <dgm:cxnLst>
    <dgm:cxn modelId="{7072070E-52BC-43C6-B01F-E9BEB50BA280}" type="presOf" srcId="{1FBF5E08-ADC5-4178-A5B3-B9220F906403}" destId="{F55887E1-49FA-4BF0-A64B-CDAD0843230E}" srcOrd="0" destOrd="0" presId="urn:microsoft.com/office/officeart/2005/8/layout/hierarchy1"/>
    <dgm:cxn modelId="{CB14E618-C27D-420B-8BEB-6FE1862C8BE5}" type="presOf" srcId="{B65F5AD4-5FF3-4387-9B95-910E8993F1F8}" destId="{FC4DD795-CBFF-4621-9B42-1ED7BDC1D89B}" srcOrd="0" destOrd="0" presId="urn:microsoft.com/office/officeart/2005/8/layout/hierarchy1"/>
    <dgm:cxn modelId="{1FA05742-7D78-4371-8DE7-77D6CB23A419}" srcId="{BA7FDA1C-DBED-4370-B65F-51B17A3444D5}" destId="{9A096ECC-8F24-4A28-B377-6735CA4BCDDF}" srcOrd="0" destOrd="0" parTransId="{4C3B2B29-108E-441B-B101-9C76BCBCD816}" sibTransId="{B7070004-7CAD-4A98-9D3A-93238F0BE055}"/>
    <dgm:cxn modelId="{7F0F164A-738C-4BBA-8308-8ECF2F67B14B}" type="presOf" srcId="{9A096ECC-8F24-4A28-B377-6735CA4BCDDF}" destId="{D8E5486D-AB6D-4EB7-8CE8-D67115CA8BED}" srcOrd="0" destOrd="0" presId="urn:microsoft.com/office/officeart/2005/8/layout/hierarchy1"/>
    <dgm:cxn modelId="{52CF3A51-7CA5-454F-8964-F57F5CBEC8ED}" srcId="{BA7FDA1C-DBED-4370-B65F-51B17A3444D5}" destId="{1FBF5E08-ADC5-4178-A5B3-B9220F906403}" srcOrd="1" destOrd="0" parTransId="{B65F5AD4-5FF3-4387-9B95-910E8993F1F8}" sibTransId="{F49A27DD-95F7-4274-B055-F8953A395CA9}"/>
    <dgm:cxn modelId="{6B03B55C-BBF2-4EA3-86DF-360FD7E18BB7}" type="presOf" srcId="{D39D2152-DBA8-422F-895A-EEA0377BF5A1}" destId="{2D5301B8-8A5B-4DAC-8D35-8C10B09FB281}" srcOrd="0" destOrd="0" presId="urn:microsoft.com/office/officeart/2005/8/layout/hierarchy1"/>
    <dgm:cxn modelId="{1E9E4277-A20E-424B-8679-A4F36A52342D}" type="presOf" srcId="{57E0B23E-59D1-4E84-9214-B365D93CE441}" destId="{5778087E-86D9-4590-A8DD-AEB206FF2900}" srcOrd="0" destOrd="0" presId="urn:microsoft.com/office/officeart/2005/8/layout/hierarchy1"/>
    <dgm:cxn modelId="{DA174682-B707-417A-8474-37B90390D28B}" srcId="{9A096ECC-8F24-4A28-B377-6735CA4BCDDF}" destId="{57E0B23E-59D1-4E84-9214-B365D93CE441}" srcOrd="0" destOrd="0" parTransId="{D39D2152-DBA8-422F-895A-EEA0377BF5A1}" sibTransId="{3BB00746-EC61-4D66-8129-D2867AC8FCF4}"/>
    <dgm:cxn modelId="{E2F06185-597D-451C-92C0-582036FAB9BC}" type="presOf" srcId="{BF83C252-E7A4-4C01-ADC9-126DB1B70CF2}" destId="{A555EBED-CD7E-48D5-88E4-764F79F323B7}" srcOrd="0" destOrd="0" presId="urn:microsoft.com/office/officeart/2005/8/layout/hierarchy1"/>
    <dgm:cxn modelId="{F42C3FA2-04F6-4295-80B1-465B645C068F}" type="presOf" srcId="{BA7FDA1C-DBED-4370-B65F-51B17A3444D5}" destId="{89BFDA47-E66A-4A5A-BD5C-431980DC8E8D}" srcOrd="0" destOrd="0" presId="urn:microsoft.com/office/officeart/2005/8/layout/hierarchy1"/>
    <dgm:cxn modelId="{8A1715AE-D79F-496C-AEEA-46CD4F763673}" srcId="{805BEE86-937B-4D76-9DD9-B02F5F589287}" destId="{BA7FDA1C-DBED-4370-B65F-51B17A3444D5}" srcOrd="0" destOrd="0" parTransId="{45E15419-B069-47CD-89CB-AABD6AE1CB31}" sibTransId="{09BEA426-EC89-4A7E-814C-2A8A8D00BB2D}"/>
    <dgm:cxn modelId="{9EC885B2-887E-4587-B629-BEB49F8D1A1D}" type="presOf" srcId="{4C3B2B29-108E-441B-B101-9C76BCBCD816}" destId="{ED984EDB-0397-4C70-B115-9F1DD4459528}" srcOrd="0" destOrd="0" presId="urn:microsoft.com/office/officeart/2005/8/layout/hierarchy1"/>
    <dgm:cxn modelId="{39CD3EB9-D045-41E8-AE22-7AA1E4227422}" type="presOf" srcId="{8EEF76D0-2ECC-4FE9-8490-E25BE43BFFCB}" destId="{F40496EA-D0FE-4CCD-B65B-5B14F792CB01}" srcOrd="0" destOrd="0" presId="urn:microsoft.com/office/officeart/2005/8/layout/hierarchy1"/>
    <dgm:cxn modelId="{9CD34ABC-C936-48CA-9944-516137132638}" srcId="{1FBF5E08-ADC5-4178-A5B3-B9220F906403}" destId="{8EEF76D0-2ECC-4FE9-8490-E25BE43BFFCB}" srcOrd="0" destOrd="0" parTransId="{BF83C252-E7A4-4C01-ADC9-126DB1B70CF2}" sibTransId="{5AB17637-3B7D-463B-8746-651F572DAC65}"/>
    <dgm:cxn modelId="{C14B03D1-B968-4EB2-8079-1FD1D238EF8F}" type="presOf" srcId="{805BEE86-937B-4D76-9DD9-B02F5F589287}" destId="{EBC2FBB6-3B24-4E94-9A6E-D1C5A19F3FFD}" srcOrd="0" destOrd="0" presId="urn:microsoft.com/office/officeart/2005/8/layout/hierarchy1"/>
    <dgm:cxn modelId="{45012F9D-2E86-4F65-930D-AC03010D178E}" type="presParOf" srcId="{EBC2FBB6-3B24-4E94-9A6E-D1C5A19F3FFD}" destId="{261D889E-70E8-4A6A-8467-032565F5BE3E}" srcOrd="0" destOrd="0" presId="urn:microsoft.com/office/officeart/2005/8/layout/hierarchy1"/>
    <dgm:cxn modelId="{882A564A-B08E-45E8-9444-17B58275A295}" type="presParOf" srcId="{261D889E-70E8-4A6A-8467-032565F5BE3E}" destId="{8B6D9332-ABF3-466C-9BFC-D59FFD0A1249}" srcOrd="0" destOrd="0" presId="urn:microsoft.com/office/officeart/2005/8/layout/hierarchy1"/>
    <dgm:cxn modelId="{8514A229-A564-43E1-A006-F8B84F0BE373}" type="presParOf" srcId="{8B6D9332-ABF3-466C-9BFC-D59FFD0A1249}" destId="{328C57D1-D9E4-4AA8-98CE-AC900A9CC19E}" srcOrd="0" destOrd="0" presId="urn:microsoft.com/office/officeart/2005/8/layout/hierarchy1"/>
    <dgm:cxn modelId="{203245ED-CC1F-429E-8038-1F4074DF05AF}" type="presParOf" srcId="{8B6D9332-ABF3-466C-9BFC-D59FFD0A1249}" destId="{89BFDA47-E66A-4A5A-BD5C-431980DC8E8D}" srcOrd="1" destOrd="0" presId="urn:microsoft.com/office/officeart/2005/8/layout/hierarchy1"/>
    <dgm:cxn modelId="{27A70A60-2221-4708-8FC5-A3B1B9D0CFD2}" type="presParOf" srcId="{261D889E-70E8-4A6A-8467-032565F5BE3E}" destId="{4FB9CBFD-F444-40A3-A8CB-0480664B9665}" srcOrd="1" destOrd="0" presId="urn:microsoft.com/office/officeart/2005/8/layout/hierarchy1"/>
    <dgm:cxn modelId="{0C77881C-635A-4139-B7FB-E0DD40B5C176}" type="presParOf" srcId="{4FB9CBFD-F444-40A3-A8CB-0480664B9665}" destId="{ED984EDB-0397-4C70-B115-9F1DD4459528}" srcOrd="0" destOrd="0" presId="urn:microsoft.com/office/officeart/2005/8/layout/hierarchy1"/>
    <dgm:cxn modelId="{BF08C00C-3B33-40FA-83AF-FAD901B057E5}" type="presParOf" srcId="{4FB9CBFD-F444-40A3-A8CB-0480664B9665}" destId="{4907943D-6185-4D31-9C39-903A50B1C080}" srcOrd="1" destOrd="0" presId="urn:microsoft.com/office/officeart/2005/8/layout/hierarchy1"/>
    <dgm:cxn modelId="{0794C549-99DC-4FB4-B5C2-0C32C48A1DF7}" type="presParOf" srcId="{4907943D-6185-4D31-9C39-903A50B1C080}" destId="{CEF496B9-4BC9-4C3B-A56F-C6F73702271A}" srcOrd="0" destOrd="0" presId="urn:microsoft.com/office/officeart/2005/8/layout/hierarchy1"/>
    <dgm:cxn modelId="{95DA643F-6EDA-4E7C-A756-A8289711F153}" type="presParOf" srcId="{CEF496B9-4BC9-4C3B-A56F-C6F73702271A}" destId="{80205BF6-E22F-492C-892A-D703D16C6F3D}" srcOrd="0" destOrd="0" presId="urn:microsoft.com/office/officeart/2005/8/layout/hierarchy1"/>
    <dgm:cxn modelId="{BF3CFC25-CBBE-46E9-BE69-A86DFF37E2BB}" type="presParOf" srcId="{CEF496B9-4BC9-4C3B-A56F-C6F73702271A}" destId="{D8E5486D-AB6D-4EB7-8CE8-D67115CA8BED}" srcOrd="1" destOrd="0" presId="urn:microsoft.com/office/officeart/2005/8/layout/hierarchy1"/>
    <dgm:cxn modelId="{A9C4EFE2-CF3E-43F2-A095-A042396FD016}" type="presParOf" srcId="{4907943D-6185-4D31-9C39-903A50B1C080}" destId="{9B444405-8EBE-4958-9C04-A1A974203174}" srcOrd="1" destOrd="0" presId="urn:microsoft.com/office/officeart/2005/8/layout/hierarchy1"/>
    <dgm:cxn modelId="{A5DCDE3F-7507-4586-82BC-9B5EAA71A6D6}" type="presParOf" srcId="{9B444405-8EBE-4958-9C04-A1A974203174}" destId="{2D5301B8-8A5B-4DAC-8D35-8C10B09FB281}" srcOrd="0" destOrd="0" presId="urn:microsoft.com/office/officeart/2005/8/layout/hierarchy1"/>
    <dgm:cxn modelId="{A3EB9BAE-59C7-4CA1-8233-1DAB4BC182C5}" type="presParOf" srcId="{9B444405-8EBE-4958-9C04-A1A974203174}" destId="{92339046-D34D-4863-8E13-B7BFA345FDB8}" srcOrd="1" destOrd="0" presId="urn:microsoft.com/office/officeart/2005/8/layout/hierarchy1"/>
    <dgm:cxn modelId="{4D116191-0B6E-471F-B1AB-D83D5003E072}" type="presParOf" srcId="{92339046-D34D-4863-8E13-B7BFA345FDB8}" destId="{FC38A700-4C92-4A66-980C-73499D0CE5FD}" srcOrd="0" destOrd="0" presId="urn:microsoft.com/office/officeart/2005/8/layout/hierarchy1"/>
    <dgm:cxn modelId="{B6B5E13A-727E-4080-A29B-DCC50D5B2D2F}" type="presParOf" srcId="{FC38A700-4C92-4A66-980C-73499D0CE5FD}" destId="{ADB63CA0-266D-4261-AE50-ABD0FA23B704}" srcOrd="0" destOrd="0" presId="urn:microsoft.com/office/officeart/2005/8/layout/hierarchy1"/>
    <dgm:cxn modelId="{F65999AA-56DC-4DEF-A899-9FC8E585B99F}" type="presParOf" srcId="{FC38A700-4C92-4A66-980C-73499D0CE5FD}" destId="{5778087E-86D9-4590-A8DD-AEB206FF2900}" srcOrd="1" destOrd="0" presId="urn:microsoft.com/office/officeart/2005/8/layout/hierarchy1"/>
    <dgm:cxn modelId="{84D5AC37-9DFD-4A43-8F6D-37D638A7380B}" type="presParOf" srcId="{92339046-D34D-4863-8E13-B7BFA345FDB8}" destId="{ECB314A4-0F19-4A71-97DC-D608F2B1A0DD}" srcOrd="1" destOrd="0" presId="urn:microsoft.com/office/officeart/2005/8/layout/hierarchy1"/>
    <dgm:cxn modelId="{6B9FC364-F62C-464C-995F-302244A4B6E9}" type="presParOf" srcId="{4FB9CBFD-F444-40A3-A8CB-0480664B9665}" destId="{FC4DD795-CBFF-4621-9B42-1ED7BDC1D89B}" srcOrd="2" destOrd="0" presId="urn:microsoft.com/office/officeart/2005/8/layout/hierarchy1"/>
    <dgm:cxn modelId="{36178566-20A6-4980-A57C-7BDBD55C1090}" type="presParOf" srcId="{4FB9CBFD-F444-40A3-A8CB-0480664B9665}" destId="{04BEB412-8306-4427-9067-BF498C8EBCE8}" srcOrd="3" destOrd="0" presId="urn:microsoft.com/office/officeart/2005/8/layout/hierarchy1"/>
    <dgm:cxn modelId="{845692FE-105C-44DC-BF0E-D00BACF582EE}" type="presParOf" srcId="{04BEB412-8306-4427-9067-BF498C8EBCE8}" destId="{8D399C27-264D-4BCF-9FF7-C9F0D0664292}" srcOrd="0" destOrd="0" presId="urn:microsoft.com/office/officeart/2005/8/layout/hierarchy1"/>
    <dgm:cxn modelId="{2B819438-BB18-44DC-8721-78638738BD0A}" type="presParOf" srcId="{8D399C27-264D-4BCF-9FF7-C9F0D0664292}" destId="{65E9E01C-1C67-4333-85C4-05CED4F0FDBA}" srcOrd="0" destOrd="0" presId="urn:microsoft.com/office/officeart/2005/8/layout/hierarchy1"/>
    <dgm:cxn modelId="{93D759A1-8E70-471D-9F68-121BE6528DFD}" type="presParOf" srcId="{8D399C27-264D-4BCF-9FF7-C9F0D0664292}" destId="{F55887E1-49FA-4BF0-A64B-CDAD0843230E}" srcOrd="1" destOrd="0" presId="urn:microsoft.com/office/officeart/2005/8/layout/hierarchy1"/>
    <dgm:cxn modelId="{0B151CC8-08EC-432D-AD05-117C4C3AD8CA}" type="presParOf" srcId="{04BEB412-8306-4427-9067-BF498C8EBCE8}" destId="{40FCB6FA-BF57-45C1-A51A-C93FA7DEA6A4}" srcOrd="1" destOrd="0" presId="urn:microsoft.com/office/officeart/2005/8/layout/hierarchy1"/>
    <dgm:cxn modelId="{8D77E316-56D6-4F3E-BA69-250411F700B6}" type="presParOf" srcId="{40FCB6FA-BF57-45C1-A51A-C93FA7DEA6A4}" destId="{A555EBED-CD7E-48D5-88E4-764F79F323B7}" srcOrd="0" destOrd="0" presId="urn:microsoft.com/office/officeart/2005/8/layout/hierarchy1"/>
    <dgm:cxn modelId="{04A8AC27-7DB6-4A09-AF82-DEF70696213D}" type="presParOf" srcId="{40FCB6FA-BF57-45C1-A51A-C93FA7DEA6A4}" destId="{A892C364-1FBA-4EBE-8EEE-3133B8AC3C44}" srcOrd="1" destOrd="0" presId="urn:microsoft.com/office/officeart/2005/8/layout/hierarchy1"/>
    <dgm:cxn modelId="{BB91E625-08A4-4232-A501-E494728001EC}" type="presParOf" srcId="{A892C364-1FBA-4EBE-8EEE-3133B8AC3C44}" destId="{504A19A1-6D42-4371-9545-01E49EC8C8B5}" srcOrd="0" destOrd="0" presId="urn:microsoft.com/office/officeart/2005/8/layout/hierarchy1"/>
    <dgm:cxn modelId="{97E752CB-AA1D-4AC7-967B-301DF56895E4}" type="presParOf" srcId="{504A19A1-6D42-4371-9545-01E49EC8C8B5}" destId="{C262B725-BA60-412F-91F2-8E2B5007912F}" srcOrd="0" destOrd="0" presId="urn:microsoft.com/office/officeart/2005/8/layout/hierarchy1"/>
    <dgm:cxn modelId="{3B6906B1-0CF6-4C5B-BD1A-C81F0D382DA4}" type="presParOf" srcId="{504A19A1-6D42-4371-9545-01E49EC8C8B5}" destId="{F40496EA-D0FE-4CCD-B65B-5B14F792CB01}" srcOrd="1" destOrd="0" presId="urn:microsoft.com/office/officeart/2005/8/layout/hierarchy1"/>
    <dgm:cxn modelId="{573A886B-8DBF-48A9-A11E-B7D058FBA525}" type="presParOf" srcId="{A892C364-1FBA-4EBE-8EEE-3133B8AC3C44}" destId="{52E4B447-8029-43A2-B17E-B898472264A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5BEE86-937B-4D76-9DD9-B02F5F58928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CA"/>
        </a:p>
      </dgm:t>
    </dgm:pt>
    <dgm:pt modelId="{BA7FDA1C-DBED-4370-B65F-51B17A3444D5}">
      <dgm:prSet phldrT="[Text]"/>
      <dgm:spPr/>
      <dgm:t>
        <a:bodyPr/>
        <a:lstStyle/>
        <a:p>
          <a:r>
            <a:rPr lang="en-CA" dirty="0"/>
            <a:t>CSBD</a:t>
          </a:r>
        </a:p>
      </dgm:t>
    </dgm:pt>
    <dgm:pt modelId="{45E15419-B069-47CD-89CB-AABD6AE1CB31}" type="parTrans" cxnId="{8A1715AE-D79F-496C-AEEA-46CD4F763673}">
      <dgm:prSet/>
      <dgm:spPr/>
      <dgm:t>
        <a:bodyPr/>
        <a:lstStyle/>
        <a:p>
          <a:endParaRPr lang="en-CA"/>
        </a:p>
      </dgm:t>
    </dgm:pt>
    <dgm:pt modelId="{09BEA426-EC89-4A7E-814C-2A8A8D00BB2D}" type="sibTrans" cxnId="{8A1715AE-D79F-496C-AEEA-46CD4F763673}">
      <dgm:prSet/>
      <dgm:spPr/>
      <dgm:t>
        <a:bodyPr/>
        <a:lstStyle/>
        <a:p>
          <a:endParaRPr lang="en-CA"/>
        </a:p>
      </dgm:t>
    </dgm:pt>
    <dgm:pt modelId="{9A096ECC-8F24-4A28-B377-6735CA4BCDDF}">
      <dgm:prSet phldrT="[Text]" custT="1"/>
      <dgm:spPr/>
      <dgm:t>
        <a:bodyPr/>
        <a:lstStyle/>
        <a:p>
          <a:r>
            <a:rPr lang="en-CA" sz="2400" dirty="0"/>
            <a:t>Sexual Drive</a:t>
          </a:r>
        </a:p>
      </dgm:t>
    </dgm:pt>
    <dgm:pt modelId="{4C3B2B29-108E-441B-B101-9C76BCBCD816}" type="parTrans" cxnId="{1FA05742-7D78-4371-8DE7-77D6CB23A419}">
      <dgm:prSet/>
      <dgm:spPr/>
      <dgm:t>
        <a:bodyPr/>
        <a:lstStyle/>
        <a:p>
          <a:endParaRPr lang="en-CA"/>
        </a:p>
      </dgm:t>
    </dgm:pt>
    <dgm:pt modelId="{B7070004-7CAD-4A98-9D3A-93238F0BE055}" type="sibTrans" cxnId="{1FA05742-7D78-4371-8DE7-77D6CB23A419}">
      <dgm:prSet/>
      <dgm:spPr/>
      <dgm:t>
        <a:bodyPr/>
        <a:lstStyle/>
        <a:p>
          <a:endParaRPr lang="en-CA"/>
        </a:p>
      </dgm:t>
    </dgm:pt>
    <dgm:pt modelId="{57E0B23E-59D1-4E84-9214-B365D93CE441}">
      <dgm:prSet phldrT="[Text]"/>
      <dgm:spPr/>
      <dgm:t>
        <a:bodyPr/>
        <a:lstStyle/>
        <a:p>
          <a:r>
            <a:rPr lang="en-CA" dirty="0"/>
            <a:t>Sexual </a:t>
          </a:r>
          <a:r>
            <a:rPr lang="en-CA" dirty="0" err="1"/>
            <a:t>freq</a:t>
          </a:r>
          <a:r>
            <a:rPr lang="en-CA" dirty="0"/>
            <a:t>, preoccupation, impersonal sex</a:t>
          </a:r>
        </a:p>
      </dgm:t>
    </dgm:pt>
    <dgm:pt modelId="{D39D2152-DBA8-422F-895A-EEA0377BF5A1}" type="parTrans" cxnId="{DA174682-B707-417A-8474-37B90390D28B}">
      <dgm:prSet/>
      <dgm:spPr/>
      <dgm:t>
        <a:bodyPr/>
        <a:lstStyle/>
        <a:p>
          <a:endParaRPr lang="en-CA"/>
        </a:p>
      </dgm:t>
    </dgm:pt>
    <dgm:pt modelId="{3BB00746-EC61-4D66-8129-D2867AC8FCF4}" type="sibTrans" cxnId="{DA174682-B707-417A-8474-37B90390D28B}">
      <dgm:prSet/>
      <dgm:spPr/>
      <dgm:t>
        <a:bodyPr/>
        <a:lstStyle/>
        <a:p>
          <a:endParaRPr lang="en-CA"/>
        </a:p>
      </dgm:t>
    </dgm:pt>
    <dgm:pt modelId="{1FBF5E08-ADC5-4178-A5B3-B9220F906403}">
      <dgm:prSet phldrT="[Text]"/>
      <dgm:spPr/>
      <dgm:t>
        <a:bodyPr/>
        <a:lstStyle/>
        <a:p>
          <a:r>
            <a:rPr lang="en-CA" dirty="0"/>
            <a:t>Problematic Sexuality</a:t>
          </a:r>
        </a:p>
      </dgm:t>
    </dgm:pt>
    <dgm:pt modelId="{B65F5AD4-5FF3-4387-9B95-910E8993F1F8}" type="parTrans" cxnId="{52CF3A51-7CA5-454F-8964-F57F5CBEC8ED}">
      <dgm:prSet/>
      <dgm:spPr/>
      <dgm:t>
        <a:bodyPr/>
        <a:lstStyle/>
        <a:p>
          <a:endParaRPr lang="en-CA"/>
        </a:p>
      </dgm:t>
    </dgm:pt>
    <dgm:pt modelId="{F49A27DD-95F7-4274-B055-F8953A395CA9}" type="sibTrans" cxnId="{52CF3A51-7CA5-454F-8964-F57F5CBEC8ED}">
      <dgm:prSet/>
      <dgm:spPr/>
      <dgm:t>
        <a:bodyPr/>
        <a:lstStyle/>
        <a:p>
          <a:endParaRPr lang="en-CA"/>
        </a:p>
      </dgm:t>
    </dgm:pt>
    <dgm:pt modelId="{8EEF76D0-2ECC-4FE9-8490-E25BE43BFFCB}">
      <dgm:prSet phldrT="[Text]"/>
      <dgm:spPr/>
      <dgm:t>
        <a:bodyPr/>
        <a:lstStyle/>
        <a:p>
          <a:r>
            <a:rPr lang="en-CA" dirty="0"/>
            <a:t>Impulsivity and emotion dysregulation</a:t>
          </a:r>
        </a:p>
      </dgm:t>
    </dgm:pt>
    <dgm:pt modelId="{BF83C252-E7A4-4C01-ADC9-126DB1B70CF2}" type="parTrans" cxnId="{9CD34ABC-C936-48CA-9944-516137132638}">
      <dgm:prSet/>
      <dgm:spPr/>
      <dgm:t>
        <a:bodyPr/>
        <a:lstStyle/>
        <a:p>
          <a:endParaRPr lang="en-CA"/>
        </a:p>
      </dgm:t>
    </dgm:pt>
    <dgm:pt modelId="{5AB17637-3B7D-463B-8746-651F572DAC65}" type="sibTrans" cxnId="{9CD34ABC-C936-48CA-9944-516137132638}">
      <dgm:prSet/>
      <dgm:spPr/>
      <dgm:t>
        <a:bodyPr/>
        <a:lstStyle/>
        <a:p>
          <a:endParaRPr lang="en-CA"/>
        </a:p>
      </dgm:t>
    </dgm:pt>
    <dgm:pt modelId="{EBC2FBB6-3B24-4E94-9A6E-D1C5A19F3FFD}" type="pres">
      <dgm:prSet presAssocID="{805BEE86-937B-4D76-9DD9-B02F5F589287}" presName="hierChild1" presStyleCnt="0">
        <dgm:presLayoutVars>
          <dgm:chPref val="1"/>
          <dgm:dir/>
          <dgm:animOne val="branch"/>
          <dgm:animLvl val="lvl"/>
          <dgm:resizeHandles/>
        </dgm:presLayoutVars>
      </dgm:prSet>
      <dgm:spPr/>
    </dgm:pt>
    <dgm:pt modelId="{261D889E-70E8-4A6A-8467-032565F5BE3E}" type="pres">
      <dgm:prSet presAssocID="{BA7FDA1C-DBED-4370-B65F-51B17A3444D5}" presName="hierRoot1" presStyleCnt="0"/>
      <dgm:spPr/>
    </dgm:pt>
    <dgm:pt modelId="{8B6D9332-ABF3-466C-9BFC-D59FFD0A1249}" type="pres">
      <dgm:prSet presAssocID="{BA7FDA1C-DBED-4370-B65F-51B17A3444D5}" presName="composite" presStyleCnt="0"/>
      <dgm:spPr/>
    </dgm:pt>
    <dgm:pt modelId="{328C57D1-D9E4-4AA8-98CE-AC900A9CC19E}" type="pres">
      <dgm:prSet presAssocID="{BA7FDA1C-DBED-4370-B65F-51B17A3444D5}" presName="background" presStyleLbl="node0" presStyleIdx="0" presStyleCnt="1"/>
      <dgm:spPr>
        <a:solidFill>
          <a:schemeClr val="bg1"/>
        </a:solidFill>
      </dgm:spPr>
    </dgm:pt>
    <dgm:pt modelId="{89BFDA47-E66A-4A5A-BD5C-431980DC8E8D}" type="pres">
      <dgm:prSet presAssocID="{BA7FDA1C-DBED-4370-B65F-51B17A3444D5}" presName="text" presStyleLbl="fgAcc0" presStyleIdx="0" presStyleCnt="1">
        <dgm:presLayoutVars>
          <dgm:chPref val="3"/>
        </dgm:presLayoutVars>
      </dgm:prSet>
      <dgm:spPr/>
    </dgm:pt>
    <dgm:pt modelId="{4FB9CBFD-F444-40A3-A8CB-0480664B9665}" type="pres">
      <dgm:prSet presAssocID="{BA7FDA1C-DBED-4370-B65F-51B17A3444D5}" presName="hierChild2" presStyleCnt="0"/>
      <dgm:spPr/>
    </dgm:pt>
    <dgm:pt modelId="{ED984EDB-0397-4C70-B115-9F1DD4459528}" type="pres">
      <dgm:prSet presAssocID="{4C3B2B29-108E-441B-B101-9C76BCBCD816}" presName="Name10" presStyleLbl="parChTrans1D2" presStyleIdx="0" presStyleCnt="2"/>
      <dgm:spPr/>
    </dgm:pt>
    <dgm:pt modelId="{4907943D-6185-4D31-9C39-903A50B1C080}" type="pres">
      <dgm:prSet presAssocID="{9A096ECC-8F24-4A28-B377-6735CA4BCDDF}" presName="hierRoot2" presStyleCnt="0"/>
      <dgm:spPr/>
    </dgm:pt>
    <dgm:pt modelId="{CEF496B9-4BC9-4C3B-A56F-C6F73702271A}" type="pres">
      <dgm:prSet presAssocID="{9A096ECC-8F24-4A28-B377-6735CA4BCDDF}" presName="composite2" presStyleCnt="0"/>
      <dgm:spPr/>
    </dgm:pt>
    <dgm:pt modelId="{80205BF6-E22F-492C-892A-D703D16C6F3D}" type="pres">
      <dgm:prSet presAssocID="{9A096ECC-8F24-4A28-B377-6735CA4BCDDF}" presName="background2" presStyleLbl="node2" presStyleIdx="0" presStyleCnt="2"/>
      <dgm:spPr>
        <a:solidFill>
          <a:schemeClr val="bg1"/>
        </a:solidFill>
      </dgm:spPr>
    </dgm:pt>
    <dgm:pt modelId="{D8E5486D-AB6D-4EB7-8CE8-D67115CA8BED}" type="pres">
      <dgm:prSet presAssocID="{9A096ECC-8F24-4A28-B377-6735CA4BCDDF}" presName="text2" presStyleLbl="fgAcc2" presStyleIdx="0" presStyleCnt="2">
        <dgm:presLayoutVars>
          <dgm:chPref val="3"/>
        </dgm:presLayoutVars>
      </dgm:prSet>
      <dgm:spPr/>
    </dgm:pt>
    <dgm:pt modelId="{9B444405-8EBE-4958-9C04-A1A974203174}" type="pres">
      <dgm:prSet presAssocID="{9A096ECC-8F24-4A28-B377-6735CA4BCDDF}" presName="hierChild3" presStyleCnt="0"/>
      <dgm:spPr/>
    </dgm:pt>
    <dgm:pt modelId="{2D5301B8-8A5B-4DAC-8D35-8C10B09FB281}" type="pres">
      <dgm:prSet presAssocID="{D39D2152-DBA8-422F-895A-EEA0377BF5A1}" presName="Name17" presStyleLbl="parChTrans1D3" presStyleIdx="0" presStyleCnt="2"/>
      <dgm:spPr/>
    </dgm:pt>
    <dgm:pt modelId="{92339046-D34D-4863-8E13-B7BFA345FDB8}" type="pres">
      <dgm:prSet presAssocID="{57E0B23E-59D1-4E84-9214-B365D93CE441}" presName="hierRoot3" presStyleCnt="0"/>
      <dgm:spPr/>
    </dgm:pt>
    <dgm:pt modelId="{FC38A700-4C92-4A66-980C-73499D0CE5FD}" type="pres">
      <dgm:prSet presAssocID="{57E0B23E-59D1-4E84-9214-B365D93CE441}" presName="composite3" presStyleCnt="0"/>
      <dgm:spPr/>
    </dgm:pt>
    <dgm:pt modelId="{ADB63CA0-266D-4261-AE50-ABD0FA23B704}" type="pres">
      <dgm:prSet presAssocID="{57E0B23E-59D1-4E84-9214-B365D93CE441}" presName="background3" presStyleLbl="node3" presStyleIdx="0" presStyleCnt="2"/>
      <dgm:spPr>
        <a:solidFill>
          <a:schemeClr val="bg1"/>
        </a:solidFill>
      </dgm:spPr>
    </dgm:pt>
    <dgm:pt modelId="{5778087E-86D9-4590-A8DD-AEB206FF2900}" type="pres">
      <dgm:prSet presAssocID="{57E0B23E-59D1-4E84-9214-B365D93CE441}" presName="text3" presStyleLbl="fgAcc3" presStyleIdx="0" presStyleCnt="2">
        <dgm:presLayoutVars>
          <dgm:chPref val="3"/>
        </dgm:presLayoutVars>
      </dgm:prSet>
      <dgm:spPr/>
    </dgm:pt>
    <dgm:pt modelId="{ECB314A4-0F19-4A71-97DC-D608F2B1A0DD}" type="pres">
      <dgm:prSet presAssocID="{57E0B23E-59D1-4E84-9214-B365D93CE441}" presName="hierChild4" presStyleCnt="0"/>
      <dgm:spPr/>
    </dgm:pt>
    <dgm:pt modelId="{FC4DD795-CBFF-4621-9B42-1ED7BDC1D89B}" type="pres">
      <dgm:prSet presAssocID="{B65F5AD4-5FF3-4387-9B95-910E8993F1F8}" presName="Name10" presStyleLbl="parChTrans1D2" presStyleIdx="1" presStyleCnt="2"/>
      <dgm:spPr/>
    </dgm:pt>
    <dgm:pt modelId="{04BEB412-8306-4427-9067-BF498C8EBCE8}" type="pres">
      <dgm:prSet presAssocID="{1FBF5E08-ADC5-4178-A5B3-B9220F906403}" presName="hierRoot2" presStyleCnt="0"/>
      <dgm:spPr/>
    </dgm:pt>
    <dgm:pt modelId="{8D399C27-264D-4BCF-9FF7-C9F0D0664292}" type="pres">
      <dgm:prSet presAssocID="{1FBF5E08-ADC5-4178-A5B3-B9220F906403}" presName="composite2" presStyleCnt="0"/>
      <dgm:spPr/>
    </dgm:pt>
    <dgm:pt modelId="{65E9E01C-1C67-4333-85C4-05CED4F0FDBA}" type="pres">
      <dgm:prSet presAssocID="{1FBF5E08-ADC5-4178-A5B3-B9220F906403}" presName="background2" presStyleLbl="node2" presStyleIdx="1" presStyleCnt="2"/>
      <dgm:spPr>
        <a:solidFill>
          <a:schemeClr val="bg1"/>
        </a:solidFill>
      </dgm:spPr>
    </dgm:pt>
    <dgm:pt modelId="{F55887E1-49FA-4BF0-A64B-CDAD0843230E}" type="pres">
      <dgm:prSet presAssocID="{1FBF5E08-ADC5-4178-A5B3-B9220F906403}" presName="text2" presStyleLbl="fgAcc2" presStyleIdx="1" presStyleCnt="2">
        <dgm:presLayoutVars>
          <dgm:chPref val="3"/>
        </dgm:presLayoutVars>
      </dgm:prSet>
      <dgm:spPr/>
    </dgm:pt>
    <dgm:pt modelId="{40FCB6FA-BF57-45C1-A51A-C93FA7DEA6A4}" type="pres">
      <dgm:prSet presAssocID="{1FBF5E08-ADC5-4178-A5B3-B9220F906403}" presName="hierChild3" presStyleCnt="0"/>
      <dgm:spPr/>
    </dgm:pt>
    <dgm:pt modelId="{A555EBED-CD7E-48D5-88E4-764F79F323B7}" type="pres">
      <dgm:prSet presAssocID="{BF83C252-E7A4-4C01-ADC9-126DB1B70CF2}" presName="Name17" presStyleLbl="parChTrans1D3" presStyleIdx="1" presStyleCnt="2"/>
      <dgm:spPr/>
    </dgm:pt>
    <dgm:pt modelId="{A892C364-1FBA-4EBE-8EEE-3133B8AC3C44}" type="pres">
      <dgm:prSet presAssocID="{8EEF76D0-2ECC-4FE9-8490-E25BE43BFFCB}" presName="hierRoot3" presStyleCnt="0"/>
      <dgm:spPr/>
    </dgm:pt>
    <dgm:pt modelId="{504A19A1-6D42-4371-9545-01E49EC8C8B5}" type="pres">
      <dgm:prSet presAssocID="{8EEF76D0-2ECC-4FE9-8490-E25BE43BFFCB}" presName="composite3" presStyleCnt="0"/>
      <dgm:spPr/>
    </dgm:pt>
    <dgm:pt modelId="{C262B725-BA60-412F-91F2-8E2B5007912F}" type="pres">
      <dgm:prSet presAssocID="{8EEF76D0-2ECC-4FE9-8490-E25BE43BFFCB}" presName="background3" presStyleLbl="node3" presStyleIdx="1" presStyleCnt="2"/>
      <dgm:spPr>
        <a:solidFill>
          <a:schemeClr val="bg1"/>
        </a:solidFill>
      </dgm:spPr>
    </dgm:pt>
    <dgm:pt modelId="{F40496EA-D0FE-4CCD-B65B-5B14F792CB01}" type="pres">
      <dgm:prSet presAssocID="{8EEF76D0-2ECC-4FE9-8490-E25BE43BFFCB}" presName="text3" presStyleLbl="fgAcc3" presStyleIdx="1" presStyleCnt="2">
        <dgm:presLayoutVars>
          <dgm:chPref val="3"/>
        </dgm:presLayoutVars>
      </dgm:prSet>
      <dgm:spPr/>
    </dgm:pt>
    <dgm:pt modelId="{52E4B447-8029-43A2-B17E-B898472264A1}" type="pres">
      <dgm:prSet presAssocID="{8EEF76D0-2ECC-4FE9-8490-E25BE43BFFCB}" presName="hierChild4" presStyleCnt="0"/>
      <dgm:spPr/>
    </dgm:pt>
  </dgm:ptLst>
  <dgm:cxnLst>
    <dgm:cxn modelId="{7072070E-52BC-43C6-B01F-E9BEB50BA280}" type="presOf" srcId="{1FBF5E08-ADC5-4178-A5B3-B9220F906403}" destId="{F55887E1-49FA-4BF0-A64B-CDAD0843230E}" srcOrd="0" destOrd="0" presId="urn:microsoft.com/office/officeart/2005/8/layout/hierarchy1"/>
    <dgm:cxn modelId="{CB14E618-C27D-420B-8BEB-6FE1862C8BE5}" type="presOf" srcId="{B65F5AD4-5FF3-4387-9B95-910E8993F1F8}" destId="{FC4DD795-CBFF-4621-9B42-1ED7BDC1D89B}" srcOrd="0" destOrd="0" presId="urn:microsoft.com/office/officeart/2005/8/layout/hierarchy1"/>
    <dgm:cxn modelId="{1FA05742-7D78-4371-8DE7-77D6CB23A419}" srcId="{BA7FDA1C-DBED-4370-B65F-51B17A3444D5}" destId="{9A096ECC-8F24-4A28-B377-6735CA4BCDDF}" srcOrd="0" destOrd="0" parTransId="{4C3B2B29-108E-441B-B101-9C76BCBCD816}" sibTransId="{B7070004-7CAD-4A98-9D3A-93238F0BE055}"/>
    <dgm:cxn modelId="{7F0F164A-738C-4BBA-8308-8ECF2F67B14B}" type="presOf" srcId="{9A096ECC-8F24-4A28-B377-6735CA4BCDDF}" destId="{D8E5486D-AB6D-4EB7-8CE8-D67115CA8BED}" srcOrd="0" destOrd="0" presId="urn:microsoft.com/office/officeart/2005/8/layout/hierarchy1"/>
    <dgm:cxn modelId="{52CF3A51-7CA5-454F-8964-F57F5CBEC8ED}" srcId="{BA7FDA1C-DBED-4370-B65F-51B17A3444D5}" destId="{1FBF5E08-ADC5-4178-A5B3-B9220F906403}" srcOrd="1" destOrd="0" parTransId="{B65F5AD4-5FF3-4387-9B95-910E8993F1F8}" sibTransId="{F49A27DD-95F7-4274-B055-F8953A395CA9}"/>
    <dgm:cxn modelId="{6B03B55C-BBF2-4EA3-86DF-360FD7E18BB7}" type="presOf" srcId="{D39D2152-DBA8-422F-895A-EEA0377BF5A1}" destId="{2D5301B8-8A5B-4DAC-8D35-8C10B09FB281}" srcOrd="0" destOrd="0" presId="urn:microsoft.com/office/officeart/2005/8/layout/hierarchy1"/>
    <dgm:cxn modelId="{1E9E4277-A20E-424B-8679-A4F36A52342D}" type="presOf" srcId="{57E0B23E-59D1-4E84-9214-B365D93CE441}" destId="{5778087E-86D9-4590-A8DD-AEB206FF2900}" srcOrd="0" destOrd="0" presId="urn:microsoft.com/office/officeart/2005/8/layout/hierarchy1"/>
    <dgm:cxn modelId="{DA174682-B707-417A-8474-37B90390D28B}" srcId="{9A096ECC-8F24-4A28-B377-6735CA4BCDDF}" destId="{57E0B23E-59D1-4E84-9214-B365D93CE441}" srcOrd="0" destOrd="0" parTransId="{D39D2152-DBA8-422F-895A-EEA0377BF5A1}" sibTransId="{3BB00746-EC61-4D66-8129-D2867AC8FCF4}"/>
    <dgm:cxn modelId="{E2F06185-597D-451C-92C0-582036FAB9BC}" type="presOf" srcId="{BF83C252-E7A4-4C01-ADC9-126DB1B70CF2}" destId="{A555EBED-CD7E-48D5-88E4-764F79F323B7}" srcOrd="0" destOrd="0" presId="urn:microsoft.com/office/officeart/2005/8/layout/hierarchy1"/>
    <dgm:cxn modelId="{F42C3FA2-04F6-4295-80B1-465B645C068F}" type="presOf" srcId="{BA7FDA1C-DBED-4370-B65F-51B17A3444D5}" destId="{89BFDA47-E66A-4A5A-BD5C-431980DC8E8D}" srcOrd="0" destOrd="0" presId="urn:microsoft.com/office/officeart/2005/8/layout/hierarchy1"/>
    <dgm:cxn modelId="{8A1715AE-D79F-496C-AEEA-46CD4F763673}" srcId="{805BEE86-937B-4D76-9DD9-B02F5F589287}" destId="{BA7FDA1C-DBED-4370-B65F-51B17A3444D5}" srcOrd="0" destOrd="0" parTransId="{45E15419-B069-47CD-89CB-AABD6AE1CB31}" sibTransId="{09BEA426-EC89-4A7E-814C-2A8A8D00BB2D}"/>
    <dgm:cxn modelId="{9EC885B2-887E-4587-B629-BEB49F8D1A1D}" type="presOf" srcId="{4C3B2B29-108E-441B-B101-9C76BCBCD816}" destId="{ED984EDB-0397-4C70-B115-9F1DD4459528}" srcOrd="0" destOrd="0" presId="urn:microsoft.com/office/officeart/2005/8/layout/hierarchy1"/>
    <dgm:cxn modelId="{39CD3EB9-D045-41E8-AE22-7AA1E4227422}" type="presOf" srcId="{8EEF76D0-2ECC-4FE9-8490-E25BE43BFFCB}" destId="{F40496EA-D0FE-4CCD-B65B-5B14F792CB01}" srcOrd="0" destOrd="0" presId="urn:microsoft.com/office/officeart/2005/8/layout/hierarchy1"/>
    <dgm:cxn modelId="{9CD34ABC-C936-48CA-9944-516137132638}" srcId="{1FBF5E08-ADC5-4178-A5B3-B9220F906403}" destId="{8EEF76D0-2ECC-4FE9-8490-E25BE43BFFCB}" srcOrd="0" destOrd="0" parTransId="{BF83C252-E7A4-4C01-ADC9-126DB1B70CF2}" sibTransId="{5AB17637-3B7D-463B-8746-651F572DAC65}"/>
    <dgm:cxn modelId="{C14B03D1-B968-4EB2-8079-1FD1D238EF8F}" type="presOf" srcId="{805BEE86-937B-4D76-9DD9-B02F5F589287}" destId="{EBC2FBB6-3B24-4E94-9A6E-D1C5A19F3FFD}" srcOrd="0" destOrd="0" presId="urn:microsoft.com/office/officeart/2005/8/layout/hierarchy1"/>
    <dgm:cxn modelId="{45012F9D-2E86-4F65-930D-AC03010D178E}" type="presParOf" srcId="{EBC2FBB6-3B24-4E94-9A6E-D1C5A19F3FFD}" destId="{261D889E-70E8-4A6A-8467-032565F5BE3E}" srcOrd="0" destOrd="0" presId="urn:microsoft.com/office/officeart/2005/8/layout/hierarchy1"/>
    <dgm:cxn modelId="{882A564A-B08E-45E8-9444-17B58275A295}" type="presParOf" srcId="{261D889E-70E8-4A6A-8467-032565F5BE3E}" destId="{8B6D9332-ABF3-466C-9BFC-D59FFD0A1249}" srcOrd="0" destOrd="0" presId="urn:microsoft.com/office/officeart/2005/8/layout/hierarchy1"/>
    <dgm:cxn modelId="{8514A229-A564-43E1-A006-F8B84F0BE373}" type="presParOf" srcId="{8B6D9332-ABF3-466C-9BFC-D59FFD0A1249}" destId="{328C57D1-D9E4-4AA8-98CE-AC900A9CC19E}" srcOrd="0" destOrd="0" presId="urn:microsoft.com/office/officeart/2005/8/layout/hierarchy1"/>
    <dgm:cxn modelId="{203245ED-CC1F-429E-8038-1F4074DF05AF}" type="presParOf" srcId="{8B6D9332-ABF3-466C-9BFC-D59FFD0A1249}" destId="{89BFDA47-E66A-4A5A-BD5C-431980DC8E8D}" srcOrd="1" destOrd="0" presId="urn:microsoft.com/office/officeart/2005/8/layout/hierarchy1"/>
    <dgm:cxn modelId="{27A70A60-2221-4708-8FC5-A3B1B9D0CFD2}" type="presParOf" srcId="{261D889E-70E8-4A6A-8467-032565F5BE3E}" destId="{4FB9CBFD-F444-40A3-A8CB-0480664B9665}" srcOrd="1" destOrd="0" presId="urn:microsoft.com/office/officeart/2005/8/layout/hierarchy1"/>
    <dgm:cxn modelId="{0C77881C-635A-4139-B7FB-E0DD40B5C176}" type="presParOf" srcId="{4FB9CBFD-F444-40A3-A8CB-0480664B9665}" destId="{ED984EDB-0397-4C70-B115-9F1DD4459528}" srcOrd="0" destOrd="0" presId="urn:microsoft.com/office/officeart/2005/8/layout/hierarchy1"/>
    <dgm:cxn modelId="{BF08C00C-3B33-40FA-83AF-FAD901B057E5}" type="presParOf" srcId="{4FB9CBFD-F444-40A3-A8CB-0480664B9665}" destId="{4907943D-6185-4D31-9C39-903A50B1C080}" srcOrd="1" destOrd="0" presId="urn:microsoft.com/office/officeart/2005/8/layout/hierarchy1"/>
    <dgm:cxn modelId="{0794C549-99DC-4FB4-B5C2-0C32C48A1DF7}" type="presParOf" srcId="{4907943D-6185-4D31-9C39-903A50B1C080}" destId="{CEF496B9-4BC9-4C3B-A56F-C6F73702271A}" srcOrd="0" destOrd="0" presId="urn:microsoft.com/office/officeart/2005/8/layout/hierarchy1"/>
    <dgm:cxn modelId="{95DA643F-6EDA-4E7C-A756-A8289711F153}" type="presParOf" srcId="{CEF496B9-4BC9-4C3B-A56F-C6F73702271A}" destId="{80205BF6-E22F-492C-892A-D703D16C6F3D}" srcOrd="0" destOrd="0" presId="urn:microsoft.com/office/officeart/2005/8/layout/hierarchy1"/>
    <dgm:cxn modelId="{BF3CFC25-CBBE-46E9-BE69-A86DFF37E2BB}" type="presParOf" srcId="{CEF496B9-4BC9-4C3B-A56F-C6F73702271A}" destId="{D8E5486D-AB6D-4EB7-8CE8-D67115CA8BED}" srcOrd="1" destOrd="0" presId="urn:microsoft.com/office/officeart/2005/8/layout/hierarchy1"/>
    <dgm:cxn modelId="{A9C4EFE2-CF3E-43F2-A095-A042396FD016}" type="presParOf" srcId="{4907943D-6185-4D31-9C39-903A50B1C080}" destId="{9B444405-8EBE-4958-9C04-A1A974203174}" srcOrd="1" destOrd="0" presId="urn:microsoft.com/office/officeart/2005/8/layout/hierarchy1"/>
    <dgm:cxn modelId="{A5DCDE3F-7507-4586-82BC-9B5EAA71A6D6}" type="presParOf" srcId="{9B444405-8EBE-4958-9C04-A1A974203174}" destId="{2D5301B8-8A5B-4DAC-8D35-8C10B09FB281}" srcOrd="0" destOrd="0" presId="urn:microsoft.com/office/officeart/2005/8/layout/hierarchy1"/>
    <dgm:cxn modelId="{A3EB9BAE-59C7-4CA1-8233-1DAB4BC182C5}" type="presParOf" srcId="{9B444405-8EBE-4958-9C04-A1A974203174}" destId="{92339046-D34D-4863-8E13-B7BFA345FDB8}" srcOrd="1" destOrd="0" presId="urn:microsoft.com/office/officeart/2005/8/layout/hierarchy1"/>
    <dgm:cxn modelId="{4D116191-0B6E-471F-B1AB-D83D5003E072}" type="presParOf" srcId="{92339046-D34D-4863-8E13-B7BFA345FDB8}" destId="{FC38A700-4C92-4A66-980C-73499D0CE5FD}" srcOrd="0" destOrd="0" presId="urn:microsoft.com/office/officeart/2005/8/layout/hierarchy1"/>
    <dgm:cxn modelId="{B6B5E13A-727E-4080-A29B-DCC50D5B2D2F}" type="presParOf" srcId="{FC38A700-4C92-4A66-980C-73499D0CE5FD}" destId="{ADB63CA0-266D-4261-AE50-ABD0FA23B704}" srcOrd="0" destOrd="0" presId="urn:microsoft.com/office/officeart/2005/8/layout/hierarchy1"/>
    <dgm:cxn modelId="{F65999AA-56DC-4DEF-A899-9FC8E585B99F}" type="presParOf" srcId="{FC38A700-4C92-4A66-980C-73499D0CE5FD}" destId="{5778087E-86D9-4590-A8DD-AEB206FF2900}" srcOrd="1" destOrd="0" presId="urn:microsoft.com/office/officeart/2005/8/layout/hierarchy1"/>
    <dgm:cxn modelId="{84D5AC37-9DFD-4A43-8F6D-37D638A7380B}" type="presParOf" srcId="{92339046-D34D-4863-8E13-B7BFA345FDB8}" destId="{ECB314A4-0F19-4A71-97DC-D608F2B1A0DD}" srcOrd="1" destOrd="0" presId="urn:microsoft.com/office/officeart/2005/8/layout/hierarchy1"/>
    <dgm:cxn modelId="{6B9FC364-F62C-464C-995F-302244A4B6E9}" type="presParOf" srcId="{4FB9CBFD-F444-40A3-A8CB-0480664B9665}" destId="{FC4DD795-CBFF-4621-9B42-1ED7BDC1D89B}" srcOrd="2" destOrd="0" presId="urn:microsoft.com/office/officeart/2005/8/layout/hierarchy1"/>
    <dgm:cxn modelId="{36178566-20A6-4980-A57C-7BDBD55C1090}" type="presParOf" srcId="{4FB9CBFD-F444-40A3-A8CB-0480664B9665}" destId="{04BEB412-8306-4427-9067-BF498C8EBCE8}" srcOrd="3" destOrd="0" presId="urn:microsoft.com/office/officeart/2005/8/layout/hierarchy1"/>
    <dgm:cxn modelId="{845692FE-105C-44DC-BF0E-D00BACF582EE}" type="presParOf" srcId="{04BEB412-8306-4427-9067-BF498C8EBCE8}" destId="{8D399C27-264D-4BCF-9FF7-C9F0D0664292}" srcOrd="0" destOrd="0" presId="urn:microsoft.com/office/officeart/2005/8/layout/hierarchy1"/>
    <dgm:cxn modelId="{2B819438-BB18-44DC-8721-78638738BD0A}" type="presParOf" srcId="{8D399C27-264D-4BCF-9FF7-C9F0D0664292}" destId="{65E9E01C-1C67-4333-85C4-05CED4F0FDBA}" srcOrd="0" destOrd="0" presId="urn:microsoft.com/office/officeart/2005/8/layout/hierarchy1"/>
    <dgm:cxn modelId="{93D759A1-8E70-471D-9F68-121BE6528DFD}" type="presParOf" srcId="{8D399C27-264D-4BCF-9FF7-C9F0D0664292}" destId="{F55887E1-49FA-4BF0-A64B-CDAD0843230E}" srcOrd="1" destOrd="0" presId="urn:microsoft.com/office/officeart/2005/8/layout/hierarchy1"/>
    <dgm:cxn modelId="{0B151CC8-08EC-432D-AD05-117C4C3AD8CA}" type="presParOf" srcId="{04BEB412-8306-4427-9067-BF498C8EBCE8}" destId="{40FCB6FA-BF57-45C1-A51A-C93FA7DEA6A4}" srcOrd="1" destOrd="0" presId="urn:microsoft.com/office/officeart/2005/8/layout/hierarchy1"/>
    <dgm:cxn modelId="{8D77E316-56D6-4F3E-BA69-250411F700B6}" type="presParOf" srcId="{40FCB6FA-BF57-45C1-A51A-C93FA7DEA6A4}" destId="{A555EBED-CD7E-48D5-88E4-764F79F323B7}" srcOrd="0" destOrd="0" presId="urn:microsoft.com/office/officeart/2005/8/layout/hierarchy1"/>
    <dgm:cxn modelId="{04A8AC27-7DB6-4A09-AF82-DEF70696213D}" type="presParOf" srcId="{40FCB6FA-BF57-45C1-A51A-C93FA7DEA6A4}" destId="{A892C364-1FBA-4EBE-8EEE-3133B8AC3C44}" srcOrd="1" destOrd="0" presId="urn:microsoft.com/office/officeart/2005/8/layout/hierarchy1"/>
    <dgm:cxn modelId="{BB91E625-08A4-4232-A501-E494728001EC}" type="presParOf" srcId="{A892C364-1FBA-4EBE-8EEE-3133B8AC3C44}" destId="{504A19A1-6D42-4371-9545-01E49EC8C8B5}" srcOrd="0" destOrd="0" presId="urn:microsoft.com/office/officeart/2005/8/layout/hierarchy1"/>
    <dgm:cxn modelId="{97E752CB-AA1D-4AC7-967B-301DF56895E4}" type="presParOf" srcId="{504A19A1-6D42-4371-9545-01E49EC8C8B5}" destId="{C262B725-BA60-412F-91F2-8E2B5007912F}" srcOrd="0" destOrd="0" presId="urn:microsoft.com/office/officeart/2005/8/layout/hierarchy1"/>
    <dgm:cxn modelId="{3B6906B1-0CF6-4C5B-BD1A-C81F0D382DA4}" type="presParOf" srcId="{504A19A1-6D42-4371-9545-01E49EC8C8B5}" destId="{F40496EA-D0FE-4CCD-B65B-5B14F792CB01}" srcOrd="1" destOrd="0" presId="urn:microsoft.com/office/officeart/2005/8/layout/hierarchy1"/>
    <dgm:cxn modelId="{573A886B-8DBF-48A9-A11E-B7D058FBA525}" type="presParOf" srcId="{A892C364-1FBA-4EBE-8EEE-3133B8AC3C44}" destId="{52E4B447-8029-43A2-B17E-B898472264A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2E51E70-0401-4550-9A6F-ED5043B00862}"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0F246534-129A-415A-B2AB-77A387B73E97}">
      <dgm:prSet/>
      <dgm:spPr/>
      <dgm:t>
        <a:bodyPr/>
        <a:lstStyle/>
        <a:p>
          <a:r>
            <a:rPr lang="en-US"/>
            <a:t>Comprehensive clinical/psychiatric interview</a:t>
          </a:r>
        </a:p>
      </dgm:t>
    </dgm:pt>
    <dgm:pt modelId="{8537BB01-30E5-4E06-A59B-00B3003C2DED}" type="parTrans" cxnId="{DD5159C1-55C5-4752-A3E0-291B446167F4}">
      <dgm:prSet/>
      <dgm:spPr/>
      <dgm:t>
        <a:bodyPr/>
        <a:lstStyle/>
        <a:p>
          <a:endParaRPr lang="en-US"/>
        </a:p>
      </dgm:t>
    </dgm:pt>
    <dgm:pt modelId="{416DFE06-4433-484F-B6BD-B28B1F8247AC}" type="sibTrans" cxnId="{DD5159C1-55C5-4752-A3E0-291B446167F4}">
      <dgm:prSet/>
      <dgm:spPr/>
      <dgm:t>
        <a:bodyPr/>
        <a:lstStyle/>
        <a:p>
          <a:endParaRPr lang="en-US"/>
        </a:p>
      </dgm:t>
    </dgm:pt>
    <dgm:pt modelId="{BFF270BA-EBF6-4E2D-B026-B7D583531527}">
      <dgm:prSet/>
      <dgm:spPr/>
      <dgm:t>
        <a:bodyPr/>
        <a:lstStyle/>
        <a:p>
          <a:r>
            <a:rPr lang="en-US" dirty="0"/>
            <a:t>Diagnostic relevant questions</a:t>
          </a:r>
        </a:p>
      </dgm:t>
    </dgm:pt>
    <dgm:pt modelId="{F1172CCF-7210-448A-87C8-7F8E3AE95619}" type="parTrans" cxnId="{02E4EDCC-D9DB-4583-8D68-44E4C9364DAC}">
      <dgm:prSet/>
      <dgm:spPr/>
      <dgm:t>
        <a:bodyPr/>
        <a:lstStyle/>
        <a:p>
          <a:endParaRPr lang="en-US"/>
        </a:p>
      </dgm:t>
    </dgm:pt>
    <dgm:pt modelId="{A316A395-514F-4ADF-9114-F73A5EA1FBED}" type="sibTrans" cxnId="{02E4EDCC-D9DB-4583-8D68-44E4C9364DAC}">
      <dgm:prSet/>
      <dgm:spPr/>
      <dgm:t>
        <a:bodyPr/>
        <a:lstStyle/>
        <a:p>
          <a:endParaRPr lang="en-US"/>
        </a:p>
      </dgm:t>
    </dgm:pt>
    <dgm:pt modelId="{DFF1EC07-8560-43FE-BA3D-87412EBDC72D}">
      <dgm:prSet/>
      <dgm:spPr/>
      <dgm:t>
        <a:bodyPr/>
        <a:lstStyle/>
        <a:p>
          <a:r>
            <a:rPr lang="en-US"/>
            <a:t>Medical testing</a:t>
          </a:r>
        </a:p>
      </dgm:t>
    </dgm:pt>
    <dgm:pt modelId="{EC5E41A3-094E-4CD2-A703-C47EA6ED611A}" type="parTrans" cxnId="{F770D06D-5FFE-4716-BB21-0E7BED7636E8}">
      <dgm:prSet/>
      <dgm:spPr/>
      <dgm:t>
        <a:bodyPr/>
        <a:lstStyle/>
        <a:p>
          <a:endParaRPr lang="en-US"/>
        </a:p>
      </dgm:t>
    </dgm:pt>
    <dgm:pt modelId="{44C37DF0-302F-4649-BFED-6DACFBF98BA6}" type="sibTrans" cxnId="{F770D06D-5FFE-4716-BB21-0E7BED7636E8}">
      <dgm:prSet/>
      <dgm:spPr/>
      <dgm:t>
        <a:bodyPr/>
        <a:lstStyle/>
        <a:p>
          <a:endParaRPr lang="en-US"/>
        </a:p>
      </dgm:t>
    </dgm:pt>
    <dgm:pt modelId="{30F52A54-FA3F-4200-A32E-36A3528386A5}">
      <dgm:prSet/>
      <dgm:spPr/>
      <dgm:t>
        <a:bodyPr/>
        <a:lstStyle/>
        <a:p>
          <a:r>
            <a:rPr lang="en-US"/>
            <a:t>Rule out medical or other conditions/causes</a:t>
          </a:r>
        </a:p>
      </dgm:t>
    </dgm:pt>
    <dgm:pt modelId="{8A19BE02-0817-402F-A53B-68CC5B6618BD}" type="parTrans" cxnId="{844F6A44-03AD-425B-B9B9-8FA61F3FC266}">
      <dgm:prSet/>
      <dgm:spPr/>
      <dgm:t>
        <a:bodyPr/>
        <a:lstStyle/>
        <a:p>
          <a:endParaRPr lang="en-US"/>
        </a:p>
      </dgm:t>
    </dgm:pt>
    <dgm:pt modelId="{4DCA2AC0-E227-45D1-AA8C-9F0E177CA190}" type="sibTrans" cxnId="{844F6A44-03AD-425B-B9B9-8FA61F3FC266}">
      <dgm:prSet/>
      <dgm:spPr/>
      <dgm:t>
        <a:bodyPr/>
        <a:lstStyle/>
        <a:p>
          <a:endParaRPr lang="en-US"/>
        </a:p>
      </dgm:t>
    </dgm:pt>
    <dgm:pt modelId="{5D4CC4A9-54C2-4254-A259-4F99B0D3C9C4}">
      <dgm:prSet/>
      <dgm:spPr/>
      <dgm:t>
        <a:bodyPr/>
        <a:lstStyle/>
        <a:p>
          <a:r>
            <a:rPr lang="en-US"/>
            <a:t>Multi-method/modal assessments</a:t>
          </a:r>
        </a:p>
      </dgm:t>
    </dgm:pt>
    <dgm:pt modelId="{9FE8016F-2CD0-4EAF-9CE4-45DBA4C476A0}" type="parTrans" cxnId="{701A9EE0-9C43-4A70-A62B-D7C7822F921D}">
      <dgm:prSet/>
      <dgm:spPr/>
      <dgm:t>
        <a:bodyPr/>
        <a:lstStyle/>
        <a:p>
          <a:endParaRPr lang="en-US"/>
        </a:p>
      </dgm:t>
    </dgm:pt>
    <dgm:pt modelId="{28823B88-6BB9-4979-BF91-15506C0B6238}" type="sibTrans" cxnId="{701A9EE0-9C43-4A70-A62B-D7C7822F921D}">
      <dgm:prSet/>
      <dgm:spPr/>
      <dgm:t>
        <a:bodyPr/>
        <a:lstStyle/>
        <a:p>
          <a:endParaRPr lang="en-US"/>
        </a:p>
      </dgm:t>
    </dgm:pt>
    <dgm:pt modelId="{6D1E1792-1F48-4616-9D20-070205DA1190}">
      <dgm:prSet/>
      <dgm:spPr/>
      <dgm:t>
        <a:bodyPr/>
        <a:lstStyle/>
        <a:p>
          <a:r>
            <a:rPr lang="en-US"/>
            <a:t>Clinician administered and self-report</a:t>
          </a:r>
        </a:p>
      </dgm:t>
    </dgm:pt>
    <dgm:pt modelId="{5851DB16-CC7B-48A3-8AF6-AF3D0AF86E43}" type="parTrans" cxnId="{79F50C84-7509-45A3-A7EC-E47CA7918C2B}">
      <dgm:prSet/>
      <dgm:spPr/>
      <dgm:t>
        <a:bodyPr/>
        <a:lstStyle/>
        <a:p>
          <a:endParaRPr lang="en-US"/>
        </a:p>
      </dgm:t>
    </dgm:pt>
    <dgm:pt modelId="{9E169D70-F889-4F63-BAD3-8303B9EA56CC}" type="sibTrans" cxnId="{79F50C84-7509-45A3-A7EC-E47CA7918C2B}">
      <dgm:prSet/>
      <dgm:spPr/>
      <dgm:t>
        <a:bodyPr/>
        <a:lstStyle/>
        <a:p>
          <a:endParaRPr lang="en-US"/>
        </a:p>
      </dgm:t>
    </dgm:pt>
    <dgm:pt modelId="{8655AA5A-0EB5-439A-9064-7DB5F9764A8C}">
      <dgm:prSet/>
      <dgm:spPr/>
      <dgm:t>
        <a:bodyPr/>
        <a:lstStyle/>
        <a:p>
          <a:r>
            <a:rPr lang="en-US"/>
            <a:t>Emphasis placed on empirically derived cut-off’s</a:t>
          </a:r>
        </a:p>
      </dgm:t>
    </dgm:pt>
    <dgm:pt modelId="{F7C5302F-7BFE-4F5C-BDFE-F2F81FEA2C9B}" type="parTrans" cxnId="{4C0509A9-2AE1-49C5-9C67-54F155BFD7FF}">
      <dgm:prSet/>
      <dgm:spPr/>
      <dgm:t>
        <a:bodyPr/>
        <a:lstStyle/>
        <a:p>
          <a:endParaRPr lang="en-US"/>
        </a:p>
      </dgm:t>
    </dgm:pt>
    <dgm:pt modelId="{82F1039B-59C9-4DF2-B175-543FBFAC1F9D}" type="sibTrans" cxnId="{4C0509A9-2AE1-49C5-9C67-54F155BFD7FF}">
      <dgm:prSet/>
      <dgm:spPr/>
      <dgm:t>
        <a:bodyPr/>
        <a:lstStyle/>
        <a:p>
          <a:endParaRPr lang="en-US"/>
        </a:p>
      </dgm:t>
    </dgm:pt>
    <dgm:pt modelId="{65D36180-78C6-644C-85AD-7BD461C57204}" type="pres">
      <dgm:prSet presAssocID="{22E51E70-0401-4550-9A6F-ED5043B00862}" presName="linear" presStyleCnt="0">
        <dgm:presLayoutVars>
          <dgm:dir/>
          <dgm:animLvl val="lvl"/>
          <dgm:resizeHandles val="exact"/>
        </dgm:presLayoutVars>
      </dgm:prSet>
      <dgm:spPr/>
    </dgm:pt>
    <dgm:pt modelId="{843F1FF1-C1FB-2A46-A429-99A2156DC12B}" type="pres">
      <dgm:prSet presAssocID="{0F246534-129A-415A-B2AB-77A387B73E97}" presName="parentLin" presStyleCnt="0"/>
      <dgm:spPr/>
    </dgm:pt>
    <dgm:pt modelId="{F4982851-EF87-C840-966E-964781C88ACB}" type="pres">
      <dgm:prSet presAssocID="{0F246534-129A-415A-B2AB-77A387B73E97}" presName="parentLeftMargin" presStyleLbl="node1" presStyleIdx="0" presStyleCnt="3"/>
      <dgm:spPr/>
    </dgm:pt>
    <dgm:pt modelId="{FF467770-29FC-8742-862B-211EEF51B231}" type="pres">
      <dgm:prSet presAssocID="{0F246534-129A-415A-B2AB-77A387B73E97}" presName="parentText" presStyleLbl="node1" presStyleIdx="0" presStyleCnt="3">
        <dgm:presLayoutVars>
          <dgm:chMax val="0"/>
          <dgm:bulletEnabled val="1"/>
        </dgm:presLayoutVars>
      </dgm:prSet>
      <dgm:spPr/>
    </dgm:pt>
    <dgm:pt modelId="{DF05DE32-A06D-5749-8836-49621FC04E59}" type="pres">
      <dgm:prSet presAssocID="{0F246534-129A-415A-B2AB-77A387B73E97}" presName="negativeSpace" presStyleCnt="0"/>
      <dgm:spPr/>
    </dgm:pt>
    <dgm:pt modelId="{1B779031-77D9-BF44-A58F-9BB5C5C64EF0}" type="pres">
      <dgm:prSet presAssocID="{0F246534-129A-415A-B2AB-77A387B73E97}" presName="childText" presStyleLbl="conFgAcc1" presStyleIdx="0" presStyleCnt="3">
        <dgm:presLayoutVars>
          <dgm:bulletEnabled val="1"/>
        </dgm:presLayoutVars>
      </dgm:prSet>
      <dgm:spPr/>
    </dgm:pt>
    <dgm:pt modelId="{0144F4D7-26B2-AA40-804A-DE86EE2E067D}" type="pres">
      <dgm:prSet presAssocID="{416DFE06-4433-484F-B6BD-B28B1F8247AC}" presName="spaceBetweenRectangles" presStyleCnt="0"/>
      <dgm:spPr/>
    </dgm:pt>
    <dgm:pt modelId="{8AAA5E55-8BDD-0E4B-9765-E4C3B14E02D7}" type="pres">
      <dgm:prSet presAssocID="{DFF1EC07-8560-43FE-BA3D-87412EBDC72D}" presName="parentLin" presStyleCnt="0"/>
      <dgm:spPr/>
    </dgm:pt>
    <dgm:pt modelId="{56DF37C0-E76F-F248-B7B8-3042C9E80475}" type="pres">
      <dgm:prSet presAssocID="{DFF1EC07-8560-43FE-BA3D-87412EBDC72D}" presName="parentLeftMargin" presStyleLbl="node1" presStyleIdx="0" presStyleCnt="3"/>
      <dgm:spPr/>
    </dgm:pt>
    <dgm:pt modelId="{CC8020FB-924B-9F4A-A4A9-2425185927D1}" type="pres">
      <dgm:prSet presAssocID="{DFF1EC07-8560-43FE-BA3D-87412EBDC72D}" presName="parentText" presStyleLbl="node1" presStyleIdx="1" presStyleCnt="3">
        <dgm:presLayoutVars>
          <dgm:chMax val="0"/>
          <dgm:bulletEnabled val="1"/>
        </dgm:presLayoutVars>
      </dgm:prSet>
      <dgm:spPr/>
    </dgm:pt>
    <dgm:pt modelId="{7047E18F-F465-7B47-9184-5F265516C91C}" type="pres">
      <dgm:prSet presAssocID="{DFF1EC07-8560-43FE-BA3D-87412EBDC72D}" presName="negativeSpace" presStyleCnt="0"/>
      <dgm:spPr/>
    </dgm:pt>
    <dgm:pt modelId="{D994FC1D-E561-814F-BC58-482B43695D3E}" type="pres">
      <dgm:prSet presAssocID="{DFF1EC07-8560-43FE-BA3D-87412EBDC72D}" presName="childText" presStyleLbl="conFgAcc1" presStyleIdx="1" presStyleCnt="3">
        <dgm:presLayoutVars>
          <dgm:bulletEnabled val="1"/>
        </dgm:presLayoutVars>
      </dgm:prSet>
      <dgm:spPr/>
    </dgm:pt>
    <dgm:pt modelId="{C4A11EAC-69A5-F54B-9EFA-DD99327A7042}" type="pres">
      <dgm:prSet presAssocID="{44C37DF0-302F-4649-BFED-6DACFBF98BA6}" presName="spaceBetweenRectangles" presStyleCnt="0"/>
      <dgm:spPr/>
    </dgm:pt>
    <dgm:pt modelId="{4B3FB4B8-CCA2-3546-B259-B733438C1744}" type="pres">
      <dgm:prSet presAssocID="{5D4CC4A9-54C2-4254-A259-4F99B0D3C9C4}" presName="parentLin" presStyleCnt="0"/>
      <dgm:spPr/>
    </dgm:pt>
    <dgm:pt modelId="{E4E1D4C5-6B2D-CD48-B9A1-A85F1E121F0F}" type="pres">
      <dgm:prSet presAssocID="{5D4CC4A9-54C2-4254-A259-4F99B0D3C9C4}" presName="parentLeftMargin" presStyleLbl="node1" presStyleIdx="1" presStyleCnt="3"/>
      <dgm:spPr/>
    </dgm:pt>
    <dgm:pt modelId="{BB0DB924-372A-5549-9392-C67CEBF39DCF}" type="pres">
      <dgm:prSet presAssocID="{5D4CC4A9-54C2-4254-A259-4F99B0D3C9C4}" presName="parentText" presStyleLbl="node1" presStyleIdx="2" presStyleCnt="3">
        <dgm:presLayoutVars>
          <dgm:chMax val="0"/>
          <dgm:bulletEnabled val="1"/>
        </dgm:presLayoutVars>
      </dgm:prSet>
      <dgm:spPr/>
    </dgm:pt>
    <dgm:pt modelId="{131F9352-79E7-6B4A-9B2F-554FF37DC384}" type="pres">
      <dgm:prSet presAssocID="{5D4CC4A9-54C2-4254-A259-4F99B0D3C9C4}" presName="negativeSpace" presStyleCnt="0"/>
      <dgm:spPr/>
    </dgm:pt>
    <dgm:pt modelId="{DBA7D318-F790-E14E-8D64-C954F4510BA6}" type="pres">
      <dgm:prSet presAssocID="{5D4CC4A9-54C2-4254-A259-4F99B0D3C9C4}" presName="childText" presStyleLbl="conFgAcc1" presStyleIdx="2" presStyleCnt="3">
        <dgm:presLayoutVars>
          <dgm:bulletEnabled val="1"/>
        </dgm:presLayoutVars>
      </dgm:prSet>
      <dgm:spPr/>
    </dgm:pt>
  </dgm:ptLst>
  <dgm:cxnLst>
    <dgm:cxn modelId="{2902C611-AED5-2648-BC81-F61086D8B09B}" type="presOf" srcId="{8655AA5A-0EB5-439A-9064-7DB5F9764A8C}" destId="{DBA7D318-F790-E14E-8D64-C954F4510BA6}" srcOrd="0" destOrd="1" presId="urn:microsoft.com/office/officeart/2005/8/layout/list1"/>
    <dgm:cxn modelId="{15C5611E-E638-E444-B408-C609128F07EF}" type="presOf" srcId="{30F52A54-FA3F-4200-A32E-36A3528386A5}" destId="{D994FC1D-E561-814F-BC58-482B43695D3E}" srcOrd="0" destOrd="0" presId="urn:microsoft.com/office/officeart/2005/8/layout/list1"/>
    <dgm:cxn modelId="{DDA8DD25-42B2-F94B-B111-0AD01D4DAF0E}" type="presOf" srcId="{5D4CC4A9-54C2-4254-A259-4F99B0D3C9C4}" destId="{E4E1D4C5-6B2D-CD48-B9A1-A85F1E121F0F}" srcOrd="0" destOrd="0" presId="urn:microsoft.com/office/officeart/2005/8/layout/list1"/>
    <dgm:cxn modelId="{844F6A44-03AD-425B-B9B9-8FA61F3FC266}" srcId="{DFF1EC07-8560-43FE-BA3D-87412EBDC72D}" destId="{30F52A54-FA3F-4200-A32E-36A3528386A5}" srcOrd="0" destOrd="0" parTransId="{8A19BE02-0817-402F-A53B-68CC5B6618BD}" sibTransId="{4DCA2AC0-E227-45D1-AA8C-9F0E177CA190}"/>
    <dgm:cxn modelId="{551EF54B-597C-5B4F-9B0B-692AAE28AA2E}" type="presOf" srcId="{DFF1EC07-8560-43FE-BA3D-87412EBDC72D}" destId="{56DF37C0-E76F-F248-B7B8-3042C9E80475}" srcOrd="0" destOrd="0" presId="urn:microsoft.com/office/officeart/2005/8/layout/list1"/>
    <dgm:cxn modelId="{6C9FA75B-318E-0446-8CB8-061E7AED07C9}" type="presOf" srcId="{6D1E1792-1F48-4616-9D20-070205DA1190}" destId="{DBA7D318-F790-E14E-8D64-C954F4510BA6}" srcOrd="0" destOrd="0" presId="urn:microsoft.com/office/officeart/2005/8/layout/list1"/>
    <dgm:cxn modelId="{F770D06D-5FFE-4716-BB21-0E7BED7636E8}" srcId="{22E51E70-0401-4550-9A6F-ED5043B00862}" destId="{DFF1EC07-8560-43FE-BA3D-87412EBDC72D}" srcOrd="1" destOrd="0" parTransId="{EC5E41A3-094E-4CD2-A703-C47EA6ED611A}" sibTransId="{44C37DF0-302F-4649-BFED-6DACFBF98BA6}"/>
    <dgm:cxn modelId="{79F50C84-7509-45A3-A7EC-E47CA7918C2B}" srcId="{5D4CC4A9-54C2-4254-A259-4F99B0D3C9C4}" destId="{6D1E1792-1F48-4616-9D20-070205DA1190}" srcOrd="0" destOrd="0" parTransId="{5851DB16-CC7B-48A3-8AF6-AF3D0AF86E43}" sibTransId="{9E169D70-F889-4F63-BAD3-8303B9EA56CC}"/>
    <dgm:cxn modelId="{DA34D7A0-1C7E-674B-96E5-B1C6086AF5C4}" type="presOf" srcId="{BFF270BA-EBF6-4E2D-B026-B7D583531527}" destId="{1B779031-77D9-BF44-A58F-9BB5C5C64EF0}" srcOrd="0" destOrd="0" presId="urn:microsoft.com/office/officeart/2005/8/layout/list1"/>
    <dgm:cxn modelId="{4C0509A9-2AE1-49C5-9C67-54F155BFD7FF}" srcId="{5D4CC4A9-54C2-4254-A259-4F99B0D3C9C4}" destId="{8655AA5A-0EB5-439A-9064-7DB5F9764A8C}" srcOrd="1" destOrd="0" parTransId="{F7C5302F-7BFE-4F5C-BDFE-F2F81FEA2C9B}" sibTransId="{82F1039B-59C9-4DF2-B175-543FBFAC1F9D}"/>
    <dgm:cxn modelId="{DD5159C1-55C5-4752-A3E0-291B446167F4}" srcId="{22E51E70-0401-4550-9A6F-ED5043B00862}" destId="{0F246534-129A-415A-B2AB-77A387B73E97}" srcOrd="0" destOrd="0" parTransId="{8537BB01-30E5-4E06-A59B-00B3003C2DED}" sibTransId="{416DFE06-4433-484F-B6BD-B28B1F8247AC}"/>
    <dgm:cxn modelId="{02E4EDCC-D9DB-4583-8D68-44E4C9364DAC}" srcId="{0F246534-129A-415A-B2AB-77A387B73E97}" destId="{BFF270BA-EBF6-4E2D-B026-B7D583531527}" srcOrd="0" destOrd="0" parTransId="{F1172CCF-7210-448A-87C8-7F8E3AE95619}" sibTransId="{A316A395-514F-4ADF-9114-F73A5EA1FBED}"/>
    <dgm:cxn modelId="{D2ACF6D0-91B7-D445-B171-3E7A8EB12F28}" type="presOf" srcId="{5D4CC4A9-54C2-4254-A259-4F99B0D3C9C4}" destId="{BB0DB924-372A-5549-9392-C67CEBF39DCF}" srcOrd="1" destOrd="0" presId="urn:microsoft.com/office/officeart/2005/8/layout/list1"/>
    <dgm:cxn modelId="{804D23D5-B5EB-AB49-86EE-339161317EB3}" type="presOf" srcId="{22E51E70-0401-4550-9A6F-ED5043B00862}" destId="{65D36180-78C6-644C-85AD-7BD461C57204}" srcOrd="0" destOrd="0" presId="urn:microsoft.com/office/officeart/2005/8/layout/list1"/>
    <dgm:cxn modelId="{D02AEDDA-6692-0546-805A-11406F520909}" type="presOf" srcId="{0F246534-129A-415A-B2AB-77A387B73E97}" destId="{FF467770-29FC-8742-862B-211EEF51B231}" srcOrd="1" destOrd="0" presId="urn:microsoft.com/office/officeart/2005/8/layout/list1"/>
    <dgm:cxn modelId="{701A9EE0-9C43-4A70-A62B-D7C7822F921D}" srcId="{22E51E70-0401-4550-9A6F-ED5043B00862}" destId="{5D4CC4A9-54C2-4254-A259-4F99B0D3C9C4}" srcOrd="2" destOrd="0" parTransId="{9FE8016F-2CD0-4EAF-9CE4-45DBA4C476A0}" sibTransId="{28823B88-6BB9-4979-BF91-15506C0B6238}"/>
    <dgm:cxn modelId="{125093EB-E77D-B041-AD89-0A9E3339DA47}" type="presOf" srcId="{DFF1EC07-8560-43FE-BA3D-87412EBDC72D}" destId="{CC8020FB-924B-9F4A-A4A9-2425185927D1}" srcOrd="1" destOrd="0" presId="urn:microsoft.com/office/officeart/2005/8/layout/list1"/>
    <dgm:cxn modelId="{37483EF3-F6E1-2447-AA2B-C6167898620E}" type="presOf" srcId="{0F246534-129A-415A-B2AB-77A387B73E97}" destId="{F4982851-EF87-C840-966E-964781C88ACB}" srcOrd="0" destOrd="0" presId="urn:microsoft.com/office/officeart/2005/8/layout/list1"/>
    <dgm:cxn modelId="{0D97D243-2BAA-6B4C-B637-8E194A401799}" type="presParOf" srcId="{65D36180-78C6-644C-85AD-7BD461C57204}" destId="{843F1FF1-C1FB-2A46-A429-99A2156DC12B}" srcOrd="0" destOrd="0" presId="urn:microsoft.com/office/officeart/2005/8/layout/list1"/>
    <dgm:cxn modelId="{9015BD60-780E-214B-A4A8-A907BF726497}" type="presParOf" srcId="{843F1FF1-C1FB-2A46-A429-99A2156DC12B}" destId="{F4982851-EF87-C840-966E-964781C88ACB}" srcOrd="0" destOrd="0" presId="urn:microsoft.com/office/officeart/2005/8/layout/list1"/>
    <dgm:cxn modelId="{F1B668F6-B640-5C44-88AB-CC769BEF2746}" type="presParOf" srcId="{843F1FF1-C1FB-2A46-A429-99A2156DC12B}" destId="{FF467770-29FC-8742-862B-211EEF51B231}" srcOrd="1" destOrd="0" presId="urn:microsoft.com/office/officeart/2005/8/layout/list1"/>
    <dgm:cxn modelId="{C2063250-28F8-2145-BD7B-8F13F4383F3D}" type="presParOf" srcId="{65D36180-78C6-644C-85AD-7BD461C57204}" destId="{DF05DE32-A06D-5749-8836-49621FC04E59}" srcOrd="1" destOrd="0" presId="urn:microsoft.com/office/officeart/2005/8/layout/list1"/>
    <dgm:cxn modelId="{9CC8382A-EC3B-AD46-B974-4D86F7BC858C}" type="presParOf" srcId="{65D36180-78C6-644C-85AD-7BD461C57204}" destId="{1B779031-77D9-BF44-A58F-9BB5C5C64EF0}" srcOrd="2" destOrd="0" presId="urn:microsoft.com/office/officeart/2005/8/layout/list1"/>
    <dgm:cxn modelId="{C4E374B3-4C99-4E45-AC70-A482F0AD9A89}" type="presParOf" srcId="{65D36180-78C6-644C-85AD-7BD461C57204}" destId="{0144F4D7-26B2-AA40-804A-DE86EE2E067D}" srcOrd="3" destOrd="0" presId="urn:microsoft.com/office/officeart/2005/8/layout/list1"/>
    <dgm:cxn modelId="{F77294D0-2B0A-F640-BFC5-BB7B34B45248}" type="presParOf" srcId="{65D36180-78C6-644C-85AD-7BD461C57204}" destId="{8AAA5E55-8BDD-0E4B-9765-E4C3B14E02D7}" srcOrd="4" destOrd="0" presId="urn:microsoft.com/office/officeart/2005/8/layout/list1"/>
    <dgm:cxn modelId="{AD261DFE-13A1-624B-9CA9-CDE9CA2067DC}" type="presParOf" srcId="{8AAA5E55-8BDD-0E4B-9765-E4C3B14E02D7}" destId="{56DF37C0-E76F-F248-B7B8-3042C9E80475}" srcOrd="0" destOrd="0" presId="urn:microsoft.com/office/officeart/2005/8/layout/list1"/>
    <dgm:cxn modelId="{C6B1F336-FB1C-0647-ABB2-84F23993C973}" type="presParOf" srcId="{8AAA5E55-8BDD-0E4B-9765-E4C3B14E02D7}" destId="{CC8020FB-924B-9F4A-A4A9-2425185927D1}" srcOrd="1" destOrd="0" presId="urn:microsoft.com/office/officeart/2005/8/layout/list1"/>
    <dgm:cxn modelId="{48B59F25-506B-F444-BD91-0FE94EAB4157}" type="presParOf" srcId="{65D36180-78C6-644C-85AD-7BD461C57204}" destId="{7047E18F-F465-7B47-9184-5F265516C91C}" srcOrd="5" destOrd="0" presId="urn:microsoft.com/office/officeart/2005/8/layout/list1"/>
    <dgm:cxn modelId="{6102899B-5634-3846-8CA9-D4FA1FD7C08B}" type="presParOf" srcId="{65D36180-78C6-644C-85AD-7BD461C57204}" destId="{D994FC1D-E561-814F-BC58-482B43695D3E}" srcOrd="6" destOrd="0" presId="urn:microsoft.com/office/officeart/2005/8/layout/list1"/>
    <dgm:cxn modelId="{7A49CC9E-8B33-4646-BA81-D307127FF199}" type="presParOf" srcId="{65D36180-78C6-644C-85AD-7BD461C57204}" destId="{C4A11EAC-69A5-F54B-9EFA-DD99327A7042}" srcOrd="7" destOrd="0" presId="urn:microsoft.com/office/officeart/2005/8/layout/list1"/>
    <dgm:cxn modelId="{4942D687-DB0E-C24A-9F0E-0C10873C1119}" type="presParOf" srcId="{65D36180-78C6-644C-85AD-7BD461C57204}" destId="{4B3FB4B8-CCA2-3546-B259-B733438C1744}" srcOrd="8" destOrd="0" presId="urn:microsoft.com/office/officeart/2005/8/layout/list1"/>
    <dgm:cxn modelId="{9A1A14F5-6B3D-7F4A-9D48-65898FF0948B}" type="presParOf" srcId="{4B3FB4B8-CCA2-3546-B259-B733438C1744}" destId="{E4E1D4C5-6B2D-CD48-B9A1-A85F1E121F0F}" srcOrd="0" destOrd="0" presId="urn:microsoft.com/office/officeart/2005/8/layout/list1"/>
    <dgm:cxn modelId="{27E5ECE8-DC37-E247-913A-EDCC868D9271}" type="presParOf" srcId="{4B3FB4B8-CCA2-3546-B259-B733438C1744}" destId="{BB0DB924-372A-5549-9392-C67CEBF39DCF}" srcOrd="1" destOrd="0" presId="urn:microsoft.com/office/officeart/2005/8/layout/list1"/>
    <dgm:cxn modelId="{7B3CB2C6-40E4-3D47-A477-B1A2EA829783}" type="presParOf" srcId="{65D36180-78C6-644C-85AD-7BD461C57204}" destId="{131F9352-79E7-6B4A-9B2F-554FF37DC384}" srcOrd="9" destOrd="0" presId="urn:microsoft.com/office/officeart/2005/8/layout/list1"/>
    <dgm:cxn modelId="{900F72DA-32EA-5044-A37A-771BB1CA0541}" type="presParOf" srcId="{65D36180-78C6-644C-85AD-7BD461C57204}" destId="{DBA7D318-F790-E14E-8D64-C954F4510BA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05BEE86-937B-4D76-9DD9-B02F5F589287}" type="doc">
      <dgm:prSet loTypeId="urn:microsoft.com/office/officeart/2005/8/layout/hierarchy1" loCatId="hierarchy" qsTypeId="urn:microsoft.com/office/officeart/2005/8/quickstyle/simple4" qsCatId="simple" csTypeId="urn:microsoft.com/office/officeart/2005/8/colors/accent0_3" csCatId="mainScheme" phldr="1"/>
      <dgm:spPr/>
      <dgm:t>
        <a:bodyPr/>
        <a:lstStyle/>
        <a:p>
          <a:endParaRPr lang="en-CA"/>
        </a:p>
      </dgm:t>
    </dgm:pt>
    <dgm:pt modelId="{BA7FDA1C-DBED-4370-B65F-51B17A3444D5}">
      <dgm:prSet phldrT="[Text]"/>
      <dgm:spPr/>
      <dgm:t>
        <a:bodyPr/>
        <a:lstStyle/>
        <a:p>
          <a:r>
            <a:rPr lang="en-CA" dirty="0"/>
            <a:t>CSBD</a:t>
          </a:r>
        </a:p>
      </dgm:t>
    </dgm:pt>
    <dgm:pt modelId="{45E15419-B069-47CD-89CB-AABD6AE1CB31}" type="parTrans" cxnId="{8A1715AE-D79F-496C-AEEA-46CD4F763673}">
      <dgm:prSet/>
      <dgm:spPr/>
      <dgm:t>
        <a:bodyPr/>
        <a:lstStyle/>
        <a:p>
          <a:endParaRPr lang="en-CA"/>
        </a:p>
      </dgm:t>
    </dgm:pt>
    <dgm:pt modelId="{09BEA426-EC89-4A7E-814C-2A8A8D00BB2D}" type="sibTrans" cxnId="{8A1715AE-D79F-496C-AEEA-46CD4F763673}">
      <dgm:prSet/>
      <dgm:spPr/>
      <dgm:t>
        <a:bodyPr/>
        <a:lstStyle/>
        <a:p>
          <a:endParaRPr lang="en-CA"/>
        </a:p>
      </dgm:t>
    </dgm:pt>
    <dgm:pt modelId="{9A096ECC-8F24-4A28-B377-6735CA4BCDDF}">
      <dgm:prSet phldrT="[Text]"/>
      <dgm:spPr/>
      <dgm:t>
        <a:bodyPr/>
        <a:lstStyle/>
        <a:p>
          <a:r>
            <a:rPr lang="en-CA"/>
            <a:t>Sexual Drive</a:t>
          </a:r>
        </a:p>
      </dgm:t>
    </dgm:pt>
    <dgm:pt modelId="{4C3B2B29-108E-441B-B101-9C76BCBCD816}" type="parTrans" cxnId="{1FA05742-7D78-4371-8DE7-77D6CB23A419}">
      <dgm:prSet/>
      <dgm:spPr/>
      <dgm:t>
        <a:bodyPr/>
        <a:lstStyle/>
        <a:p>
          <a:endParaRPr lang="en-CA"/>
        </a:p>
      </dgm:t>
    </dgm:pt>
    <dgm:pt modelId="{B7070004-7CAD-4A98-9D3A-93238F0BE055}" type="sibTrans" cxnId="{1FA05742-7D78-4371-8DE7-77D6CB23A419}">
      <dgm:prSet/>
      <dgm:spPr/>
      <dgm:t>
        <a:bodyPr/>
        <a:lstStyle/>
        <a:p>
          <a:endParaRPr lang="en-CA"/>
        </a:p>
      </dgm:t>
    </dgm:pt>
    <dgm:pt modelId="{57E0B23E-59D1-4E84-9214-B365D93CE441}">
      <dgm:prSet phldrT="[Text]"/>
      <dgm:spPr/>
      <dgm:t>
        <a:bodyPr/>
        <a:lstStyle/>
        <a:p>
          <a:r>
            <a:rPr lang="en-CA" dirty="0"/>
            <a:t>Sexual frequency, preoccupation, impersonal sex</a:t>
          </a:r>
        </a:p>
      </dgm:t>
    </dgm:pt>
    <dgm:pt modelId="{D39D2152-DBA8-422F-895A-EEA0377BF5A1}" type="parTrans" cxnId="{DA174682-B707-417A-8474-37B90390D28B}">
      <dgm:prSet/>
      <dgm:spPr/>
      <dgm:t>
        <a:bodyPr/>
        <a:lstStyle/>
        <a:p>
          <a:endParaRPr lang="en-CA"/>
        </a:p>
      </dgm:t>
    </dgm:pt>
    <dgm:pt modelId="{3BB00746-EC61-4D66-8129-D2867AC8FCF4}" type="sibTrans" cxnId="{DA174682-B707-417A-8474-37B90390D28B}">
      <dgm:prSet/>
      <dgm:spPr/>
      <dgm:t>
        <a:bodyPr/>
        <a:lstStyle/>
        <a:p>
          <a:endParaRPr lang="en-CA"/>
        </a:p>
      </dgm:t>
    </dgm:pt>
    <dgm:pt modelId="{1FBF5E08-ADC5-4178-A5B3-B9220F906403}">
      <dgm:prSet phldrT="[Text]"/>
      <dgm:spPr/>
      <dgm:t>
        <a:bodyPr/>
        <a:lstStyle/>
        <a:p>
          <a:r>
            <a:rPr lang="en-CA" dirty="0"/>
            <a:t>Problematic Sexuality</a:t>
          </a:r>
        </a:p>
      </dgm:t>
    </dgm:pt>
    <dgm:pt modelId="{B65F5AD4-5FF3-4387-9B95-910E8993F1F8}" type="parTrans" cxnId="{52CF3A51-7CA5-454F-8964-F57F5CBEC8ED}">
      <dgm:prSet/>
      <dgm:spPr/>
      <dgm:t>
        <a:bodyPr/>
        <a:lstStyle/>
        <a:p>
          <a:endParaRPr lang="en-CA"/>
        </a:p>
      </dgm:t>
    </dgm:pt>
    <dgm:pt modelId="{F49A27DD-95F7-4274-B055-F8953A395CA9}" type="sibTrans" cxnId="{52CF3A51-7CA5-454F-8964-F57F5CBEC8ED}">
      <dgm:prSet/>
      <dgm:spPr/>
      <dgm:t>
        <a:bodyPr/>
        <a:lstStyle/>
        <a:p>
          <a:endParaRPr lang="en-CA"/>
        </a:p>
      </dgm:t>
    </dgm:pt>
    <dgm:pt modelId="{8EEF76D0-2ECC-4FE9-8490-E25BE43BFFCB}">
      <dgm:prSet phldrT="[Text]"/>
      <dgm:spPr/>
      <dgm:t>
        <a:bodyPr/>
        <a:lstStyle/>
        <a:p>
          <a:r>
            <a:rPr lang="en-CA" dirty="0"/>
            <a:t>Impulsivity and emotion dysregulation</a:t>
          </a:r>
        </a:p>
      </dgm:t>
    </dgm:pt>
    <dgm:pt modelId="{BF83C252-E7A4-4C01-ADC9-126DB1B70CF2}" type="parTrans" cxnId="{9CD34ABC-C936-48CA-9944-516137132638}">
      <dgm:prSet/>
      <dgm:spPr/>
      <dgm:t>
        <a:bodyPr/>
        <a:lstStyle/>
        <a:p>
          <a:endParaRPr lang="en-CA"/>
        </a:p>
      </dgm:t>
    </dgm:pt>
    <dgm:pt modelId="{5AB17637-3B7D-463B-8746-651F572DAC65}" type="sibTrans" cxnId="{9CD34ABC-C936-48CA-9944-516137132638}">
      <dgm:prSet/>
      <dgm:spPr/>
      <dgm:t>
        <a:bodyPr/>
        <a:lstStyle/>
        <a:p>
          <a:endParaRPr lang="en-CA"/>
        </a:p>
      </dgm:t>
    </dgm:pt>
    <dgm:pt modelId="{1BEEBE96-AB72-7A45-92C1-AB0319E9A2B2}" type="pres">
      <dgm:prSet presAssocID="{805BEE86-937B-4D76-9DD9-B02F5F589287}" presName="hierChild1" presStyleCnt="0">
        <dgm:presLayoutVars>
          <dgm:chPref val="1"/>
          <dgm:dir/>
          <dgm:animOne val="branch"/>
          <dgm:animLvl val="lvl"/>
          <dgm:resizeHandles/>
        </dgm:presLayoutVars>
      </dgm:prSet>
      <dgm:spPr/>
    </dgm:pt>
    <dgm:pt modelId="{5097E5A0-3223-8C40-AA2E-59F1121E40C4}" type="pres">
      <dgm:prSet presAssocID="{BA7FDA1C-DBED-4370-B65F-51B17A3444D5}" presName="hierRoot1" presStyleCnt="0"/>
      <dgm:spPr/>
    </dgm:pt>
    <dgm:pt modelId="{E1FF0849-5074-0240-9C82-FE6424B23AD5}" type="pres">
      <dgm:prSet presAssocID="{BA7FDA1C-DBED-4370-B65F-51B17A3444D5}" presName="composite" presStyleCnt="0"/>
      <dgm:spPr/>
    </dgm:pt>
    <dgm:pt modelId="{99C34E7F-2C80-5648-8BA5-67E6F167E397}" type="pres">
      <dgm:prSet presAssocID="{BA7FDA1C-DBED-4370-B65F-51B17A3444D5}" presName="background" presStyleLbl="node0" presStyleIdx="0" presStyleCnt="1"/>
      <dgm:spPr/>
    </dgm:pt>
    <dgm:pt modelId="{063CD611-62F8-E047-8C69-B9B685339BA9}" type="pres">
      <dgm:prSet presAssocID="{BA7FDA1C-DBED-4370-B65F-51B17A3444D5}" presName="text" presStyleLbl="fgAcc0" presStyleIdx="0" presStyleCnt="1">
        <dgm:presLayoutVars>
          <dgm:chPref val="3"/>
        </dgm:presLayoutVars>
      </dgm:prSet>
      <dgm:spPr/>
    </dgm:pt>
    <dgm:pt modelId="{6EF6C35A-5978-5442-AD97-6A718D222590}" type="pres">
      <dgm:prSet presAssocID="{BA7FDA1C-DBED-4370-B65F-51B17A3444D5}" presName="hierChild2" presStyleCnt="0"/>
      <dgm:spPr/>
    </dgm:pt>
    <dgm:pt modelId="{CD4C6CAC-FE43-284C-B5D4-E5709A593885}" type="pres">
      <dgm:prSet presAssocID="{4C3B2B29-108E-441B-B101-9C76BCBCD816}" presName="Name10" presStyleLbl="parChTrans1D2" presStyleIdx="0" presStyleCnt="2"/>
      <dgm:spPr/>
    </dgm:pt>
    <dgm:pt modelId="{127E2DF4-AC37-2143-BE42-70A403B0659D}" type="pres">
      <dgm:prSet presAssocID="{9A096ECC-8F24-4A28-B377-6735CA4BCDDF}" presName="hierRoot2" presStyleCnt="0"/>
      <dgm:spPr/>
    </dgm:pt>
    <dgm:pt modelId="{298CFB45-D511-EE49-9318-77A10D21BCB4}" type="pres">
      <dgm:prSet presAssocID="{9A096ECC-8F24-4A28-B377-6735CA4BCDDF}" presName="composite2" presStyleCnt="0"/>
      <dgm:spPr/>
    </dgm:pt>
    <dgm:pt modelId="{34E74921-FC81-5640-BB01-5BA164404EB0}" type="pres">
      <dgm:prSet presAssocID="{9A096ECC-8F24-4A28-B377-6735CA4BCDDF}" presName="background2" presStyleLbl="node2" presStyleIdx="0" presStyleCnt="2"/>
      <dgm:spPr/>
    </dgm:pt>
    <dgm:pt modelId="{FEE1A1E4-6BBD-F242-B50D-A4D18B755426}" type="pres">
      <dgm:prSet presAssocID="{9A096ECC-8F24-4A28-B377-6735CA4BCDDF}" presName="text2" presStyleLbl="fgAcc2" presStyleIdx="0" presStyleCnt="2">
        <dgm:presLayoutVars>
          <dgm:chPref val="3"/>
        </dgm:presLayoutVars>
      </dgm:prSet>
      <dgm:spPr/>
    </dgm:pt>
    <dgm:pt modelId="{F3BC8AE2-75FF-CA43-965C-4A47F4F38A94}" type="pres">
      <dgm:prSet presAssocID="{9A096ECC-8F24-4A28-B377-6735CA4BCDDF}" presName="hierChild3" presStyleCnt="0"/>
      <dgm:spPr/>
    </dgm:pt>
    <dgm:pt modelId="{A690B409-DD2D-6941-86AA-30D2ECD4A427}" type="pres">
      <dgm:prSet presAssocID="{D39D2152-DBA8-422F-895A-EEA0377BF5A1}" presName="Name17" presStyleLbl="parChTrans1D3" presStyleIdx="0" presStyleCnt="2"/>
      <dgm:spPr/>
    </dgm:pt>
    <dgm:pt modelId="{687B3BCA-3BB8-284E-B391-AD4A89B1A841}" type="pres">
      <dgm:prSet presAssocID="{57E0B23E-59D1-4E84-9214-B365D93CE441}" presName="hierRoot3" presStyleCnt="0"/>
      <dgm:spPr/>
    </dgm:pt>
    <dgm:pt modelId="{D8C1638C-47C4-2448-9049-9727B44396E0}" type="pres">
      <dgm:prSet presAssocID="{57E0B23E-59D1-4E84-9214-B365D93CE441}" presName="composite3" presStyleCnt="0"/>
      <dgm:spPr/>
    </dgm:pt>
    <dgm:pt modelId="{A8A2ECCF-4311-DF4D-BE03-41A91893A99E}" type="pres">
      <dgm:prSet presAssocID="{57E0B23E-59D1-4E84-9214-B365D93CE441}" presName="background3" presStyleLbl="node3" presStyleIdx="0" presStyleCnt="2"/>
      <dgm:spPr/>
    </dgm:pt>
    <dgm:pt modelId="{2DA031F2-D79B-964E-9162-6F758004C6D8}" type="pres">
      <dgm:prSet presAssocID="{57E0B23E-59D1-4E84-9214-B365D93CE441}" presName="text3" presStyleLbl="fgAcc3" presStyleIdx="0" presStyleCnt="2">
        <dgm:presLayoutVars>
          <dgm:chPref val="3"/>
        </dgm:presLayoutVars>
      </dgm:prSet>
      <dgm:spPr/>
    </dgm:pt>
    <dgm:pt modelId="{D8A16887-8B6C-614D-A90F-1F8DAA4DF59B}" type="pres">
      <dgm:prSet presAssocID="{57E0B23E-59D1-4E84-9214-B365D93CE441}" presName="hierChild4" presStyleCnt="0"/>
      <dgm:spPr/>
    </dgm:pt>
    <dgm:pt modelId="{0C7044C9-8098-7946-B082-310DB9104B0C}" type="pres">
      <dgm:prSet presAssocID="{B65F5AD4-5FF3-4387-9B95-910E8993F1F8}" presName="Name10" presStyleLbl="parChTrans1D2" presStyleIdx="1" presStyleCnt="2"/>
      <dgm:spPr/>
    </dgm:pt>
    <dgm:pt modelId="{26735CB4-8293-394C-B2A2-44B50A39BA55}" type="pres">
      <dgm:prSet presAssocID="{1FBF5E08-ADC5-4178-A5B3-B9220F906403}" presName="hierRoot2" presStyleCnt="0"/>
      <dgm:spPr/>
    </dgm:pt>
    <dgm:pt modelId="{FDFC2A02-AEE8-1549-89F7-5A5FDA720FA7}" type="pres">
      <dgm:prSet presAssocID="{1FBF5E08-ADC5-4178-A5B3-B9220F906403}" presName="composite2" presStyleCnt="0"/>
      <dgm:spPr/>
    </dgm:pt>
    <dgm:pt modelId="{8D47EE1C-3194-7D45-9765-96D640DBF0FA}" type="pres">
      <dgm:prSet presAssocID="{1FBF5E08-ADC5-4178-A5B3-B9220F906403}" presName="background2" presStyleLbl="node2" presStyleIdx="1" presStyleCnt="2"/>
      <dgm:spPr/>
    </dgm:pt>
    <dgm:pt modelId="{8897C500-51C5-2849-B818-089270F35BEF}" type="pres">
      <dgm:prSet presAssocID="{1FBF5E08-ADC5-4178-A5B3-B9220F906403}" presName="text2" presStyleLbl="fgAcc2" presStyleIdx="1" presStyleCnt="2">
        <dgm:presLayoutVars>
          <dgm:chPref val="3"/>
        </dgm:presLayoutVars>
      </dgm:prSet>
      <dgm:spPr/>
    </dgm:pt>
    <dgm:pt modelId="{E6AB42CF-C109-7E47-81BA-F52CEF65AA93}" type="pres">
      <dgm:prSet presAssocID="{1FBF5E08-ADC5-4178-A5B3-B9220F906403}" presName="hierChild3" presStyleCnt="0"/>
      <dgm:spPr/>
    </dgm:pt>
    <dgm:pt modelId="{E2265051-3952-D449-A76B-8BBB5831368B}" type="pres">
      <dgm:prSet presAssocID="{BF83C252-E7A4-4C01-ADC9-126DB1B70CF2}" presName="Name17" presStyleLbl="parChTrans1D3" presStyleIdx="1" presStyleCnt="2"/>
      <dgm:spPr/>
    </dgm:pt>
    <dgm:pt modelId="{9498A744-E9AA-FF4D-BC3A-D16075F0BABF}" type="pres">
      <dgm:prSet presAssocID="{8EEF76D0-2ECC-4FE9-8490-E25BE43BFFCB}" presName="hierRoot3" presStyleCnt="0"/>
      <dgm:spPr/>
    </dgm:pt>
    <dgm:pt modelId="{9C93A289-6FE7-6741-92B2-0D048B6A7588}" type="pres">
      <dgm:prSet presAssocID="{8EEF76D0-2ECC-4FE9-8490-E25BE43BFFCB}" presName="composite3" presStyleCnt="0"/>
      <dgm:spPr/>
    </dgm:pt>
    <dgm:pt modelId="{D74E5B06-1A58-F64B-A28A-967EA3A17AA6}" type="pres">
      <dgm:prSet presAssocID="{8EEF76D0-2ECC-4FE9-8490-E25BE43BFFCB}" presName="background3" presStyleLbl="node3" presStyleIdx="1" presStyleCnt="2"/>
      <dgm:spPr/>
    </dgm:pt>
    <dgm:pt modelId="{039344B9-77BE-834A-936F-FC682FD46828}" type="pres">
      <dgm:prSet presAssocID="{8EEF76D0-2ECC-4FE9-8490-E25BE43BFFCB}" presName="text3" presStyleLbl="fgAcc3" presStyleIdx="1" presStyleCnt="2">
        <dgm:presLayoutVars>
          <dgm:chPref val="3"/>
        </dgm:presLayoutVars>
      </dgm:prSet>
      <dgm:spPr/>
    </dgm:pt>
    <dgm:pt modelId="{D5DEE1F1-450B-9242-BE7B-BCD24D308C22}" type="pres">
      <dgm:prSet presAssocID="{8EEF76D0-2ECC-4FE9-8490-E25BE43BFFCB}" presName="hierChild4" presStyleCnt="0"/>
      <dgm:spPr/>
    </dgm:pt>
  </dgm:ptLst>
  <dgm:cxnLst>
    <dgm:cxn modelId="{719CE718-95AC-6A4C-B10D-B8B4329E1F49}" type="presOf" srcId="{B65F5AD4-5FF3-4387-9B95-910E8993F1F8}" destId="{0C7044C9-8098-7946-B082-310DB9104B0C}" srcOrd="0" destOrd="0" presId="urn:microsoft.com/office/officeart/2005/8/layout/hierarchy1"/>
    <dgm:cxn modelId="{1FA05742-7D78-4371-8DE7-77D6CB23A419}" srcId="{BA7FDA1C-DBED-4370-B65F-51B17A3444D5}" destId="{9A096ECC-8F24-4A28-B377-6735CA4BCDDF}" srcOrd="0" destOrd="0" parTransId="{4C3B2B29-108E-441B-B101-9C76BCBCD816}" sibTransId="{B7070004-7CAD-4A98-9D3A-93238F0BE055}"/>
    <dgm:cxn modelId="{BC087A42-D747-1F41-90A3-FA4383A9648F}" type="presOf" srcId="{BF83C252-E7A4-4C01-ADC9-126DB1B70CF2}" destId="{E2265051-3952-D449-A76B-8BBB5831368B}" srcOrd="0" destOrd="0" presId="urn:microsoft.com/office/officeart/2005/8/layout/hierarchy1"/>
    <dgm:cxn modelId="{52CF3A51-7CA5-454F-8964-F57F5CBEC8ED}" srcId="{BA7FDA1C-DBED-4370-B65F-51B17A3444D5}" destId="{1FBF5E08-ADC5-4178-A5B3-B9220F906403}" srcOrd="1" destOrd="0" parTransId="{B65F5AD4-5FF3-4387-9B95-910E8993F1F8}" sibTransId="{F49A27DD-95F7-4274-B055-F8953A395CA9}"/>
    <dgm:cxn modelId="{5167C551-1DBF-FD45-B56B-4F487F0B8319}" type="presOf" srcId="{9A096ECC-8F24-4A28-B377-6735CA4BCDDF}" destId="{FEE1A1E4-6BBD-F242-B50D-A4D18B755426}" srcOrd="0" destOrd="0" presId="urn:microsoft.com/office/officeart/2005/8/layout/hierarchy1"/>
    <dgm:cxn modelId="{4286F660-1DE5-F840-ABAB-6101FD5F720D}" type="presOf" srcId="{D39D2152-DBA8-422F-895A-EEA0377BF5A1}" destId="{A690B409-DD2D-6941-86AA-30D2ECD4A427}" srcOrd="0" destOrd="0" presId="urn:microsoft.com/office/officeart/2005/8/layout/hierarchy1"/>
    <dgm:cxn modelId="{DA174682-B707-417A-8474-37B90390D28B}" srcId="{9A096ECC-8F24-4A28-B377-6735CA4BCDDF}" destId="{57E0B23E-59D1-4E84-9214-B365D93CE441}" srcOrd="0" destOrd="0" parTransId="{D39D2152-DBA8-422F-895A-EEA0377BF5A1}" sibTransId="{3BB00746-EC61-4D66-8129-D2867AC8FCF4}"/>
    <dgm:cxn modelId="{927B4D91-86E1-D94D-A673-2BBFB24AB1F3}" type="presOf" srcId="{4C3B2B29-108E-441B-B101-9C76BCBCD816}" destId="{CD4C6CAC-FE43-284C-B5D4-E5709A593885}" srcOrd="0" destOrd="0" presId="urn:microsoft.com/office/officeart/2005/8/layout/hierarchy1"/>
    <dgm:cxn modelId="{DA39CDA9-D2C4-514E-B04E-4D601E1D6728}" type="presOf" srcId="{805BEE86-937B-4D76-9DD9-B02F5F589287}" destId="{1BEEBE96-AB72-7A45-92C1-AB0319E9A2B2}" srcOrd="0" destOrd="0" presId="urn:microsoft.com/office/officeart/2005/8/layout/hierarchy1"/>
    <dgm:cxn modelId="{682A7FAC-DA38-5042-AB6F-FD6A6549C43B}" type="presOf" srcId="{8EEF76D0-2ECC-4FE9-8490-E25BE43BFFCB}" destId="{039344B9-77BE-834A-936F-FC682FD46828}" srcOrd="0" destOrd="0" presId="urn:microsoft.com/office/officeart/2005/8/layout/hierarchy1"/>
    <dgm:cxn modelId="{8A1715AE-D79F-496C-AEEA-46CD4F763673}" srcId="{805BEE86-937B-4D76-9DD9-B02F5F589287}" destId="{BA7FDA1C-DBED-4370-B65F-51B17A3444D5}" srcOrd="0" destOrd="0" parTransId="{45E15419-B069-47CD-89CB-AABD6AE1CB31}" sibTransId="{09BEA426-EC89-4A7E-814C-2A8A8D00BB2D}"/>
    <dgm:cxn modelId="{9CD34ABC-C936-48CA-9944-516137132638}" srcId="{1FBF5E08-ADC5-4178-A5B3-B9220F906403}" destId="{8EEF76D0-2ECC-4FE9-8490-E25BE43BFFCB}" srcOrd="0" destOrd="0" parTransId="{BF83C252-E7A4-4C01-ADC9-126DB1B70CF2}" sibTransId="{5AB17637-3B7D-463B-8746-651F572DAC65}"/>
    <dgm:cxn modelId="{CE7526BF-7B05-8749-89CB-21407015F786}" type="presOf" srcId="{1FBF5E08-ADC5-4178-A5B3-B9220F906403}" destId="{8897C500-51C5-2849-B818-089270F35BEF}" srcOrd="0" destOrd="0" presId="urn:microsoft.com/office/officeart/2005/8/layout/hierarchy1"/>
    <dgm:cxn modelId="{4BBF3BD2-D60C-1244-9BA2-F1C07A760918}" type="presOf" srcId="{BA7FDA1C-DBED-4370-B65F-51B17A3444D5}" destId="{063CD611-62F8-E047-8C69-B9B685339BA9}" srcOrd="0" destOrd="0" presId="urn:microsoft.com/office/officeart/2005/8/layout/hierarchy1"/>
    <dgm:cxn modelId="{21C283EB-A7BC-6544-B9C6-29D48733BC2C}" type="presOf" srcId="{57E0B23E-59D1-4E84-9214-B365D93CE441}" destId="{2DA031F2-D79B-964E-9162-6F758004C6D8}" srcOrd="0" destOrd="0" presId="urn:microsoft.com/office/officeart/2005/8/layout/hierarchy1"/>
    <dgm:cxn modelId="{C2077484-A897-C443-94F6-14CA904A4673}" type="presParOf" srcId="{1BEEBE96-AB72-7A45-92C1-AB0319E9A2B2}" destId="{5097E5A0-3223-8C40-AA2E-59F1121E40C4}" srcOrd="0" destOrd="0" presId="urn:microsoft.com/office/officeart/2005/8/layout/hierarchy1"/>
    <dgm:cxn modelId="{88108072-BC66-454C-B6E4-0C8E3D4DB080}" type="presParOf" srcId="{5097E5A0-3223-8C40-AA2E-59F1121E40C4}" destId="{E1FF0849-5074-0240-9C82-FE6424B23AD5}" srcOrd="0" destOrd="0" presId="urn:microsoft.com/office/officeart/2005/8/layout/hierarchy1"/>
    <dgm:cxn modelId="{8C04FE72-60DA-EE43-A361-101040614C6E}" type="presParOf" srcId="{E1FF0849-5074-0240-9C82-FE6424B23AD5}" destId="{99C34E7F-2C80-5648-8BA5-67E6F167E397}" srcOrd="0" destOrd="0" presId="urn:microsoft.com/office/officeart/2005/8/layout/hierarchy1"/>
    <dgm:cxn modelId="{4E6EBF65-E1CE-0A46-B63A-CB2BFAAC693E}" type="presParOf" srcId="{E1FF0849-5074-0240-9C82-FE6424B23AD5}" destId="{063CD611-62F8-E047-8C69-B9B685339BA9}" srcOrd="1" destOrd="0" presId="urn:microsoft.com/office/officeart/2005/8/layout/hierarchy1"/>
    <dgm:cxn modelId="{1AC986EC-A6F7-5C4D-B982-34AEF2A43AD4}" type="presParOf" srcId="{5097E5A0-3223-8C40-AA2E-59F1121E40C4}" destId="{6EF6C35A-5978-5442-AD97-6A718D222590}" srcOrd="1" destOrd="0" presId="urn:microsoft.com/office/officeart/2005/8/layout/hierarchy1"/>
    <dgm:cxn modelId="{523F5147-6A9A-B543-997A-087B57CBC604}" type="presParOf" srcId="{6EF6C35A-5978-5442-AD97-6A718D222590}" destId="{CD4C6CAC-FE43-284C-B5D4-E5709A593885}" srcOrd="0" destOrd="0" presId="urn:microsoft.com/office/officeart/2005/8/layout/hierarchy1"/>
    <dgm:cxn modelId="{AF167001-BCCD-D045-AA0C-25F89C71504F}" type="presParOf" srcId="{6EF6C35A-5978-5442-AD97-6A718D222590}" destId="{127E2DF4-AC37-2143-BE42-70A403B0659D}" srcOrd="1" destOrd="0" presId="urn:microsoft.com/office/officeart/2005/8/layout/hierarchy1"/>
    <dgm:cxn modelId="{7C6A21DF-B443-7043-8A8F-4AC6D307F348}" type="presParOf" srcId="{127E2DF4-AC37-2143-BE42-70A403B0659D}" destId="{298CFB45-D511-EE49-9318-77A10D21BCB4}" srcOrd="0" destOrd="0" presId="urn:microsoft.com/office/officeart/2005/8/layout/hierarchy1"/>
    <dgm:cxn modelId="{D1CDB2DA-E388-6147-95D2-33BB9C08FDEB}" type="presParOf" srcId="{298CFB45-D511-EE49-9318-77A10D21BCB4}" destId="{34E74921-FC81-5640-BB01-5BA164404EB0}" srcOrd="0" destOrd="0" presId="urn:microsoft.com/office/officeart/2005/8/layout/hierarchy1"/>
    <dgm:cxn modelId="{35C701C2-B4A3-7947-84DB-2A5EAC6B691A}" type="presParOf" srcId="{298CFB45-D511-EE49-9318-77A10D21BCB4}" destId="{FEE1A1E4-6BBD-F242-B50D-A4D18B755426}" srcOrd="1" destOrd="0" presId="urn:microsoft.com/office/officeart/2005/8/layout/hierarchy1"/>
    <dgm:cxn modelId="{5003F03E-390B-3647-8416-DCAFD4D858BE}" type="presParOf" srcId="{127E2DF4-AC37-2143-BE42-70A403B0659D}" destId="{F3BC8AE2-75FF-CA43-965C-4A47F4F38A94}" srcOrd="1" destOrd="0" presId="urn:microsoft.com/office/officeart/2005/8/layout/hierarchy1"/>
    <dgm:cxn modelId="{50F0E0E1-42E8-EC48-BE29-1F57D29AFB96}" type="presParOf" srcId="{F3BC8AE2-75FF-CA43-965C-4A47F4F38A94}" destId="{A690B409-DD2D-6941-86AA-30D2ECD4A427}" srcOrd="0" destOrd="0" presId="urn:microsoft.com/office/officeart/2005/8/layout/hierarchy1"/>
    <dgm:cxn modelId="{B8E0FF07-44A0-DE4C-A55F-4DA627FB7933}" type="presParOf" srcId="{F3BC8AE2-75FF-CA43-965C-4A47F4F38A94}" destId="{687B3BCA-3BB8-284E-B391-AD4A89B1A841}" srcOrd="1" destOrd="0" presId="urn:microsoft.com/office/officeart/2005/8/layout/hierarchy1"/>
    <dgm:cxn modelId="{E5878FBF-6CA6-0649-B107-031034B86D52}" type="presParOf" srcId="{687B3BCA-3BB8-284E-B391-AD4A89B1A841}" destId="{D8C1638C-47C4-2448-9049-9727B44396E0}" srcOrd="0" destOrd="0" presId="urn:microsoft.com/office/officeart/2005/8/layout/hierarchy1"/>
    <dgm:cxn modelId="{64259DE9-6E5C-034F-A2B2-64FDF0E31059}" type="presParOf" srcId="{D8C1638C-47C4-2448-9049-9727B44396E0}" destId="{A8A2ECCF-4311-DF4D-BE03-41A91893A99E}" srcOrd="0" destOrd="0" presId="urn:microsoft.com/office/officeart/2005/8/layout/hierarchy1"/>
    <dgm:cxn modelId="{59FDE53F-6C80-2F4C-BDFF-102B9607805C}" type="presParOf" srcId="{D8C1638C-47C4-2448-9049-9727B44396E0}" destId="{2DA031F2-D79B-964E-9162-6F758004C6D8}" srcOrd="1" destOrd="0" presId="urn:microsoft.com/office/officeart/2005/8/layout/hierarchy1"/>
    <dgm:cxn modelId="{368415F5-C982-AB46-B5B3-5F3C102723B5}" type="presParOf" srcId="{687B3BCA-3BB8-284E-B391-AD4A89B1A841}" destId="{D8A16887-8B6C-614D-A90F-1F8DAA4DF59B}" srcOrd="1" destOrd="0" presId="urn:microsoft.com/office/officeart/2005/8/layout/hierarchy1"/>
    <dgm:cxn modelId="{8DA6B2C8-A10B-A14B-8200-D492DC0C603E}" type="presParOf" srcId="{6EF6C35A-5978-5442-AD97-6A718D222590}" destId="{0C7044C9-8098-7946-B082-310DB9104B0C}" srcOrd="2" destOrd="0" presId="urn:microsoft.com/office/officeart/2005/8/layout/hierarchy1"/>
    <dgm:cxn modelId="{052EEF66-6ADB-5B46-8D56-939937BAB099}" type="presParOf" srcId="{6EF6C35A-5978-5442-AD97-6A718D222590}" destId="{26735CB4-8293-394C-B2A2-44B50A39BA55}" srcOrd="3" destOrd="0" presId="urn:microsoft.com/office/officeart/2005/8/layout/hierarchy1"/>
    <dgm:cxn modelId="{63F6C81F-5FF7-7148-B683-DF80D88FFA41}" type="presParOf" srcId="{26735CB4-8293-394C-B2A2-44B50A39BA55}" destId="{FDFC2A02-AEE8-1549-89F7-5A5FDA720FA7}" srcOrd="0" destOrd="0" presId="urn:microsoft.com/office/officeart/2005/8/layout/hierarchy1"/>
    <dgm:cxn modelId="{EDA3CFF6-AC59-FB48-9BD6-28327A4BAEA1}" type="presParOf" srcId="{FDFC2A02-AEE8-1549-89F7-5A5FDA720FA7}" destId="{8D47EE1C-3194-7D45-9765-96D640DBF0FA}" srcOrd="0" destOrd="0" presId="urn:microsoft.com/office/officeart/2005/8/layout/hierarchy1"/>
    <dgm:cxn modelId="{FFA5A094-918D-2343-A389-21212D5B430A}" type="presParOf" srcId="{FDFC2A02-AEE8-1549-89F7-5A5FDA720FA7}" destId="{8897C500-51C5-2849-B818-089270F35BEF}" srcOrd="1" destOrd="0" presId="urn:microsoft.com/office/officeart/2005/8/layout/hierarchy1"/>
    <dgm:cxn modelId="{5D169486-4D8E-3A4A-8378-116EDE617776}" type="presParOf" srcId="{26735CB4-8293-394C-B2A2-44B50A39BA55}" destId="{E6AB42CF-C109-7E47-81BA-F52CEF65AA93}" srcOrd="1" destOrd="0" presId="urn:microsoft.com/office/officeart/2005/8/layout/hierarchy1"/>
    <dgm:cxn modelId="{647208E0-9930-DB4E-962A-B19FB74D372B}" type="presParOf" srcId="{E6AB42CF-C109-7E47-81BA-F52CEF65AA93}" destId="{E2265051-3952-D449-A76B-8BBB5831368B}" srcOrd="0" destOrd="0" presId="urn:microsoft.com/office/officeart/2005/8/layout/hierarchy1"/>
    <dgm:cxn modelId="{4B71681B-9F32-B745-833A-4345C8DAA1D8}" type="presParOf" srcId="{E6AB42CF-C109-7E47-81BA-F52CEF65AA93}" destId="{9498A744-E9AA-FF4D-BC3A-D16075F0BABF}" srcOrd="1" destOrd="0" presId="urn:microsoft.com/office/officeart/2005/8/layout/hierarchy1"/>
    <dgm:cxn modelId="{4938F88E-6EF1-F34B-9E22-3BF96218C164}" type="presParOf" srcId="{9498A744-E9AA-FF4D-BC3A-D16075F0BABF}" destId="{9C93A289-6FE7-6741-92B2-0D048B6A7588}" srcOrd="0" destOrd="0" presId="urn:microsoft.com/office/officeart/2005/8/layout/hierarchy1"/>
    <dgm:cxn modelId="{70DC1E17-62E2-1742-8348-CB5E7ECE0097}" type="presParOf" srcId="{9C93A289-6FE7-6741-92B2-0D048B6A7588}" destId="{D74E5B06-1A58-F64B-A28A-967EA3A17AA6}" srcOrd="0" destOrd="0" presId="urn:microsoft.com/office/officeart/2005/8/layout/hierarchy1"/>
    <dgm:cxn modelId="{C5747EB3-22C6-DD4F-AFB0-0D042D662F82}" type="presParOf" srcId="{9C93A289-6FE7-6741-92B2-0D048B6A7588}" destId="{039344B9-77BE-834A-936F-FC682FD46828}" srcOrd="1" destOrd="0" presId="urn:microsoft.com/office/officeart/2005/8/layout/hierarchy1"/>
    <dgm:cxn modelId="{F974B9D2-5717-1B4C-85C9-06E9ABF04D2E}" type="presParOf" srcId="{9498A744-E9AA-FF4D-BC3A-D16075F0BABF}" destId="{D5DEE1F1-450B-9242-BE7B-BCD24D308C2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7FAD214-CCCA-4FF9-9A33-7DEF04A84E1E}"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0CFEB456-B8A3-4383-BB1D-6BA84D2ECBDD}">
      <dgm:prSet/>
      <dgm:spPr/>
      <dgm:t>
        <a:bodyPr/>
        <a:lstStyle/>
        <a:p>
          <a:pPr>
            <a:lnSpc>
              <a:spcPct val="100000"/>
            </a:lnSpc>
            <a:defRPr b="1"/>
          </a:pPr>
          <a:r>
            <a:rPr lang="en-US"/>
            <a:t>Support Groups</a:t>
          </a:r>
        </a:p>
      </dgm:t>
    </dgm:pt>
    <dgm:pt modelId="{C8550DA5-EB3B-44A1-B3A6-6C8FE22BDA24}" type="parTrans" cxnId="{49F84C38-6558-4D17-A6FE-51FF8F3C6399}">
      <dgm:prSet/>
      <dgm:spPr/>
      <dgm:t>
        <a:bodyPr/>
        <a:lstStyle/>
        <a:p>
          <a:endParaRPr lang="en-US"/>
        </a:p>
      </dgm:t>
    </dgm:pt>
    <dgm:pt modelId="{8D3EF07E-5C36-4466-9FF4-3B04FBF1B519}" type="sibTrans" cxnId="{49F84C38-6558-4D17-A6FE-51FF8F3C6399}">
      <dgm:prSet/>
      <dgm:spPr/>
      <dgm:t>
        <a:bodyPr/>
        <a:lstStyle/>
        <a:p>
          <a:endParaRPr lang="en-US"/>
        </a:p>
      </dgm:t>
    </dgm:pt>
    <dgm:pt modelId="{672E7747-4B4D-4A74-A857-2889788E4A76}">
      <dgm:prSet/>
      <dgm:spPr/>
      <dgm:t>
        <a:bodyPr/>
        <a:lstStyle/>
        <a:p>
          <a:pPr>
            <a:lnSpc>
              <a:spcPct val="100000"/>
            </a:lnSpc>
            <a:defRPr b="1"/>
          </a:pPr>
          <a:r>
            <a:rPr lang="en-US"/>
            <a:t>Medication</a:t>
          </a:r>
        </a:p>
      </dgm:t>
    </dgm:pt>
    <dgm:pt modelId="{0142DFBF-B72E-439E-A29E-11EAE9754D26}" type="parTrans" cxnId="{4F83820B-3E1D-4635-ADA3-5D4AE16C979F}">
      <dgm:prSet/>
      <dgm:spPr/>
      <dgm:t>
        <a:bodyPr/>
        <a:lstStyle/>
        <a:p>
          <a:endParaRPr lang="en-US"/>
        </a:p>
      </dgm:t>
    </dgm:pt>
    <dgm:pt modelId="{91A42531-D4AE-439A-8402-944507179B86}" type="sibTrans" cxnId="{4F83820B-3E1D-4635-ADA3-5D4AE16C979F}">
      <dgm:prSet/>
      <dgm:spPr/>
      <dgm:t>
        <a:bodyPr/>
        <a:lstStyle/>
        <a:p>
          <a:endParaRPr lang="en-US"/>
        </a:p>
      </dgm:t>
    </dgm:pt>
    <dgm:pt modelId="{90C5FC25-2E36-4C55-BC94-E6656E82972B}">
      <dgm:prSet/>
      <dgm:spPr/>
      <dgm:t>
        <a:bodyPr/>
        <a:lstStyle/>
        <a:p>
          <a:pPr>
            <a:lnSpc>
              <a:spcPct val="100000"/>
            </a:lnSpc>
            <a:defRPr b="1"/>
          </a:pPr>
          <a:r>
            <a:rPr lang="en-US"/>
            <a:t>Psychotherapeutic</a:t>
          </a:r>
        </a:p>
      </dgm:t>
    </dgm:pt>
    <dgm:pt modelId="{DF17A6BA-E99D-4717-B24C-1609EF3566EB}" type="parTrans" cxnId="{E20F7C37-6B83-4870-8CC8-E6C7C19F90A5}">
      <dgm:prSet/>
      <dgm:spPr/>
      <dgm:t>
        <a:bodyPr/>
        <a:lstStyle/>
        <a:p>
          <a:endParaRPr lang="en-US"/>
        </a:p>
      </dgm:t>
    </dgm:pt>
    <dgm:pt modelId="{1F800BDC-737C-4555-85A2-86E13C9D01B5}" type="sibTrans" cxnId="{E20F7C37-6B83-4870-8CC8-E6C7C19F90A5}">
      <dgm:prSet/>
      <dgm:spPr/>
      <dgm:t>
        <a:bodyPr/>
        <a:lstStyle/>
        <a:p>
          <a:endParaRPr lang="en-US"/>
        </a:p>
      </dgm:t>
    </dgm:pt>
    <dgm:pt modelId="{5D4E5BA1-5FE7-4396-8787-0B76CC6BEC94}">
      <dgm:prSet/>
      <dgm:spPr/>
      <dgm:t>
        <a:bodyPr/>
        <a:lstStyle/>
        <a:p>
          <a:pPr>
            <a:lnSpc>
              <a:spcPct val="100000"/>
            </a:lnSpc>
          </a:pPr>
          <a:r>
            <a:rPr lang="en-US" dirty="0"/>
            <a:t>Residential Treatment </a:t>
          </a:r>
        </a:p>
        <a:p>
          <a:pPr>
            <a:lnSpc>
              <a:spcPct val="100000"/>
            </a:lnSpc>
          </a:pPr>
          <a:r>
            <a:rPr lang="en-US" dirty="0"/>
            <a:t>Outpatient Treatment</a:t>
          </a:r>
        </a:p>
      </dgm:t>
    </dgm:pt>
    <dgm:pt modelId="{C7468ED9-37C8-4AA3-825E-DFB48F9791D1}" type="parTrans" cxnId="{918A671A-58F7-44B7-B341-A36D882372D9}">
      <dgm:prSet/>
      <dgm:spPr/>
      <dgm:t>
        <a:bodyPr/>
        <a:lstStyle/>
        <a:p>
          <a:endParaRPr lang="en-US"/>
        </a:p>
      </dgm:t>
    </dgm:pt>
    <dgm:pt modelId="{CEEA145B-67FC-4CF0-9537-AC492E2A542F}" type="sibTrans" cxnId="{918A671A-58F7-44B7-B341-A36D882372D9}">
      <dgm:prSet/>
      <dgm:spPr/>
      <dgm:t>
        <a:bodyPr/>
        <a:lstStyle/>
        <a:p>
          <a:endParaRPr lang="en-US"/>
        </a:p>
      </dgm:t>
    </dgm:pt>
    <dgm:pt modelId="{B933AA15-E8E0-49B5-A038-8C0AA957D8C0}" type="pres">
      <dgm:prSet presAssocID="{77FAD214-CCCA-4FF9-9A33-7DEF04A84E1E}" presName="root" presStyleCnt="0">
        <dgm:presLayoutVars>
          <dgm:dir/>
          <dgm:resizeHandles val="exact"/>
        </dgm:presLayoutVars>
      </dgm:prSet>
      <dgm:spPr/>
    </dgm:pt>
    <dgm:pt modelId="{A3442DA2-FBF1-4458-8D52-F4CB52D7FF1C}" type="pres">
      <dgm:prSet presAssocID="{0CFEB456-B8A3-4383-BB1D-6BA84D2ECBDD}" presName="compNode" presStyleCnt="0"/>
      <dgm:spPr/>
    </dgm:pt>
    <dgm:pt modelId="{0E06E1EE-0379-4167-AB4D-7A1B7DF715EE}" type="pres">
      <dgm:prSet presAssocID="{0CFEB456-B8A3-4383-BB1D-6BA84D2ECBD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BEF1FBB7-3A5D-484E-BDBD-FDAAA2DB3B4B}" type="pres">
      <dgm:prSet presAssocID="{0CFEB456-B8A3-4383-BB1D-6BA84D2ECBDD}" presName="iconSpace" presStyleCnt="0"/>
      <dgm:spPr/>
    </dgm:pt>
    <dgm:pt modelId="{0847D951-B7A4-40AC-9174-A78A5D277231}" type="pres">
      <dgm:prSet presAssocID="{0CFEB456-B8A3-4383-BB1D-6BA84D2ECBDD}" presName="parTx" presStyleLbl="revTx" presStyleIdx="0" presStyleCnt="6">
        <dgm:presLayoutVars>
          <dgm:chMax val="0"/>
          <dgm:chPref val="0"/>
        </dgm:presLayoutVars>
      </dgm:prSet>
      <dgm:spPr/>
    </dgm:pt>
    <dgm:pt modelId="{CDF2EAE4-131C-4DBA-8D4E-5D64CD575AC0}" type="pres">
      <dgm:prSet presAssocID="{0CFEB456-B8A3-4383-BB1D-6BA84D2ECBDD}" presName="txSpace" presStyleCnt="0"/>
      <dgm:spPr/>
    </dgm:pt>
    <dgm:pt modelId="{77BD3707-6D8F-4A30-A0E3-998D3754845D}" type="pres">
      <dgm:prSet presAssocID="{0CFEB456-B8A3-4383-BB1D-6BA84D2ECBDD}" presName="desTx" presStyleLbl="revTx" presStyleIdx="1" presStyleCnt="6">
        <dgm:presLayoutVars/>
      </dgm:prSet>
      <dgm:spPr/>
    </dgm:pt>
    <dgm:pt modelId="{4E7FD01B-AB22-445D-81A7-2D545BC0756F}" type="pres">
      <dgm:prSet presAssocID="{8D3EF07E-5C36-4466-9FF4-3B04FBF1B519}" presName="sibTrans" presStyleCnt="0"/>
      <dgm:spPr/>
    </dgm:pt>
    <dgm:pt modelId="{94E2963D-1B25-431D-A0D7-9F286328D4E6}" type="pres">
      <dgm:prSet presAssocID="{672E7747-4B4D-4A74-A857-2889788E4A76}" presName="compNode" presStyleCnt="0"/>
      <dgm:spPr/>
    </dgm:pt>
    <dgm:pt modelId="{E73F0E26-6BAA-4BFE-985E-FFF54E146EB5}" type="pres">
      <dgm:prSet presAssocID="{672E7747-4B4D-4A74-A857-2889788E4A7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99DDBE1F-DFA9-4A2B-BC88-A580E09F2DEE}" type="pres">
      <dgm:prSet presAssocID="{672E7747-4B4D-4A74-A857-2889788E4A76}" presName="iconSpace" presStyleCnt="0"/>
      <dgm:spPr/>
    </dgm:pt>
    <dgm:pt modelId="{3C28577E-58FB-43BA-9748-FC9B3D28F007}" type="pres">
      <dgm:prSet presAssocID="{672E7747-4B4D-4A74-A857-2889788E4A76}" presName="parTx" presStyleLbl="revTx" presStyleIdx="2" presStyleCnt="6">
        <dgm:presLayoutVars>
          <dgm:chMax val="0"/>
          <dgm:chPref val="0"/>
        </dgm:presLayoutVars>
      </dgm:prSet>
      <dgm:spPr/>
    </dgm:pt>
    <dgm:pt modelId="{E266242A-BA36-4E1C-971E-5ABF75687C56}" type="pres">
      <dgm:prSet presAssocID="{672E7747-4B4D-4A74-A857-2889788E4A76}" presName="txSpace" presStyleCnt="0"/>
      <dgm:spPr/>
    </dgm:pt>
    <dgm:pt modelId="{5BA6ACD8-4479-4496-9028-4C1F823FE9A1}" type="pres">
      <dgm:prSet presAssocID="{672E7747-4B4D-4A74-A857-2889788E4A76}" presName="desTx" presStyleLbl="revTx" presStyleIdx="3" presStyleCnt="6">
        <dgm:presLayoutVars/>
      </dgm:prSet>
      <dgm:spPr/>
    </dgm:pt>
    <dgm:pt modelId="{F04E43F3-D7EE-44A9-9AD6-3FD61B22FEB2}" type="pres">
      <dgm:prSet presAssocID="{91A42531-D4AE-439A-8402-944507179B86}" presName="sibTrans" presStyleCnt="0"/>
      <dgm:spPr/>
    </dgm:pt>
    <dgm:pt modelId="{C8683C5C-D59B-4113-AC81-DA503B4AAD5F}" type="pres">
      <dgm:prSet presAssocID="{90C5FC25-2E36-4C55-BC94-E6656E82972B}" presName="compNode" presStyleCnt="0"/>
      <dgm:spPr/>
    </dgm:pt>
    <dgm:pt modelId="{43DF3116-7FCC-43D8-8194-75A689FAE7EC}" type="pres">
      <dgm:prSet presAssocID="{90C5FC25-2E36-4C55-BC94-E6656E82972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me"/>
        </a:ext>
      </dgm:extLst>
    </dgm:pt>
    <dgm:pt modelId="{8C75BAB1-3308-4D4C-B9ED-44B57A455869}" type="pres">
      <dgm:prSet presAssocID="{90C5FC25-2E36-4C55-BC94-E6656E82972B}" presName="iconSpace" presStyleCnt="0"/>
      <dgm:spPr/>
    </dgm:pt>
    <dgm:pt modelId="{24C6FD55-9ECF-457F-8F28-773CC44F7DC4}" type="pres">
      <dgm:prSet presAssocID="{90C5FC25-2E36-4C55-BC94-E6656E82972B}" presName="parTx" presStyleLbl="revTx" presStyleIdx="4" presStyleCnt="6">
        <dgm:presLayoutVars>
          <dgm:chMax val="0"/>
          <dgm:chPref val="0"/>
        </dgm:presLayoutVars>
      </dgm:prSet>
      <dgm:spPr/>
    </dgm:pt>
    <dgm:pt modelId="{2B5C7459-5949-4C41-A65C-BAAB633831DC}" type="pres">
      <dgm:prSet presAssocID="{90C5FC25-2E36-4C55-BC94-E6656E82972B}" presName="txSpace" presStyleCnt="0"/>
      <dgm:spPr/>
    </dgm:pt>
    <dgm:pt modelId="{4CE58A74-397A-4D26-B8F8-EC9160487504}" type="pres">
      <dgm:prSet presAssocID="{90C5FC25-2E36-4C55-BC94-E6656E82972B}" presName="desTx" presStyleLbl="revTx" presStyleIdx="5" presStyleCnt="6">
        <dgm:presLayoutVars/>
      </dgm:prSet>
      <dgm:spPr/>
    </dgm:pt>
  </dgm:ptLst>
  <dgm:cxnLst>
    <dgm:cxn modelId="{4F83820B-3E1D-4635-ADA3-5D4AE16C979F}" srcId="{77FAD214-CCCA-4FF9-9A33-7DEF04A84E1E}" destId="{672E7747-4B4D-4A74-A857-2889788E4A76}" srcOrd="1" destOrd="0" parTransId="{0142DFBF-B72E-439E-A29E-11EAE9754D26}" sibTransId="{91A42531-D4AE-439A-8402-944507179B86}"/>
    <dgm:cxn modelId="{918A671A-58F7-44B7-B341-A36D882372D9}" srcId="{90C5FC25-2E36-4C55-BC94-E6656E82972B}" destId="{5D4E5BA1-5FE7-4396-8787-0B76CC6BEC94}" srcOrd="0" destOrd="0" parTransId="{C7468ED9-37C8-4AA3-825E-DFB48F9791D1}" sibTransId="{CEEA145B-67FC-4CF0-9537-AC492E2A542F}"/>
    <dgm:cxn modelId="{E20F7C37-6B83-4870-8CC8-E6C7C19F90A5}" srcId="{77FAD214-CCCA-4FF9-9A33-7DEF04A84E1E}" destId="{90C5FC25-2E36-4C55-BC94-E6656E82972B}" srcOrd="2" destOrd="0" parTransId="{DF17A6BA-E99D-4717-B24C-1609EF3566EB}" sibTransId="{1F800BDC-737C-4555-85A2-86E13C9D01B5}"/>
    <dgm:cxn modelId="{49F84C38-6558-4D17-A6FE-51FF8F3C6399}" srcId="{77FAD214-CCCA-4FF9-9A33-7DEF04A84E1E}" destId="{0CFEB456-B8A3-4383-BB1D-6BA84D2ECBDD}" srcOrd="0" destOrd="0" parTransId="{C8550DA5-EB3B-44A1-B3A6-6C8FE22BDA24}" sibTransId="{8D3EF07E-5C36-4466-9FF4-3B04FBF1B519}"/>
    <dgm:cxn modelId="{5912D76E-7E3A-43C4-962E-0C4D5E87236F}" type="presOf" srcId="{90C5FC25-2E36-4C55-BC94-E6656E82972B}" destId="{24C6FD55-9ECF-457F-8F28-773CC44F7DC4}" srcOrd="0" destOrd="0" presId="urn:microsoft.com/office/officeart/2018/2/layout/IconLabelDescriptionList"/>
    <dgm:cxn modelId="{C93E03C9-CDFA-4D39-85DA-29865EB15500}" type="presOf" srcId="{672E7747-4B4D-4A74-A857-2889788E4A76}" destId="{3C28577E-58FB-43BA-9748-FC9B3D28F007}" srcOrd="0" destOrd="0" presId="urn:microsoft.com/office/officeart/2018/2/layout/IconLabelDescriptionList"/>
    <dgm:cxn modelId="{F81ADADC-7A07-4DAC-AF30-D2E9E053B957}" type="presOf" srcId="{5D4E5BA1-5FE7-4396-8787-0B76CC6BEC94}" destId="{4CE58A74-397A-4D26-B8F8-EC9160487504}" srcOrd="0" destOrd="0" presId="urn:microsoft.com/office/officeart/2018/2/layout/IconLabelDescriptionList"/>
    <dgm:cxn modelId="{6752C5F2-4A40-4F8C-8FA1-E0A5EB6D0AC8}" type="presOf" srcId="{77FAD214-CCCA-4FF9-9A33-7DEF04A84E1E}" destId="{B933AA15-E8E0-49B5-A038-8C0AA957D8C0}" srcOrd="0" destOrd="0" presId="urn:microsoft.com/office/officeart/2018/2/layout/IconLabelDescriptionList"/>
    <dgm:cxn modelId="{60D351FE-92F1-48B3-AF03-BBF9E980B9C9}" type="presOf" srcId="{0CFEB456-B8A3-4383-BB1D-6BA84D2ECBDD}" destId="{0847D951-B7A4-40AC-9174-A78A5D277231}" srcOrd="0" destOrd="0" presId="urn:microsoft.com/office/officeart/2018/2/layout/IconLabelDescriptionList"/>
    <dgm:cxn modelId="{51296564-21AC-4613-B374-18529136B0CE}" type="presParOf" srcId="{B933AA15-E8E0-49B5-A038-8C0AA957D8C0}" destId="{A3442DA2-FBF1-4458-8D52-F4CB52D7FF1C}" srcOrd="0" destOrd="0" presId="urn:microsoft.com/office/officeart/2018/2/layout/IconLabelDescriptionList"/>
    <dgm:cxn modelId="{7B5C1F8B-A21F-4759-9E02-3DF76764D652}" type="presParOf" srcId="{A3442DA2-FBF1-4458-8D52-F4CB52D7FF1C}" destId="{0E06E1EE-0379-4167-AB4D-7A1B7DF715EE}" srcOrd="0" destOrd="0" presId="urn:microsoft.com/office/officeart/2018/2/layout/IconLabelDescriptionList"/>
    <dgm:cxn modelId="{A4567C40-6330-4A21-B840-41E23F3736B4}" type="presParOf" srcId="{A3442DA2-FBF1-4458-8D52-F4CB52D7FF1C}" destId="{BEF1FBB7-3A5D-484E-BDBD-FDAAA2DB3B4B}" srcOrd="1" destOrd="0" presId="urn:microsoft.com/office/officeart/2018/2/layout/IconLabelDescriptionList"/>
    <dgm:cxn modelId="{73F415C0-4BA8-4552-AA36-D786158AC7F8}" type="presParOf" srcId="{A3442DA2-FBF1-4458-8D52-F4CB52D7FF1C}" destId="{0847D951-B7A4-40AC-9174-A78A5D277231}" srcOrd="2" destOrd="0" presId="urn:microsoft.com/office/officeart/2018/2/layout/IconLabelDescriptionList"/>
    <dgm:cxn modelId="{C111EADF-195E-414A-B4CD-E113A782D31A}" type="presParOf" srcId="{A3442DA2-FBF1-4458-8D52-F4CB52D7FF1C}" destId="{CDF2EAE4-131C-4DBA-8D4E-5D64CD575AC0}" srcOrd="3" destOrd="0" presId="urn:microsoft.com/office/officeart/2018/2/layout/IconLabelDescriptionList"/>
    <dgm:cxn modelId="{B7414A37-7454-4334-9C85-22381C992105}" type="presParOf" srcId="{A3442DA2-FBF1-4458-8D52-F4CB52D7FF1C}" destId="{77BD3707-6D8F-4A30-A0E3-998D3754845D}" srcOrd="4" destOrd="0" presId="urn:microsoft.com/office/officeart/2018/2/layout/IconLabelDescriptionList"/>
    <dgm:cxn modelId="{2AA4A369-9B07-42AC-A3A6-ADAE22CE6F39}" type="presParOf" srcId="{B933AA15-E8E0-49B5-A038-8C0AA957D8C0}" destId="{4E7FD01B-AB22-445D-81A7-2D545BC0756F}" srcOrd="1" destOrd="0" presId="urn:microsoft.com/office/officeart/2018/2/layout/IconLabelDescriptionList"/>
    <dgm:cxn modelId="{B16C7CD1-1009-4C9A-9E8D-6D54C1D9CD63}" type="presParOf" srcId="{B933AA15-E8E0-49B5-A038-8C0AA957D8C0}" destId="{94E2963D-1B25-431D-A0D7-9F286328D4E6}" srcOrd="2" destOrd="0" presId="urn:microsoft.com/office/officeart/2018/2/layout/IconLabelDescriptionList"/>
    <dgm:cxn modelId="{9208BEB1-A22B-4543-BFB2-708609F8431E}" type="presParOf" srcId="{94E2963D-1B25-431D-A0D7-9F286328D4E6}" destId="{E73F0E26-6BAA-4BFE-985E-FFF54E146EB5}" srcOrd="0" destOrd="0" presId="urn:microsoft.com/office/officeart/2018/2/layout/IconLabelDescriptionList"/>
    <dgm:cxn modelId="{627988F9-61E3-46A5-B412-DAD5A1D48495}" type="presParOf" srcId="{94E2963D-1B25-431D-A0D7-9F286328D4E6}" destId="{99DDBE1F-DFA9-4A2B-BC88-A580E09F2DEE}" srcOrd="1" destOrd="0" presId="urn:microsoft.com/office/officeart/2018/2/layout/IconLabelDescriptionList"/>
    <dgm:cxn modelId="{B254CD63-E1D6-4A1B-8169-F9F46AAEBB17}" type="presParOf" srcId="{94E2963D-1B25-431D-A0D7-9F286328D4E6}" destId="{3C28577E-58FB-43BA-9748-FC9B3D28F007}" srcOrd="2" destOrd="0" presId="urn:microsoft.com/office/officeart/2018/2/layout/IconLabelDescriptionList"/>
    <dgm:cxn modelId="{3F620E6F-5D22-46D5-99BC-FC8C45B92059}" type="presParOf" srcId="{94E2963D-1B25-431D-A0D7-9F286328D4E6}" destId="{E266242A-BA36-4E1C-971E-5ABF75687C56}" srcOrd="3" destOrd="0" presId="urn:microsoft.com/office/officeart/2018/2/layout/IconLabelDescriptionList"/>
    <dgm:cxn modelId="{60FB977A-E7D9-468D-9B75-79EA6AB8E94F}" type="presParOf" srcId="{94E2963D-1B25-431D-A0D7-9F286328D4E6}" destId="{5BA6ACD8-4479-4496-9028-4C1F823FE9A1}" srcOrd="4" destOrd="0" presId="urn:microsoft.com/office/officeart/2018/2/layout/IconLabelDescriptionList"/>
    <dgm:cxn modelId="{EDC9DC58-A8A0-4994-9EF5-7D4EE1BB6AE5}" type="presParOf" srcId="{B933AA15-E8E0-49B5-A038-8C0AA957D8C0}" destId="{F04E43F3-D7EE-44A9-9AD6-3FD61B22FEB2}" srcOrd="3" destOrd="0" presId="urn:microsoft.com/office/officeart/2018/2/layout/IconLabelDescriptionList"/>
    <dgm:cxn modelId="{B39E9B48-C7E4-48A6-AC66-D0FFDD6E4AA0}" type="presParOf" srcId="{B933AA15-E8E0-49B5-A038-8C0AA957D8C0}" destId="{C8683C5C-D59B-4113-AC81-DA503B4AAD5F}" srcOrd="4" destOrd="0" presId="urn:microsoft.com/office/officeart/2018/2/layout/IconLabelDescriptionList"/>
    <dgm:cxn modelId="{18F2224F-3EBC-4E92-911B-0B73B126943A}" type="presParOf" srcId="{C8683C5C-D59B-4113-AC81-DA503B4AAD5F}" destId="{43DF3116-7FCC-43D8-8194-75A689FAE7EC}" srcOrd="0" destOrd="0" presId="urn:microsoft.com/office/officeart/2018/2/layout/IconLabelDescriptionList"/>
    <dgm:cxn modelId="{FA301C80-69E9-4E9A-A3AB-4972B409DE1F}" type="presParOf" srcId="{C8683C5C-D59B-4113-AC81-DA503B4AAD5F}" destId="{8C75BAB1-3308-4D4C-B9ED-44B57A455869}" srcOrd="1" destOrd="0" presId="urn:microsoft.com/office/officeart/2018/2/layout/IconLabelDescriptionList"/>
    <dgm:cxn modelId="{D781788E-63DF-410E-A4F4-BFA4FE7C884C}" type="presParOf" srcId="{C8683C5C-D59B-4113-AC81-DA503B4AAD5F}" destId="{24C6FD55-9ECF-457F-8F28-773CC44F7DC4}" srcOrd="2" destOrd="0" presId="urn:microsoft.com/office/officeart/2018/2/layout/IconLabelDescriptionList"/>
    <dgm:cxn modelId="{2B9F153F-C5D3-4DAC-851B-7D1D019C9C6E}" type="presParOf" srcId="{C8683C5C-D59B-4113-AC81-DA503B4AAD5F}" destId="{2B5C7459-5949-4C41-A65C-BAAB633831DC}" srcOrd="3" destOrd="0" presId="urn:microsoft.com/office/officeart/2018/2/layout/IconLabelDescriptionList"/>
    <dgm:cxn modelId="{A2B4A1EE-6614-4B41-B06A-64E5D03AFAB2}" type="presParOf" srcId="{C8683C5C-D59B-4113-AC81-DA503B4AAD5F}" destId="{4CE58A74-397A-4D26-B8F8-EC9160487504}"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112D5-0E04-7F4D-B740-3F4EFCA4EB86}">
      <dsp:nvSpPr>
        <dsp:cNvPr id="0" name=""/>
        <dsp:cNvSpPr/>
      </dsp:nvSpPr>
      <dsp:spPr>
        <a:xfrm>
          <a:off x="0" y="375607"/>
          <a:ext cx="10711070" cy="22443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298" tIns="520700" rIns="831298" bIns="142240" numCol="1" spcCol="1270" anchor="t" anchorCtr="0">
          <a:noAutofit/>
        </a:bodyPr>
        <a:lstStyle/>
        <a:p>
          <a:pPr marL="228600" lvl="1" indent="-228600" algn="l" defTabSz="889000">
            <a:lnSpc>
              <a:spcPct val="90000"/>
            </a:lnSpc>
            <a:spcBef>
              <a:spcPct val="0"/>
            </a:spcBef>
            <a:spcAft>
              <a:spcPct val="15000"/>
            </a:spcAft>
            <a:buChar char="•"/>
          </a:pPr>
          <a:r>
            <a:rPr lang="en-CA" sz="2000" kern="1200" dirty="0"/>
            <a:t>Objective and Observable</a:t>
          </a:r>
          <a:endParaRPr lang="en-US" sz="2000" kern="1200" dirty="0"/>
        </a:p>
        <a:p>
          <a:pPr marL="457200" lvl="2" indent="-228600" algn="l" defTabSz="889000">
            <a:lnSpc>
              <a:spcPct val="90000"/>
            </a:lnSpc>
            <a:spcBef>
              <a:spcPct val="0"/>
            </a:spcBef>
            <a:spcAft>
              <a:spcPct val="15000"/>
            </a:spcAft>
            <a:buChar char="•"/>
          </a:pPr>
          <a:r>
            <a:rPr lang="en-CA" sz="2000" kern="1200" dirty="0"/>
            <a:t>Frequency of Sexual Activity </a:t>
          </a:r>
          <a:endParaRPr lang="en-US" sz="2000" kern="1200" dirty="0"/>
        </a:p>
        <a:p>
          <a:pPr marL="457200" lvl="2" indent="-228600" algn="l" defTabSz="889000">
            <a:lnSpc>
              <a:spcPct val="90000"/>
            </a:lnSpc>
            <a:spcBef>
              <a:spcPct val="0"/>
            </a:spcBef>
            <a:spcAft>
              <a:spcPct val="15000"/>
            </a:spcAft>
            <a:buChar char="•"/>
          </a:pPr>
          <a:r>
            <a:rPr lang="en-CA" sz="2000" kern="1200" dirty="0"/>
            <a:t>Total Sexual Outlet </a:t>
          </a:r>
          <a:endParaRPr lang="en-US" sz="2000" kern="1200" dirty="0"/>
        </a:p>
        <a:p>
          <a:pPr marL="228600" lvl="1" indent="-228600" algn="l" defTabSz="889000">
            <a:lnSpc>
              <a:spcPct val="90000"/>
            </a:lnSpc>
            <a:spcBef>
              <a:spcPct val="0"/>
            </a:spcBef>
            <a:spcAft>
              <a:spcPct val="15000"/>
            </a:spcAft>
            <a:buChar char="•"/>
          </a:pPr>
          <a:r>
            <a:rPr lang="en-CA" sz="2000" kern="1200" dirty="0"/>
            <a:t>Subjective/Experiential </a:t>
          </a:r>
          <a:endParaRPr lang="en-US" sz="2000" kern="1200" dirty="0"/>
        </a:p>
        <a:p>
          <a:pPr marL="457200" lvl="2" indent="-228600" algn="l" defTabSz="889000">
            <a:lnSpc>
              <a:spcPct val="90000"/>
            </a:lnSpc>
            <a:spcBef>
              <a:spcPct val="0"/>
            </a:spcBef>
            <a:spcAft>
              <a:spcPct val="15000"/>
            </a:spcAft>
            <a:buChar char="•"/>
          </a:pPr>
          <a:r>
            <a:rPr lang="en-CA" sz="2000" kern="1200" dirty="0"/>
            <a:t>Volitional Impairment</a:t>
          </a:r>
          <a:endParaRPr lang="en-US" sz="2000" kern="1200" dirty="0"/>
        </a:p>
      </dsp:txBody>
      <dsp:txXfrm>
        <a:off x="0" y="375607"/>
        <a:ext cx="10711070" cy="2244375"/>
      </dsp:txXfrm>
    </dsp:sp>
    <dsp:sp modelId="{E00FDB5D-F4D1-174E-BDD2-6977BA532C52}">
      <dsp:nvSpPr>
        <dsp:cNvPr id="0" name=""/>
        <dsp:cNvSpPr/>
      </dsp:nvSpPr>
      <dsp:spPr>
        <a:xfrm>
          <a:off x="535553" y="6607"/>
          <a:ext cx="7497749"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397" tIns="0" rIns="283397" bIns="0" numCol="1" spcCol="1270" anchor="ctr" anchorCtr="0">
          <a:noAutofit/>
        </a:bodyPr>
        <a:lstStyle/>
        <a:p>
          <a:pPr marL="0" lvl="0" indent="0" algn="l" defTabSz="1111250">
            <a:lnSpc>
              <a:spcPct val="90000"/>
            </a:lnSpc>
            <a:spcBef>
              <a:spcPct val="0"/>
            </a:spcBef>
            <a:spcAft>
              <a:spcPct val="35000"/>
            </a:spcAft>
            <a:buNone/>
          </a:pPr>
          <a:r>
            <a:rPr lang="en-CA" sz="2500" kern="1200"/>
            <a:t>Symptoms</a:t>
          </a:r>
          <a:endParaRPr lang="en-US" sz="2500" kern="1200"/>
        </a:p>
      </dsp:txBody>
      <dsp:txXfrm>
        <a:off x="571579" y="42633"/>
        <a:ext cx="7425697" cy="665948"/>
      </dsp:txXfrm>
    </dsp:sp>
    <dsp:sp modelId="{88A4CCD2-A8EB-9440-85E3-854F32E60189}">
      <dsp:nvSpPr>
        <dsp:cNvPr id="0" name=""/>
        <dsp:cNvSpPr/>
      </dsp:nvSpPr>
      <dsp:spPr>
        <a:xfrm>
          <a:off x="0" y="3123982"/>
          <a:ext cx="10711070" cy="15356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298" tIns="520700" rIns="831298" bIns="199136" numCol="1" spcCol="1270" anchor="t" anchorCtr="0">
          <a:noAutofit/>
        </a:bodyPr>
        <a:lstStyle/>
        <a:p>
          <a:pPr marL="285750" lvl="1" indent="-285750" algn="l" defTabSz="1244600">
            <a:lnSpc>
              <a:spcPct val="90000"/>
            </a:lnSpc>
            <a:spcBef>
              <a:spcPct val="0"/>
            </a:spcBef>
            <a:spcAft>
              <a:spcPct val="15000"/>
            </a:spcAft>
            <a:buChar char="•"/>
          </a:pPr>
          <a:r>
            <a:rPr lang="en-CA" sz="2800" kern="1200" dirty="0"/>
            <a:t>Significant distress or disability in social, occupational, or other important activities </a:t>
          </a:r>
          <a:endParaRPr lang="en-US" sz="2800" kern="1200" dirty="0"/>
        </a:p>
      </dsp:txBody>
      <dsp:txXfrm>
        <a:off x="0" y="3123982"/>
        <a:ext cx="10711070" cy="1535625"/>
      </dsp:txXfrm>
    </dsp:sp>
    <dsp:sp modelId="{166BBAC8-BF9D-ED45-847C-8DB8D3196B26}">
      <dsp:nvSpPr>
        <dsp:cNvPr id="0" name=""/>
        <dsp:cNvSpPr/>
      </dsp:nvSpPr>
      <dsp:spPr>
        <a:xfrm>
          <a:off x="535553" y="2754982"/>
          <a:ext cx="7497749"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397" tIns="0" rIns="283397" bIns="0" numCol="1" spcCol="1270" anchor="ctr" anchorCtr="0">
          <a:noAutofit/>
        </a:bodyPr>
        <a:lstStyle/>
        <a:p>
          <a:pPr marL="0" lvl="0" indent="0" algn="l" defTabSz="1111250">
            <a:lnSpc>
              <a:spcPct val="90000"/>
            </a:lnSpc>
            <a:spcBef>
              <a:spcPct val="0"/>
            </a:spcBef>
            <a:spcAft>
              <a:spcPct val="35000"/>
            </a:spcAft>
            <a:buNone/>
          </a:pPr>
          <a:r>
            <a:rPr lang="en-CA" sz="2500" kern="1200"/>
            <a:t>Impairment</a:t>
          </a:r>
          <a:endParaRPr lang="en-US" sz="2500" kern="1200"/>
        </a:p>
      </dsp:txBody>
      <dsp:txXfrm>
        <a:off x="571579" y="2791008"/>
        <a:ext cx="7425697" cy="6659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6D09E4-899C-204C-902F-796C9A7D53DB}">
      <dsp:nvSpPr>
        <dsp:cNvPr id="0" name=""/>
        <dsp:cNvSpPr/>
      </dsp:nvSpPr>
      <dsp:spPr>
        <a:xfrm>
          <a:off x="1333" y="0"/>
          <a:ext cx="5202457" cy="419280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5604" tIns="330200" rIns="405604" bIns="330200" numCol="1" spcCol="1270" anchor="t" anchorCtr="0">
          <a:noAutofit/>
        </a:bodyPr>
        <a:lstStyle/>
        <a:p>
          <a:pPr marL="0" lvl="0" indent="0" algn="l" defTabSz="1155700">
            <a:lnSpc>
              <a:spcPct val="90000"/>
            </a:lnSpc>
            <a:spcBef>
              <a:spcPct val="0"/>
            </a:spcBef>
            <a:spcAft>
              <a:spcPct val="35000"/>
            </a:spcAft>
            <a:buNone/>
          </a:pPr>
          <a:r>
            <a:rPr lang="en-US" sz="2600" kern="1200"/>
            <a:t>Attrition</a:t>
          </a:r>
        </a:p>
        <a:p>
          <a:pPr marL="228600" lvl="1" indent="-228600" algn="l" defTabSz="889000">
            <a:lnSpc>
              <a:spcPct val="90000"/>
            </a:lnSpc>
            <a:spcBef>
              <a:spcPct val="0"/>
            </a:spcBef>
            <a:spcAft>
              <a:spcPct val="15000"/>
            </a:spcAft>
            <a:buChar char="•"/>
          </a:pPr>
          <a:r>
            <a:rPr lang="en-US" sz="2000" kern="1200"/>
            <a:t>Refusers – 3 %</a:t>
          </a:r>
        </a:p>
        <a:p>
          <a:pPr marL="228600" lvl="1" indent="-228600" algn="l" defTabSz="889000">
            <a:lnSpc>
              <a:spcPct val="90000"/>
            </a:lnSpc>
            <a:spcBef>
              <a:spcPct val="0"/>
            </a:spcBef>
            <a:spcAft>
              <a:spcPct val="15000"/>
            </a:spcAft>
            <a:buChar char="•"/>
          </a:pPr>
          <a:r>
            <a:rPr lang="en-US" sz="2000" kern="1200"/>
            <a:t>Drop-outs – 4 %</a:t>
          </a:r>
        </a:p>
        <a:p>
          <a:pPr marL="228600" lvl="1" indent="-228600" algn="l" defTabSz="889000">
            <a:lnSpc>
              <a:spcPct val="90000"/>
            </a:lnSpc>
            <a:spcBef>
              <a:spcPct val="0"/>
            </a:spcBef>
            <a:spcAft>
              <a:spcPct val="15000"/>
            </a:spcAft>
            <a:buChar char="•"/>
          </a:pPr>
          <a:r>
            <a:rPr lang="en-US" sz="2000" kern="1200"/>
            <a:t>Completion – 96 %</a:t>
          </a:r>
        </a:p>
      </dsp:txBody>
      <dsp:txXfrm>
        <a:off x="1333" y="1593265"/>
        <a:ext cx="5202457" cy="2515683"/>
      </dsp:txXfrm>
    </dsp:sp>
    <dsp:sp modelId="{AEF6A34E-E056-EB45-9555-24F29693B617}">
      <dsp:nvSpPr>
        <dsp:cNvPr id="0" name=""/>
        <dsp:cNvSpPr/>
      </dsp:nvSpPr>
      <dsp:spPr>
        <a:xfrm>
          <a:off x="1973642" y="419280"/>
          <a:ext cx="1257841" cy="125784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66" tIns="12700" rIns="98066"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2157849" y="603487"/>
        <a:ext cx="889427" cy="889427"/>
      </dsp:txXfrm>
    </dsp:sp>
    <dsp:sp modelId="{C73DFCCA-A31A-7B47-BFAE-303551D94B2D}">
      <dsp:nvSpPr>
        <dsp:cNvPr id="0" name=""/>
        <dsp:cNvSpPr/>
      </dsp:nvSpPr>
      <dsp:spPr>
        <a:xfrm>
          <a:off x="1333" y="4192733"/>
          <a:ext cx="5202457"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DC7FCA-6BAD-074D-AEA1-0D4DD5F8D0EB}">
      <dsp:nvSpPr>
        <dsp:cNvPr id="0" name=""/>
        <dsp:cNvSpPr/>
      </dsp:nvSpPr>
      <dsp:spPr>
        <a:xfrm>
          <a:off x="5724037" y="0"/>
          <a:ext cx="5202457" cy="419280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5604" tIns="330200" rIns="405604" bIns="330200" numCol="1" spcCol="1270" anchor="t" anchorCtr="0">
          <a:noAutofit/>
        </a:bodyPr>
        <a:lstStyle/>
        <a:p>
          <a:pPr marL="0" lvl="0" indent="0" algn="l" defTabSz="1155700">
            <a:lnSpc>
              <a:spcPct val="90000"/>
            </a:lnSpc>
            <a:spcBef>
              <a:spcPct val="0"/>
            </a:spcBef>
            <a:spcAft>
              <a:spcPct val="35000"/>
            </a:spcAft>
            <a:buNone/>
          </a:pPr>
          <a:r>
            <a:rPr lang="en-US" sz="2600" kern="1200"/>
            <a:t>Recidivism</a:t>
          </a:r>
        </a:p>
        <a:p>
          <a:pPr marL="228600" lvl="1" indent="-228600" algn="l" defTabSz="889000">
            <a:lnSpc>
              <a:spcPct val="90000"/>
            </a:lnSpc>
            <a:spcBef>
              <a:spcPct val="0"/>
            </a:spcBef>
            <a:spcAft>
              <a:spcPct val="15000"/>
            </a:spcAft>
            <a:buChar char="•"/>
          </a:pPr>
          <a:r>
            <a:rPr lang="en-US" sz="2000" kern="1200"/>
            <a:t>Untreated – 20 %</a:t>
          </a:r>
        </a:p>
        <a:p>
          <a:pPr marL="228600" lvl="1" indent="-228600" algn="l" defTabSz="889000">
            <a:lnSpc>
              <a:spcPct val="90000"/>
            </a:lnSpc>
            <a:spcBef>
              <a:spcPct val="0"/>
            </a:spcBef>
            <a:spcAft>
              <a:spcPct val="15000"/>
            </a:spcAft>
            <a:buChar char="•"/>
          </a:pPr>
          <a:r>
            <a:rPr lang="en-US" sz="2000" kern="1200"/>
            <a:t>TAU – 10 %</a:t>
          </a:r>
        </a:p>
        <a:p>
          <a:pPr marL="228600" lvl="1" indent="-228600" algn="l" defTabSz="889000">
            <a:lnSpc>
              <a:spcPct val="90000"/>
            </a:lnSpc>
            <a:spcBef>
              <a:spcPct val="0"/>
            </a:spcBef>
            <a:spcAft>
              <a:spcPct val="15000"/>
            </a:spcAft>
            <a:buChar char="•"/>
          </a:pPr>
          <a:r>
            <a:rPr lang="en-US" sz="2000" b="1" kern="1200"/>
            <a:t>Rockwood – 4%</a:t>
          </a:r>
          <a:endParaRPr lang="en-US" sz="2000" kern="1200"/>
        </a:p>
        <a:p>
          <a:pPr marL="228600" lvl="1" indent="-228600" algn="l" defTabSz="889000">
            <a:lnSpc>
              <a:spcPct val="90000"/>
            </a:lnSpc>
            <a:spcBef>
              <a:spcPct val="0"/>
            </a:spcBef>
            <a:spcAft>
              <a:spcPct val="15000"/>
            </a:spcAft>
            <a:buChar char="•"/>
          </a:pPr>
          <a:r>
            <a:rPr lang="en-US" sz="2000" b="1" kern="1200"/>
            <a:t>Rockwood (CSBD) – 6 %</a:t>
          </a:r>
          <a:endParaRPr lang="en-US" sz="2000" kern="1200"/>
        </a:p>
      </dsp:txBody>
      <dsp:txXfrm>
        <a:off x="5724037" y="1593265"/>
        <a:ext cx="5202457" cy="2515683"/>
      </dsp:txXfrm>
    </dsp:sp>
    <dsp:sp modelId="{C65A7CE6-6489-8047-B52B-F26F034DE0F3}">
      <dsp:nvSpPr>
        <dsp:cNvPr id="0" name=""/>
        <dsp:cNvSpPr/>
      </dsp:nvSpPr>
      <dsp:spPr>
        <a:xfrm>
          <a:off x="7696345" y="419280"/>
          <a:ext cx="1257841" cy="125784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66" tIns="12700" rIns="98066"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7880552" y="603487"/>
        <a:ext cx="889427" cy="889427"/>
      </dsp:txXfrm>
    </dsp:sp>
    <dsp:sp modelId="{E021B8F4-B955-8E43-9BD3-926F869C3354}">
      <dsp:nvSpPr>
        <dsp:cNvPr id="0" name=""/>
        <dsp:cNvSpPr/>
      </dsp:nvSpPr>
      <dsp:spPr>
        <a:xfrm>
          <a:off x="5724037" y="4192733"/>
          <a:ext cx="5202457"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4C7F7-95CD-FC41-9801-4BC23D9E3F6D}">
      <dsp:nvSpPr>
        <dsp:cNvPr id="0" name=""/>
        <dsp:cNvSpPr/>
      </dsp:nvSpPr>
      <dsp:spPr>
        <a:xfrm>
          <a:off x="1779623" y="546012"/>
          <a:ext cx="1339501" cy="87067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CA" sz="1500" kern="1200" dirty="0"/>
            <a:t>Paraphilic Hypersexuality</a:t>
          </a:r>
          <a:endParaRPr lang="en-US" sz="1500" kern="1200" dirty="0"/>
        </a:p>
      </dsp:txBody>
      <dsp:txXfrm>
        <a:off x="1822126" y="588515"/>
        <a:ext cx="1254495" cy="785669"/>
      </dsp:txXfrm>
    </dsp:sp>
    <dsp:sp modelId="{647A4ACE-72D2-D840-82C4-678849E02866}">
      <dsp:nvSpPr>
        <dsp:cNvPr id="0" name=""/>
        <dsp:cNvSpPr/>
      </dsp:nvSpPr>
      <dsp:spPr>
        <a:xfrm>
          <a:off x="395852" y="981350"/>
          <a:ext cx="4107043" cy="4107043"/>
        </a:xfrm>
        <a:custGeom>
          <a:avLst/>
          <a:gdLst/>
          <a:ahLst/>
          <a:cxnLst/>
          <a:rect l="0" t="0" r="0" b="0"/>
          <a:pathLst>
            <a:path>
              <a:moveTo>
                <a:pt x="2731856" y="115271"/>
              </a:moveTo>
              <a:arcTo wR="2053521" hR="2053521" stAng="17357320" swAng="1503615"/>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F5E327F-E83D-714E-8BEB-C5B2CC82204C}">
      <dsp:nvSpPr>
        <dsp:cNvPr id="0" name=""/>
        <dsp:cNvSpPr/>
      </dsp:nvSpPr>
      <dsp:spPr>
        <a:xfrm>
          <a:off x="3558025" y="1572773"/>
          <a:ext cx="1339501" cy="87067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CA" sz="1500" kern="1200" dirty="0"/>
            <a:t>Avoidant Masturbation</a:t>
          </a:r>
          <a:endParaRPr lang="en-US" sz="1500" kern="1200" dirty="0"/>
        </a:p>
      </dsp:txBody>
      <dsp:txXfrm>
        <a:off x="3600528" y="1615276"/>
        <a:ext cx="1254495" cy="785669"/>
      </dsp:txXfrm>
    </dsp:sp>
    <dsp:sp modelId="{464324E4-DC44-D64D-A0B1-8ECF1B096F6B}">
      <dsp:nvSpPr>
        <dsp:cNvPr id="0" name=""/>
        <dsp:cNvSpPr/>
      </dsp:nvSpPr>
      <dsp:spPr>
        <a:xfrm>
          <a:off x="395852" y="981350"/>
          <a:ext cx="4107043" cy="4107043"/>
        </a:xfrm>
        <a:custGeom>
          <a:avLst/>
          <a:gdLst/>
          <a:ahLst/>
          <a:cxnLst/>
          <a:rect l="0" t="0" r="0" b="0"/>
          <a:pathLst>
            <a:path>
              <a:moveTo>
                <a:pt x="4023408" y="1473435"/>
              </a:moveTo>
              <a:arcTo wR="2053521" hR="2053521" stAng="20615491" swAng="1969018"/>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E2FC24C-6AD2-2D42-AFC9-35D9B94008AA}">
      <dsp:nvSpPr>
        <dsp:cNvPr id="0" name=""/>
        <dsp:cNvSpPr/>
      </dsp:nvSpPr>
      <dsp:spPr>
        <a:xfrm>
          <a:off x="3558025" y="3626294"/>
          <a:ext cx="1339501" cy="87067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CA" sz="1500" kern="1200" dirty="0"/>
            <a:t>Chronic Adultery</a:t>
          </a:r>
          <a:endParaRPr lang="en-US" sz="1500" kern="1200" dirty="0"/>
        </a:p>
      </dsp:txBody>
      <dsp:txXfrm>
        <a:off x="3600528" y="3668797"/>
        <a:ext cx="1254495" cy="785669"/>
      </dsp:txXfrm>
    </dsp:sp>
    <dsp:sp modelId="{BBC2E445-80CF-7648-800E-8F9D2B602745}">
      <dsp:nvSpPr>
        <dsp:cNvPr id="0" name=""/>
        <dsp:cNvSpPr/>
      </dsp:nvSpPr>
      <dsp:spPr>
        <a:xfrm>
          <a:off x="395852" y="981350"/>
          <a:ext cx="4107043" cy="4107043"/>
        </a:xfrm>
        <a:custGeom>
          <a:avLst/>
          <a:gdLst/>
          <a:ahLst/>
          <a:cxnLst/>
          <a:rect l="0" t="0" r="0" b="0"/>
          <a:pathLst>
            <a:path>
              <a:moveTo>
                <a:pt x="3488987" y="3521987"/>
              </a:moveTo>
              <a:arcTo wR="2053521" hR="2053521" stAng="2739065" swAng="1503615"/>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05EA0C1-B47F-184E-90C4-04CDC7E6CED8}">
      <dsp:nvSpPr>
        <dsp:cNvPr id="0" name=""/>
        <dsp:cNvSpPr/>
      </dsp:nvSpPr>
      <dsp:spPr>
        <a:xfrm>
          <a:off x="1779623" y="4653055"/>
          <a:ext cx="1339501" cy="87067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CA" sz="1500" kern="1200" dirty="0"/>
            <a:t>Sexual Guilt</a:t>
          </a:r>
          <a:endParaRPr lang="en-US" sz="1500" kern="1200" dirty="0"/>
        </a:p>
      </dsp:txBody>
      <dsp:txXfrm>
        <a:off x="1822126" y="4695558"/>
        <a:ext cx="1254495" cy="785669"/>
      </dsp:txXfrm>
    </dsp:sp>
    <dsp:sp modelId="{BF1C5568-A0F7-C546-83C2-189218640DBB}">
      <dsp:nvSpPr>
        <dsp:cNvPr id="0" name=""/>
        <dsp:cNvSpPr/>
      </dsp:nvSpPr>
      <dsp:spPr>
        <a:xfrm>
          <a:off x="395852" y="981350"/>
          <a:ext cx="4107043" cy="4107043"/>
        </a:xfrm>
        <a:custGeom>
          <a:avLst/>
          <a:gdLst/>
          <a:ahLst/>
          <a:cxnLst/>
          <a:rect l="0" t="0" r="0" b="0"/>
          <a:pathLst>
            <a:path>
              <a:moveTo>
                <a:pt x="1375186" y="3991772"/>
              </a:moveTo>
              <a:arcTo wR="2053521" hR="2053521" stAng="6557320" swAng="1503615"/>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F91764-BF68-874E-BEAA-2E693B00C5C1}">
      <dsp:nvSpPr>
        <dsp:cNvPr id="0" name=""/>
        <dsp:cNvSpPr/>
      </dsp:nvSpPr>
      <dsp:spPr>
        <a:xfrm>
          <a:off x="1221" y="3626294"/>
          <a:ext cx="1339501" cy="87067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CA" sz="1500" kern="1200" dirty="0"/>
            <a:t>The Designated Patient</a:t>
          </a:r>
          <a:endParaRPr lang="en-US" sz="1500" kern="1200" dirty="0"/>
        </a:p>
      </dsp:txBody>
      <dsp:txXfrm>
        <a:off x="43724" y="3668797"/>
        <a:ext cx="1254495" cy="785669"/>
      </dsp:txXfrm>
    </dsp:sp>
    <dsp:sp modelId="{FD566106-FE8F-7D49-835C-FC40BA1EF78C}">
      <dsp:nvSpPr>
        <dsp:cNvPr id="0" name=""/>
        <dsp:cNvSpPr/>
      </dsp:nvSpPr>
      <dsp:spPr>
        <a:xfrm>
          <a:off x="395852" y="981350"/>
          <a:ext cx="4107043" cy="4107043"/>
        </a:xfrm>
        <a:custGeom>
          <a:avLst/>
          <a:gdLst/>
          <a:ahLst/>
          <a:cxnLst/>
          <a:rect l="0" t="0" r="0" b="0"/>
          <a:pathLst>
            <a:path>
              <a:moveTo>
                <a:pt x="83635" y="2633607"/>
              </a:moveTo>
              <a:arcTo wR="2053521" hR="2053521" stAng="9815491" swAng="1969018"/>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3D7153-446D-9648-AE3F-67C0CC0D7D5F}">
      <dsp:nvSpPr>
        <dsp:cNvPr id="0" name=""/>
        <dsp:cNvSpPr/>
      </dsp:nvSpPr>
      <dsp:spPr>
        <a:xfrm>
          <a:off x="1221" y="1572773"/>
          <a:ext cx="1339501" cy="87067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Another Condition</a:t>
          </a:r>
        </a:p>
      </dsp:txBody>
      <dsp:txXfrm>
        <a:off x="43724" y="1615276"/>
        <a:ext cx="1254495" cy="785669"/>
      </dsp:txXfrm>
    </dsp:sp>
    <dsp:sp modelId="{218DAB67-0ED4-7E44-A9A1-B2256BF3103D}">
      <dsp:nvSpPr>
        <dsp:cNvPr id="0" name=""/>
        <dsp:cNvSpPr/>
      </dsp:nvSpPr>
      <dsp:spPr>
        <a:xfrm>
          <a:off x="395852" y="981350"/>
          <a:ext cx="4107043" cy="4107043"/>
        </a:xfrm>
        <a:custGeom>
          <a:avLst/>
          <a:gdLst/>
          <a:ahLst/>
          <a:cxnLst/>
          <a:rect l="0" t="0" r="0" b="0"/>
          <a:pathLst>
            <a:path>
              <a:moveTo>
                <a:pt x="618056" y="585056"/>
              </a:moveTo>
              <a:arcTo wR="2053521" hR="2053521" stAng="13539065" swAng="1503615"/>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FB5C7-4710-7546-A95C-D460AA93C76A}">
      <dsp:nvSpPr>
        <dsp:cNvPr id="0" name=""/>
        <dsp:cNvSpPr/>
      </dsp:nvSpPr>
      <dsp:spPr>
        <a:xfrm>
          <a:off x="3505516" y="282836"/>
          <a:ext cx="3655123" cy="3655123"/>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Sexual Impulsivity</a:t>
          </a:r>
        </a:p>
      </dsp:txBody>
      <dsp:txXfrm>
        <a:off x="5431853" y="1057375"/>
        <a:ext cx="1305401" cy="1087834"/>
      </dsp:txXfrm>
    </dsp:sp>
    <dsp:sp modelId="{80A6E115-5E4A-2B41-A550-6E7940A14E9D}">
      <dsp:nvSpPr>
        <dsp:cNvPr id="0" name=""/>
        <dsp:cNvSpPr/>
      </dsp:nvSpPr>
      <dsp:spPr>
        <a:xfrm>
          <a:off x="3430238" y="413377"/>
          <a:ext cx="3655123" cy="3655123"/>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Sexual Addiction</a:t>
          </a:r>
        </a:p>
      </dsp:txBody>
      <dsp:txXfrm>
        <a:off x="4300505" y="2784856"/>
        <a:ext cx="1958102" cy="957294"/>
      </dsp:txXfrm>
    </dsp:sp>
    <dsp:sp modelId="{209CD109-FFC3-0A49-B42F-C26E083E45CB}">
      <dsp:nvSpPr>
        <dsp:cNvPr id="0" name=""/>
        <dsp:cNvSpPr/>
      </dsp:nvSpPr>
      <dsp:spPr>
        <a:xfrm>
          <a:off x="3354959" y="282836"/>
          <a:ext cx="3655123" cy="3655123"/>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Sexual Compulsivity</a:t>
          </a:r>
        </a:p>
      </dsp:txBody>
      <dsp:txXfrm>
        <a:off x="3778345" y="1057375"/>
        <a:ext cx="1305401" cy="1087834"/>
      </dsp:txXfrm>
    </dsp:sp>
    <dsp:sp modelId="{4BCB3081-95C9-1D49-88B3-039443BCD991}">
      <dsp:nvSpPr>
        <dsp:cNvPr id="0" name=""/>
        <dsp:cNvSpPr/>
      </dsp:nvSpPr>
      <dsp:spPr>
        <a:xfrm>
          <a:off x="3279548" y="56567"/>
          <a:ext cx="4107663" cy="4107663"/>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CE3B85-4C86-A641-A614-AB89527249EA}">
      <dsp:nvSpPr>
        <dsp:cNvPr id="0" name=""/>
        <dsp:cNvSpPr/>
      </dsp:nvSpPr>
      <dsp:spPr>
        <a:xfrm>
          <a:off x="3203968" y="186876"/>
          <a:ext cx="4107663" cy="4107663"/>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4E76D9-217A-0346-A626-D7D66B1B8724}">
      <dsp:nvSpPr>
        <dsp:cNvPr id="0" name=""/>
        <dsp:cNvSpPr/>
      </dsp:nvSpPr>
      <dsp:spPr>
        <a:xfrm>
          <a:off x="3128388" y="56567"/>
          <a:ext cx="4107663" cy="4107663"/>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5301B8-8A5B-4DAC-8D35-8C10B09FB281}">
      <dsp:nvSpPr>
        <dsp:cNvPr id="0" name=""/>
        <dsp:cNvSpPr/>
      </dsp:nvSpPr>
      <dsp:spPr>
        <a:xfrm>
          <a:off x="4430843" y="2683602"/>
          <a:ext cx="91440" cy="499607"/>
        </a:xfrm>
        <a:custGeom>
          <a:avLst/>
          <a:gdLst/>
          <a:ahLst/>
          <a:cxnLst/>
          <a:rect l="0" t="0" r="0" b="0"/>
          <a:pathLst>
            <a:path>
              <a:moveTo>
                <a:pt x="45720" y="0"/>
              </a:moveTo>
              <a:lnTo>
                <a:pt x="45720" y="4996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984EDB-0397-4C70-B115-9F1DD4459528}">
      <dsp:nvSpPr>
        <dsp:cNvPr id="0" name=""/>
        <dsp:cNvSpPr/>
      </dsp:nvSpPr>
      <dsp:spPr>
        <a:xfrm>
          <a:off x="4430843" y="1093161"/>
          <a:ext cx="91440" cy="499607"/>
        </a:xfrm>
        <a:custGeom>
          <a:avLst/>
          <a:gdLst/>
          <a:ahLst/>
          <a:cxnLst/>
          <a:rect l="0" t="0" r="0" b="0"/>
          <a:pathLst>
            <a:path>
              <a:moveTo>
                <a:pt x="45720" y="0"/>
              </a:moveTo>
              <a:lnTo>
                <a:pt x="45720" y="4996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8C57D1-D9E4-4AA8-98CE-AC900A9CC19E}">
      <dsp:nvSpPr>
        <dsp:cNvPr id="0" name=""/>
        <dsp:cNvSpPr/>
      </dsp:nvSpPr>
      <dsp:spPr>
        <a:xfrm>
          <a:off x="3617639" y="2327"/>
          <a:ext cx="1717848" cy="1090833"/>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BFDA47-E66A-4A5A-BD5C-431980DC8E8D}">
      <dsp:nvSpPr>
        <dsp:cNvPr id="0" name=""/>
        <dsp:cNvSpPr/>
      </dsp:nvSpPr>
      <dsp:spPr>
        <a:xfrm>
          <a:off x="3808511" y="183655"/>
          <a:ext cx="1717848" cy="10908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t>CSBD</a:t>
          </a:r>
        </a:p>
      </dsp:txBody>
      <dsp:txXfrm>
        <a:off x="3840460" y="215604"/>
        <a:ext cx="1653950" cy="1026935"/>
      </dsp:txXfrm>
    </dsp:sp>
    <dsp:sp modelId="{80205BF6-E22F-492C-892A-D703D16C6F3D}">
      <dsp:nvSpPr>
        <dsp:cNvPr id="0" name=""/>
        <dsp:cNvSpPr/>
      </dsp:nvSpPr>
      <dsp:spPr>
        <a:xfrm>
          <a:off x="3617639" y="1592768"/>
          <a:ext cx="1717848" cy="1090833"/>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E5486D-AB6D-4EB7-8CE8-D67115CA8BED}">
      <dsp:nvSpPr>
        <dsp:cNvPr id="0" name=""/>
        <dsp:cNvSpPr/>
      </dsp:nvSpPr>
      <dsp:spPr>
        <a:xfrm>
          <a:off x="3808511" y="1774097"/>
          <a:ext cx="1717848" cy="10908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dirty="0"/>
            <a:t>Sexual Drive</a:t>
          </a:r>
        </a:p>
      </dsp:txBody>
      <dsp:txXfrm>
        <a:off x="3840460" y="1806046"/>
        <a:ext cx="1653950" cy="1026935"/>
      </dsp:txXfrm>
    </dsp:sp>
    <dsp:sp modelId="{ADB63CA0-266D-4261-AE50-ABD0FA23B704}">
      <dsp:nvSpPr>
        <dsp:cNvPr id="0" name=""/>
        <dsp:cNvSpPr/>
      </dsp:nvSpPr>
      <dsp:spPr>
        <a:xfrm>
          <a:off x="3617639" y="3183210"/>
          <a:ext cx="1717848" cy="1090833"/>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78087E-86D9-4590-A8DD-AEB206FF2900}">
      <dsp:nvSpPr>
        <dsp:cNvPr id="0" name=""/>
        <dsp:cNvSpPr/>
      </dsp:nvSpPr>
      <dsp:spPr>
        <a:xfrm>
          <a:off x="3808511" y="3364538"/>
          <a:ext cx="1717848" cy="10908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t>Sexual frequency, preoccupation, impersonal sex</a:t>
          </a:r>
        </a:p>
      </dsp:txBody>
      <dsp:txXfrm>
        <a:off x="3840460" y="3396487"/>
        <a:ext cx="1653950" cy="10269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55EBED-CD7E-48D5-88E4-764F79F323B7}">
      <dsp:nvSpPr>
        <dsp:cNvPr id="0" name=""/>
        <dsp:cNvSpPr/>
      </dsp:nvSpPr>
      <dsp:spPr>
        <a:xfrm>
          <a:off x="5480640" y="2683602"/>
          <a:ext cx="91440" cy="499607"/>
        </a:xfrm>
        <a:custGeom>
          <a:avLst/>
          <a:gdLst/>
          <a:ahLst/>
          <a:cxnLst/>
          <a:rect l="0" t="0" r="0" b="0"/>
          <a:pathLst>
            <a:path>
              <a:moveTo>
                <a:pt x="45720" y="0"/>
              </a:moveTo>
              <a:lnTo>
                <a:pt x="45720" y="4996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4DD795-CBFF-4621-9B42-1ED7BDC1D89B}">
      <dsp:nvSpPr>
        <dsp:cNvPr id="0" name=""/>
        <dsp:cNvSpPr/>
      </dsp:nvSpPr>
      <dsp:spPr>
        <a:xfrm>
          <a:off x="4476563" y="1093161"/>
          <a:ext cx="1049796" cy="499607"/>
        </a:xfrm>
        <a:custGeom>
          <a:avLst/>
          <a:gdLst/>
          <a:ahLst/>
          <a:cxnLst/>
          <a:rect l="0" t="0" r="0" b="0"/>
          <a:pathLst>
            <a:path>
              <a:moveTo>
                <a:pt x="0" y="0"/>
              </a:moveTo>
              <a:lnTo>
                <a:pt x="0" y="340468"/>
              </a:lnTo>
              <a:lnTo>
                <a:pt x="1049796" y="340468"/>
              </a:lnTo>
              <a:lnTo>
                <a:pt x="1049796" y="4996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5301B8-8A5B-4DAC-8D35-8C10B09FB281}">
      <dsp:nvSpPr>
        <dsp:cNvPr id="0" name=""/>
        <dsp:cNvSpPr/>
      </dsp:nvSpPr>
      <dsp:spPr>
        <a:xfrm>
          <a:off x="3381047" y="2683602"/>
          <a:ext cx="91440" cy="499607"/>
        </a:xfrm>
        <a:custGeom>
          <a:avLst/>
          <a:gdLst/>
          <a:ahLst/>
          <a:cxnLst/>
          <a:rect l="0" t="0" r="0" b="0"/>
          <a:pathLst>
            <a:path>
              <a:moveTo>
                <a:pt x="45720" y="0"/>
              </a:moveTo>
              <a:lnTo>
                <a:pt x="45720" y="4996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984EDB-0397-4C70-B115-9F1DD4459528}">
      <dsp:nvSpPr>
        <dsp:cNvPr id="0" name=""/>
        <dsp:cNvSpPr/>
      </dsp:nvSpPr>
      <dsp:spPr>
        <a:xfrm>
          <a:off x="3426767" y="1093161"/>
          <a:ext cx="1049796" cy="499607"/>
        </a:xfrm>
        <a:custGeom>
          <a:avLst/>
          <a:gdLst/>
          <a:ahLst/>
          <a:cxnLst/>
          <a:rect l="0" t="0" r="0" b="0"/>
          <a:pathLst>
            <a:path>
              <a:moveTo>
                <a:pt x="1049796" y="0"/>
              </a:moveTo>
              <a:lnTo>
                <a:pt x="1049796" y="340468"/>
              </a:lnTo>
              <a:lnTo>
                <a:pt x="0" y="340468"/>
              </a:lnTo>
              <a:lnTo>
                <a:pt x="0" y="4996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8C57D1-D9E4-4AA8-98CE-AC900A9CC19E}">
      <dsp:nvSpPr>
        <dsp:cNvPr id="0" name=""/>
        <dsp:cNvSpPr/>
      </dsp:nvSpPr>
      <dsp:spPr>
        <a:xfrm>
          <a:off x="3617639" y="2327"/>
          <a:ext cx="1717848" cy="1090833"/>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BFDA47-E66A-4A5A-BD5C-431980DC8E8D}">
      <dsp:nvSpPr>
        <dsp:cNvPr id="0" name=""/>
        <dsp:cNvSpPr/>
      </dsp:nvSpPr>
      <dsp:spPr>
        <a:xfrm>
          <a:off x="3808511" y="183655"/>
          <a:ext cx="1717848" cy="10908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dirty="0"/>
            <a:t>CSBD</a:t>
          </a:r>
        </a:p>
      </dsp:txBody>
      <dsp:txXfrm>
        <a:off x="3840460" y="215604"/>
        <a:ext cx="1653950" cy="1026935"/>
      </dsp:txXfrm>
    </dsp:sp>
    <dsp:sp modelId="{80205BF6-E22F-492C-892A-D703D16C6F3D}">
      <dsp:nvSpPr>
        <dsp:cNvPr id="0" name=""/>
        <dsp:cNvSpPr/>
      </dsp:nvSpPr>
      <dsp:spPr>
        <a:xfrm>
          <a:off x="2567843" y="1592768"/>
          <a:ext cx="1717848" cy="1090833"/>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E5486D-AB6D-4EB7-8CE8-D67115CA8BED}">
      <dsp:nvSpPr>
        <dsp:cNvPr id="0" name=""/>
        <dsp:cNvSpPr/>
      </dsp:nvSpPr>
      <dsp:spPr>
        <a:xfrm>
          <a:off x="2758715" y="1774097"/>
          <a:ext cx="1717848" cy="10908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kern="1200" dirty="0"/>
            <a:t>Sexual Drive</a:t>
          </a:r>
        </a:p>
      </dsp:txBody>
      <dsp:txXfrm>
        <a:off x="2790664" y="1806046"/>
        <a:ext cx="1653950" cy="1026935"/>
      </dsp:txXfrm>
    </dsp:sp>
    <dsp:sp modelId="{ADB63CA0-266D-4261-AE50-ABD0FA23B704}">
      <dsp:nvSpPr>
        <dsp:cNvPr id="0" name=""/>
        <dsp:cNvSpPr/>
      </dsp:nvSpPr>
      <dsp:spPr>
        <a:xfrm>
          <a:off x="2567843" y="3183210"/>
          <a:ext cx="1717848" cy="1090833"/>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78087E-86D9-4590-A8DD-AEB206FF2900}">
      <dsp:nvSpPr>
        <dsp:cNvPr id="0" name=""/>
        <dsp:cNvSpPr/>
      </dsp:nvSpPr>
      <dsp:spPr>
        <a:xfrm>
          <a:off x="2758715" y="3364538"/>
          <a:ext cx="1717848" cy="10908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dirty="0"/>
            <a:t>Sexual </a:t>
          </a:r>
          <a:r>
            <a:rPr lang="en-CA" sz="1900" kern="1200" dirty="0" err="1"/>
            <a:t>freq</a:t>
          </a:r>
          <a:r>
            <a:rPr lang="en-CA" sz="1900" kern="1200" dirty="0"/>
            <a:t>, preoccupation, impersonal sex</a:t>
          </a:r>
        </a:p>
      </dsp:txBody>
      <dsp:txXfrm>
        <a:off x="2790664" y="3396487"/>
        <a:ext cx="1653950" cy="1026935"/>
      </dsp:txXfrm>
    </dsp:sp>
    <dsp:sp modelId="{65E9E01C-1C67-4333-85C4-05CED4F0FDBA}">
      <dsp:nvSpPr>
        <dsp:cNvPr id="0" name=""/>
        <dsp:cNvSpPr/>
      </dsp:nvSpPr>
      <dsp:spPr>
        <a:xfrm>
          <a:off x="4667436" y="1592768"/>
          <a:ext cx="1717848" cy="1090833"/>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5887E1-49FA-4BF0-A64B-CDAD0843230E}">
      <dsp:nvSpPr>
        <dsp:cNvPr id="0" name=""/>
        <dsp:cNvSpPr/>
      </dsp:nvSpPr>
      <dsp:spPr>
        <a:xfrm>
          <a:off x="4858308" y="1774097"/>
          <a:ext cx="1717848" cy="10908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dirty="0"/>
            <a:t>Problematic Sexuality</a:t>
          </a:r>
        </a:p>
      </dsp:txBody>
      <dsp:txXfrm>
        <a:off x="4890257" y="1806046"/>
        <a:ext cx="1653950" cy="1026935"/>
      </dsp:txXfrm>
    </dsp:sp>
    <dsp:sp modelId="{C262B725-BA60-412F-91F2-8E2B5007912F}">
      <dsp:nvSpPr>
        <dsp:cNvPr id="0" name=""/>
        <dsp:cNvSpPr/>
      </dsp:nvSpPr>
      <dsp:spPr>
        <a:xfrm>
          <a:off x="4667436" y="3183210"/>
          <a:ext cx="1717848" cy="1090833"/>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0496EA-D0FE-4CCD-B65B-5B14F792CB01}">
      <dsp:nvSpPr>
        <dsp:cNvPr id="0" name=""/>
        <dsp:cNvSpPr/>
      </dsp:nvSpPr>
      <dsp:spPr>
        <a:xfrm>
          <a:off x="4858308" y="3364538"/>
          <a:ext cx="1717848" cy="10908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dirty="0"/>
            <a:t>Impulsivity and emotion dysregulation</a:t>
          </a:r>
        </a:p>
      </dsp:txBody>
      <dsp:txXfrm>
        <a:off x="4890257" y="3396487"/>
        <a:ext cx="1653950" cy="10269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55EBED-CD7E-48D5-88E4-764F79F323B7}">
      <dsp:nvSpPr>
        <dsp:cNvPr id="0" name=""/>
        <dsp:cNvSpPr/>
      </dsp:nvSpPr>
      <dsp:spPr>
        <a:xfrm>
          <a:off x="5480640" y="2683602"/>
          <a:ext cx="91440" cy="499607"/>
        </a:xfrm>
        <a:custGeom>
          <a:avLst/>
          <a:gdLst/>
          <a:ahLst/>
          <a:cxnLst/>
          <a:rect l="0" t="0" r="0" b="0"/>
          <a:pathLst>
            <a:path>
              <a:moveTo>
                <a:pt x="45720" y="0"/>
              </a:moveTo>
              <a:lnTo>
                <a:pt x="45720" y="4996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4DD795-CBFF-4621-9B42-1ED7BDC1D89B}">
      <dsp:nvSpPr>
        <dsp:cNvPr id="0" name=""/>
        <dsp:cNvSpPr/>
      </dsp:nvSpPr>
      <dsp:spPr>
        <a:xfrm>
          <a:off x="4476563" y="1093161"/>
          <a:ext cx="1049796" cy="499607"/>
        </a:xfrm>
        <a:custGeom>
          <a:avLst/>
          <a:gdLst/>
          <a:ahLst/>
          <a:cxnLst/>
          <a:rect l="0" t="0" r="0" b="0"/>
          <a:pathLst>
            <a:path>
              <a:moveTo>
                <a:pt x="0" y="0"/>
              </a:moveTo>
              <a:lnTo>
                <a:pt x="0" y="340468"/>
              </a:lnTo>
              <a:lnTo>
                <a:pt x="1049796" y="340468"/>
              </a:lnTo>
              <a:lnTo>
                <a:pt x="1049796" y="4996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5301B8-8A5B-4DAC-8D35-8C10B09FB281}">
      <dsp:nvSpPr>
        <dsp:cNvPr id="0" name=""/>
        <dsp:cNvSpPr/>
      </dsp:nvSpPr>
      <dsp:spPr>
        <a:xfrm>
          <a:off x="3381047" y="2683602"/>
          <a:ext cx="91440" cy="499607"/>
        </a:xfrm>
        <a:custGeom>
          <a:avLst/>
          <a:gdLst/>
          <a:ahLst/>
          <a:cxnLst/>
          <a:rect l="0" t="0" r="0" b="0"/>
          <a:pathLst>
            <a:path>
              <a:moveTo>
                <a:pt x="45720" y="0"/>
              </a:moveTo>
              <a:lnTo>
                <a:pt x="45720" y="4996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984EDB-0397-4C70-B115-9F1DD4459528}">
      <dsp:nvSpPr>
        <dsp:cNvPr id="0" name=""/>
        <dsp:cNvSpPr/>
      </dsp:nvSpPr>
      <dsp:spPr>
        <a:xfrm>
          <a:off x="3426767" y="1093161"/>
          <a:ext cx="1049796" cy="499607"/>
        </a:xfrm>
        <a:custGeom>
          <a:avLst/>
          <a:gdLst/>
          <a:ahLst/>
          <a:cxnLst/>
          <a:rect l="0" t="0" r="0" b="0"/>
          <a:pathLst>
            <a:path>
              <a:moveTo>
                <a:pt x="1049796" y="0"/>
              </a:moveTo>
              <a:lnTo>
                <a:pt x="1049796" y="340468"/>
              </a:lnTo>
              <a:lnTo>
                <a:pt x="0" y="340468"/>
              </a:lnTo>
              <a:lnTo>
                <a:pt x="0" y="4996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8C57D1-D9E4-4AA8-98CE-AC900A9CC19E}">
      <dsp:nvSpPr>
        <dsp:cNvPr id="0" name=""/>
        <dsp:cNvSpPr/>
      </dsp:nvSpPr>
      <dsp:spPr>
        <a:xfrm>
          <a:off x="3617639" y="2327"/>
          <a:ext cx="1717848" cy="1090833"/>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BFDA47-E66A-4A5A-BD5C-431980DC8E8D}">
      <dsp:nvSpPr>
        <dsp:cNvPr id="0" name=""/>
        <dsp:cNvSpPr/>
      </dsp:nvSpPr>
      <dsp:spPr>
        <a:xfrm>
          <a:off x="3808511" y="183655"/>
          <a:ext cx="1717848" cy="10908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dirty="0"/>
            <a:t>CSBD</a:t>
          </a:r>
        </a:p>
      </dsp:txBody>
      <dsp:txXfrm>
        <a:off x="3840460" y="215604"/>
        <a:ext cx="1653950" cy="1026935"/>
      </dsp:txXfrm>
    </dsp:sp>
    <dsp:sp modelId="{80205BF6-E22F-492C-892A-D703D16C6F3D}">
      <dsp:nvSpPr>
        <dsp:cNvPr id="0" name=""/>
        <dsp:cNvSpPr/>
      </dsp:nvSpPr>
      <dsp:spPr>
        <a:xfrm>
          <a:off x="2567843" y="1592768"/>
          <a:ext cx="1717848" cy="1090833"/>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E5486D-AB6D-4EB7-8CE8-D67115CA8BED}">
      <dsp:nvSpPr>
        <dsp:cNvPr id="0" name=""/>
        <dsp:cNvSpPr/>
      </dsp:nvSpPr>
      <dsp:spPr>
        <a:xfrm>
          <a:off x="2758715" y="1774097"/>
          <a:ext cx="1717848" cy="10908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kern="1200" dirty="0"/>
            <a:t>Sexual Drive</a:t>
          </a:r>
        </a:p>
      </dsp:txBody>
      <dsp:txXfrm>
        <a:off x="2790664" y="1806046"/>
        <a:ext cx="1653950" cy="1026935"/>
      </dsp:txXfrm>
    </dsp:sp>
    <dsp:sp modelId="{ADB63CA0-266D-4261-AE50-ABD0FA23B704}">
      <dsp:nvSpPr>
        <dsp:cNvPr id="0" name=""/>
        <dsp:cNvSpPr/>
      </dsp:nvSpPr>
      <dsp:spPr>
        <a:xfrm>
          <a:off x="2567843" y="3183210"/>
          <a:ext cx="1717848" cy="1090833"/>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78087E-86D9-4590-A8DD-AEB206FF2900}">
      <dsp:nvSpPr>
        <dsp:cNvPr id="0" name=""/>
        <dsp:cNvSpPr/>
      </dsp:nvSpPr>
      <dsp:spPr>
        <a:xfrm>
          <a:off x="2758715" y="3364538"/>
          <a:ext cx="1717848" cy="10908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dirty="0"/>
            <a:t>Sexual </a:t>
          </a:r>
          <a:r>
            <a:rPr lang="en-CA" sz="1900" kern="1200" dirty="0" err="1"/>
            <a:t>freq</a:t>
          </a:r>
          <a:r>
            <a:rPr lang="en-CA" sz="1900" kern="1200" dirty="0"/>
            <a:t>, preoccupation, impersonal sex</a:t>
          </a:r>
        </a:p>
      </dsp:txBody>
      <dsp:txXfrm>
        <a:off x="2790664" y="3396487"/>
        <a:ext cx="1653950" cy="1026935"/>
      </dsp:txXfrm>
    </dsp:sp>
    <dsp:sp modelId="{65E9E01C-1C67-4333-85C4-05CED4F0FDBA}">
      <dsp:nvSpPr>
        <dsp:cNvPr id="0" name=""/>
        <dsp:cNvSpPr/>
      </dsp:nvSpPr>
      <dsp:spPr>
        <a:xfrm>
          <a:off x="4667436" y="1592768"/>
          <a:ext cx="1717848" cy="1090833"/>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5887E1-49FA-4BF0-A64B-CDAD0843230E}">
      <dsp:nvSpPr>
        <dsp:cNvPr id="0" name=""/>
        <dsp:cNvSpPr/>
      </dsp:nvSpPr>
      <dsp:spPr>
        <a:xfrm>
          <a:off x="4858308" y="1774097"/>
          <a:ext cx="1717848" cy="10908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dirty="0"/>
            <a:t>Problematic Sexuality</a:t>
          </a:r>
        </a:p>
      </dsp:txBody>
      <dsp:txXfrm>
        <a:off x="4890257" y="1806046"/>
        <a:ext cx="1653950" cy="1026935"/>
      </dsp:txXfrm>
    </dsp:sp>
    <dsp:sp modelId="{C262B725-BA60-412F-91F2-8E2B5007912F}">
      <dsp:nvSpPr>
        <dsp:cNvPr id="0" name=""/>
        <dsp:cNvSpPr/>
      </dsp:nvSpPr>
      <dsp:spPr>
        <a:xfrm>
          <a:off x="4667436" y="3183210"/>
          <a:ext cx="1717848" cy="1090833"/>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0496EA-D0FE-4CCD-B65B-5B14F792CB01}">
      <dsp:nvSpPr>
        <dsp:cNvPr id="0" name=""/>
        <dsp:cNvSpPr/>
      </dsp:nvSpPr>
      <dsp:spPr>
        <a:xfrm>
          <a:off x="4858308" y="3364538"/>
          <a:ext cx="1717848" cy="10908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dirty="0"/>
            <a:t>Impulsivity and emotion dysregulation</a:t>
          </a:r>
        </a:p>
      </dsp:txBody>
      <dsp:txXfrm>
        <a:off x="4890257" y="3396487"/>
        <a:ext cx="1653950" cy="10269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779031-77D9-BF44-A58F-9BB5C5C64EF0}">
      <dsp:nvSpPr>
        <dsp:cNvPr id="0" name=""/>
        <dsp:cNvSpPr/>
      </dsp:nvSpPr>
      <dsp:spPr>
        <a:xfrm>
          <a:off x="0" y="1206994"/>
          <a:ext cx="6666833" cy="76545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74904" rIns="51742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Diagnostic relevant questions</a:t>
          </a:r>
        </a:p>
      </dsp:txBody>
      <dsp:txXfrm>
        <a:off x="0" y="1206994"/>
        <a:ext cx="6666833" cy="765450"/>
      </dsp:txXfrm>
    </dsp:sp>
    <dsp:sp modelId="{FF467770-29FC-8742-862B-211EEF51B231}">
      <dsp:nvSpPr>
        <dsp:cNvPr id="0" name=""/>
        <dsp:cNvSpPr/>
      </dsp:nvSpPr>
      <dsp:spPr>
        <a:xfrm>
          <a:off x="333341" y="941314"/>
          <a:ext cx="4666783" cy="5313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00100">
            <a:lnSpc>
              <a:spcPct val="90000"/>
            </a:lnSpc>
            <a:spcBef>
              <a:spcPct val="0"/>
            </a:spcBef>
            <a:spcAft>
              <a:spcPct val="35000"/>
            </a:spcAft>
            <a:buNone/>
          </a:pPr>
          <a:r>
            <a:rPr lang="en-US" sz="1800" kern="1200"/>
            <a:t>Comprehensive clinical/psychiatric interview</a:t>
          </a:r>
        </a:p>
      </dsp:txBody>
      <dsp:txXfrm>
        <a:off x="359280" y="967253"/>
        <a:ext cx="4614905" cy="479482"/>
      </dsp:txXfrm>
    </dsp:sp>
    <dsp:sp modelId="{D994FC1D-E561-814F-BC58-482B43695D3E}">
      <dsp:nvSpPr>
        <dsp:cNvPr id="0" name=""/>
        <dsp:cNvSpPr/>
      </dsp:nvSpPr>
      <dsp:spPr>
        <a:xfrm>
          <a:off x="0" y="2335324"/>
          <a:ext cx="6666833" cy="765450"/>
        </a:xfrm>
        <a:prstGeom prst="rect">
          <a:avLst/>
        </a:prstGeom>
        <a:solidFill>
          <a:schemeClr val="lt1">
            <a:alpha val="90000"/>
            <a:hueOff val="0"/>
            <a:satOff val="0"/>
            <a:lumOff val="0"/>
            <a:alphaOff val="0"/>
          </a:schemeClr>
        </a:solidFill>
        <a:ln w="6350" cap="flat" cmpd="sng" algn="ctr">
          <a:solidFill>
            <a:schemeClr val="accent2">
              <a:hueOff val="-727682"/>
              <a:satOff val="-41964"/>
              <a:lumOff val="431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74904" rIns="51742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Rule out medical or other conditions/causes</a:t>
          </a:r>
        </a:p>
      </dsp:txBody>
      <dsp:txXfrm>
        <a:off x="0" y="2335324"/>
        <a:ext cx="6666833" cy="765450"/>
      </dsp:txXfrm>
    </dsp:sp>
    <dsp:sp modelId="{CC8020FB-924B-9F4A-A4A9-2425185927D1}">
      <dsp:nvSpPr>
        <dsp:cNvPr id="0" name=""/>
        <dsp:cNvSpPr/>
      </dsp:nvSpPr>
      <dsp:spPr>
        <a:xfrm>
          <a:off x="333341" y="2069644"/>
          <a:ext cx="4666783" cy="53136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00100">
            <a:lnSpc>
              <a:spcPct val="90000"/>
            </a:lnSpc>
            <a:spcBef>
              <a:spcPct val="0"/>
            </a:spcBef>
            <a:spcAft>
              <a:spcPct val="35000"/>
            </a:spcAft>
            <a:buNone/>
          </a:pPr>
          <a:r>
            <a:rPr lang="en-US" sz="1800" kern="1200"/>
            <a:t>Medical testing</a:t>
          </a:r>
        </a:p>
      </dsp:txBody>
      <dsp:txXfrm>
        <a:off x="359280" y="2095583"/>
        <a:ext cx="4614905" cy="479482"/>
      </dsp:txXfrm>
    </dsp:sp>
    <dsp:sp modelId="{DBA7D318-F790-E14E-8D64-C954F4510BA6}">
      <dsp:nvSpPr>
        <dsp:cNvPr id="0" name=""/>
        <dsp:cNvSpPr/>
      </dsp:nvSpPr>
      <dsp:spPr>
        <a:xfrm>
          <a:off x="0" y="3463655"/>
          <a:ext cx="6666833" cy="1048949"/>
        </a:xfrm>
        <a:prstGeom prst="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74904" rIns="51742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Clinician administered and self-report</a:t>
          </a:r>
        </a:p>
        <a:p>
          <a:pPr marL="171450" lvl="1" indent="-171450" algn="l" defTabSz="800100">
            <a:lnSpc>
              <a:spcPct val="90000"/>
            </a:lnSpc>
            <a:spcBef>
              <a:spcPct val="0"/>
            </a:spcBef>
            <a:spcAft>
              <a:spcPct val="15000"/>
            </a:spcAft>
            <a:buChar char="•"/>
          </a:pPr>
          <a:r>
            <a:rPr lang="en-US" sz="1800" kern="1200"/>
            <a:t>Emphasis placed on empirically derived cut-off’s</a:t>
          </a:r>
        </a:p>
      </dsp:txBody>
      <dsp:txXfrm>
        <a:off x="0" y="3463655"/>
        <a:ext cx="6666833" cy="1048949"/>
      </dsp:txXfrm>
    </dsp:sp>
    <dsp:sp modelId="{BB0DB924-372A-5549-9392-C67CEBF39DCF}">
      <dsp:nvSpPr>
        <dsp:cNvPr id="0" name=""/>
        <dsp:cNvSpPr/>
      </dsp:nvSpPr>
      <dsp:spPr>
        <a:xfrm>
          <a:off x="333341" y="3197974"/>
          <a:ext cx="4666783" cy="53136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00100">
            <a:lnSpc>
              <a:spcPct val="90000"/>
            </a:lnSpc>
            <a:spcBef>
              <a:spcPct val="0"/>
            </a:spcBef>
            <a:spcAft>
              <a:spcPct val="35000"/>
            </a:spcAft>
            <a:buNone/>
          </a:pPr>
          <a:r>
            <a:rPr lang="en-US" sz="1800" kern="1200"/>
            <a:t>Multi-method/modal assessments</a:t>
          </a:r>
        </a:p>
      </dsp:txBody>
      <dsp:txXfrm>
        <a:off x="359280" y="3223913"/>
        <a:ext cx="4614905" cy="4794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65051-3952-D449-A76B-8BBB5831368B}">
      <dsp:nvSpPr>
        <dsp:cNvPr id="0" name=""/>
        <dsp:cNvSpPr/>
      </dsp:nvSpPr>
      <dsp:spPr>
        <a:xfrm>
          <a:off x="3496371" y="3558281"/>
          <a:ext cx="91440" cy="598057"/>
        </a:xfrm>
        <a:custGeom>
          <a:avLst/>
          <a:gdLst/>
          <a:ahLst/>
          <a:cxnLst/>
          <a:rect l="0" t="0" r="0" b="0"/>
          <a:pathLst>
            <a:path>
              <a:moveTo>
                <a:pt x="45720" y="0"/>
              </a:moveTo>
              <a:lnTo>
                <a:pt x="45720" y="598057"/>
              </a:lnTo>
            </a:path>
          </a:pathLst>
        </a:custGeom>
        <a:noFill/>
        <a:ln w="6350" cap="flat" cmpd="sng" algn="ctr">
          <a:solidFill>
            <a:schemeClr val="dk2">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C7044C9-8098-7946-B082-310DB9104B0C}">
      <dsp:nvSpPr>
        <dsp:cNvPr id="0" name=""/>
        <dsp:cNvSpPr/>
      </dsp:nvSpPr>
      <dsp:spPr>
        <a:xfrm>
          <a:off x="2285427" y="1654436"/>
          <a:ext cx="1256663" cy="598057"/>
        </a:xfrm>
        <a:custGeom>
          <a:avLst/>
          <a:gdLst/>
          <a:ahLst/>
          <a:cxnLst/>
          <a:rect l="0" t="0" r="0" b="0"/>
          <a:pathLst>
            <a:path>
              <a:moveTo>
                <a:pt x="0" y="0"/>
              </a:moveTo>
              <a:lnTo>
                <a:pt x="0" y="407558"/>
              </a:lnTo>
              <a:lnTo>
                <a:pt x="1256663" y="407558"/>
              </a:lnTo>
              <a:lnTo>
                <a:pt x="1256663" y="598057"/>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690B409-DD2D-6941-86AA-30D2ECD4A427}">
      <dsp:nvSpPr>
        <dsp:cNvPr id="0" name=""/>
        <dsp:cNvSpPr/>
      </dsp:nvSpPr>
      <dsp:spPr>
        <a:xfrm>
          <a:off x="983044" y="3558281"/>
          <a:ext cx="91440" cy="598057"/>
        </a:xfrm>
        <a:custGeom>
          <a:avLst/>
          <a:gdLst/>
          <a:ahLst/>
          <a:cxnLst/>
          <a:rect l="0" t="0" r="0" b="0"/>
          <a:pathLst>
            <a:path>
              <a:moveTo>
                <a:pt x="45720" y="0"/>
              </a:moveTo>
              <a:lnTo>
                <a:pt x="45720" y="598057"/>
              </a:lnTo>
            </a:path>
          </a:pathLst>
        </a:custGeom>
        <a:noFill/>
        <a:ln w="6350" cap="flat" cmpd="sng" algn="ctr">
          <a:solidFill>
            <a:schemeClr val="dk2">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D4C6CAC-FE43-284C-B5D4-E5709A593885}">
      <dsp:nvSpPr>
        <dsp:cNvPr id="0" name=""/>
        <dsp:cNvSpPr/>
      </dsp:nvSpPr>
      <dsp:spPr>
        <a:xfrm>
          <a:off x="1028764" y="1654436"/>
          <a:ext cx="1256663" cy="598057"/>
        </a:xfrm>
        <a:custGeom>
          <a:avLst/>
          <a:gdLst/>
          <a:ahLst/>
          <a:cxnLst/>
          <a:rect l="0" t="0" r="0" b="0"/>
          <a:pathLst>
            <a:path>
              <a:moveTo>
                <a:pt x="1256663" y="0"/>
              </a:moveTo>
              <a:lnTo>
                <a:pt x="1256663" y="407558"/>
              </a:lnTo>
              <a:lnTo>
                <a:pt x="0" y="407558"/>
              </a:lnTo>
              <a:lnTo>
                <a:pt x="0" y="598057"/>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9C34E7F-2C80-5648-8BA5-67E6F167E397}">
      <dsp:nvSpPr>
        <dsp:cNvPr id="0" name=""/>
        <dsp:cNvSpPr/>
      </dsp:nvSpPr>
      <dsp:spPr>
        <a:xfrm>
          <a:off x="1257248" y="348649"/>
          <a:ext cx="2056357" cy="1305787"/>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63CD611-62F8-E047-8C69-B9B685339BA9}">
      <dsp:nvSpPr>
        <dsp:cNvPr id="0" name=""/>
        <dsp:cNvSpPr/>
      </dsp:nvSpPr>
      <dsp:spPr>
        <a:xfrm>
          <a:off x="1485733" y="565709"/>
          <a:ext cx="2056357" cy="1305787"/>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dirty="0"/>
            <a:t>CSBD</a:t>
          </a:r>
        </a:p>
      </dsp:txBody>
      <dsp:txXfrm>
        <a:off x="1523978" y="603954"/>
        <a:ext cx="1979867" cy="1229297"/>
      </dsp:txXfrm>
    </dsp:sp>
    <dsp:sp modelId="{34E74921-FC81-5640-BB01-5BA164404EB0}">
      <dsp:nvSpPr>
        <dsp:cNvPr id="0" name=""/>
        <dsp:cNvSpPr/>
      </dsp:nvSpPr>
      <dsp:spPr>
        <a:xfrm>
          <a:off x="585" y="2252494"/>
          <a:ext cx="2056357" cy="1305787"/>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EE1A1E4-6BBD-F242-B50D-A4D18B755426}">
      <dsp:nvSpPr>
        <dsp:cNvPr id="0" name=""/>
        <dsp:cNvSpPr/>
      </dsp:nvSpPr>
      <dsp:spPr>
        <a:xfrm>
          <a:off x="229070" y="2469554"/>
          <a:ext cx="2056357" cy="1305787"/>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a:t>Sexual Drive</a:t>
          </a:r>
        </a:p>
      </dsp:txBody>
      <dsp:txXfrm>
        <a:off x="267315" y="2507799"/>
        <a:ext cx="1979867" cy="1229297"/>
      </dsp:txXfrm>
    </dsp:sp>
    <dsp:sp modelId="{A8A2ECCF-4311-DF4D-BE03-41A91893A99E}">
      <dsp:nvSpPr>
        <dsp:cNvPr id="0" name=""/>
        <dsp:cNvSpPr/>
      </dsp:nvSpPr>
      <dsp:spPr>
        <a:xfrm>
          <a:off x="585" y="4156339"/>
          <a:ext cx="2056357" cy="1305787"/>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DA031F2-D79B-964E-9162-6F758004C6D8}">
      <dsp:nvSpPr>
        <dsp:cNvPr id="0" name=""/>
        <dsp:cNvSpPr/>
      </dsp:nvSpPr>
      <dsp:spPr>
        <a:xfrm>
          <a:off x="229070" y="4373399"/>
          <a:ext cx="2056357" cy="1305787"/>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dirty="0"/>
            <a:t>Sexual frequency, preoccupation, impersonal sex</a:t>
          </a:r>
        </a:p>
      </dsp:txBody>
      <dsp:txXfrm>
        <a:off x="267315" y="4411644"/>
        <a:ext cx="1979867" cy="1229297"/>
      </dsp:txXfrm>
    </dsp:sp>
    <dsp:sp modelId="{8D47EE1C-3194-7D45-9765-96D640DBF0FA}">
      <dsp:nvSpPr>
        <dsp:cNvPr id="0" name=""/>
        <dsp:cNvSpPr/>
      </dsp:nvSpPr>
      <dsp:spPr>
        <a:xfrm>
          <a:off x="2513912" y="2252494"/>
          <a:ext cx="2056357" cy="1305787"/>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897C500-51C5-2849-B818-089270F35BEF}">
      <dsp:nvSpPr>
        <dsp:cNvPr id="0" name=""/>
        <dsp:cNvSpPr/>
      </dsp:nvSpPr>
      <dsp:spPr>
        <a:xfrm>
          <a:off x="2742396" y="2469554"/>
          <a:ext cx="2056357" cy="1305787"/>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dirty="0"/>
            <a:t>Problematic Sexuality</a:t>
          </a:r>
        </a:p>
      </dsp:txBody>
      <dsp:txXfrm>
        <a:off x="2780641" y="2507799"/>
        <a:ext cx="1979867" cy="1229297"/>
      </dsp:txXfrm>
    </dsp:sp>
    <dsp:sp modelId="{D74E5B06-1A58-F64B-A28A-967EA3A17AA6}">
      <dsp:nvSpPr>
        <dsp:cNvPr id="0" name=""/>
        <dsp:cNvSpPr/>
      </dsp:nvSpPr>
      <dsp:spPr>
        <a:xfrm>
          <a:off x="2513912" y="4156339"/>
          <a:ext cx="2056357" cy="1305787"/>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39344B9-77BE-834A-936F-FC682FD46828}">
      <dsp:nvSpPr>
        <dsp:cNvPr id="0" name=""/>
        <dsp:cNvSpPr/>
      </dsp:nvSpPr>
      <dsp:spPr>
        <a:xfrm>
          <a:off x="2742396" y="4373399"/>
          <a:ext cx="2056357" cy="1305787"/>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dirty="0"/>
            <a:t>Impulsivity and emotion dysregulation</a:t>
          </a:r>
        </a:p>
      </dsp:txBody>
      <dsp:txXfrm>
        <a:off x="2780641" y="4411644"/>
        <a:ext cx="1979867" cy="122929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06E1EE-0379-4167-AB4D-7A1B7DF715EE}">
      <dsp:nvSpPr>
        <dsp:cNvPr id="0" name=""/>
        <dsp:cNvSpPr/>
      </dsp:nvSpPr>
      <dsp:spPr>
        <a:xfrm>
          <a:off x="1582" y="886774"/>
          <a:ext cx="1141382" cy="11413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47D951-B7A4-40AC-9174-A78A5D277231}">
      <dsp:nvSpPr>
        <dsp:cNvPr id="0" name=""/>
        <dsp:cNvSpPr/>
      </dsp:nvSpPr>
      <dsp:spPr>
        <a:xfrm>
          <a:off x="1582" y="2132185"/>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77950">
            <a:lnSpc>
              <a:spcPct val="100000"/>
            </a:lnSpc>
            <a:spcBef>
              <a:spcPct val="0"/>
            </a:spcBef>
            <a:spcAft>
              <a:spcPct val="35000"/>
            </a:spcAft>
            <a:buNone/>
            <a:defRPr b="1"/>
          </a:pPr>
          <a:r>
            <a:rPr lang="en-US" sz="3100" kern="1200"/>
            <a:t>Support Groups</a:t>
          </a:r>
        </a:p>
      </dsp:txBody>
      <dsp:txXfrm>
        <a:off x="1582" y="2132185"/>
        <a:ext cx="3261093" cy="489164"/>
      </dsp:txXfrm>
    </dsp:sp>
    <dsp:sp modelId="{77BD3707-6D8F-4A30-A0E3-998D3754845D}">
      <dsp:nvSpPr>
        <dsp:cNvPr id="0" name=""/>
        <dsp:cNvSpPr/>
      </dsp:nvSpPr>
      <dsp:spPr>
        <a:xfrm>
          <a:off x="1582" y="2669734"/>
          <a:ext cx="3261093" cy="636296"/>
        </a:xfrm>
        <a:prstGeom prst="rect">
          <a:avLst/>
        </a:prstGeom>
        <a:noFill/>
        <a:ln>
          <a:noFill/>
        </a:ln>
        <a:effectLst/>
      </dsp:spPr>
      <dsp:style>
        <a:lnRef idx="0">
          <a:scrgbClr r="0" g="0" b="0"/>
        </a:lnRef>
        <a:fillRef idx="0">
          <a:scrgbClr r="0" g="0" b="0"/>
        </a:fillRef>
        <a:effectRef idx="0">
          <a:scrgbClr r="0" g="0" b="0"/>
        </a:effectRef>
        <a:fontRef idx="minor"/>
      </dsp:style>
    </dsp:sp>
    <dsp:sp modelId="{E73F0E26-6BAA-4BFE-985E-FFF54E146EB5}">
      <dsp:nvSpPr>
        <dsp:cNvPr id="0" name=""/>
        <dsp:cNvSpPr/>
      </dsp:nvSpPr>
      <dsp:spPr>
        <a:xfrm>
          <a:off x="3833367" y="886774"/>
          <a:ext cx="1141382" cy="11413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28577E-58FB-43BA-9748-FC9B3D28F007}">
      <dsp:nvSpPr>
        <dsp:cNvPr id="0" name=""/>
        <dsp:cNvSpPr/>
      </dsp:nvSpPr>
      <dsp:spPr>
        <a:xfrm>
          <a:off x="3833367" y="2132185"/>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77950">
            <a:lnSpc>
              <a:spcPct val="100000"/>
            </a:lnSpc>
            <a:spcBef>
              <a:spcPct val="0"/>
            </a:spcBef>
            <a:spcAft>
              <a:spcPct val="35000"/>
            </a:spcAft>
            <a:buNone/>
            <a:defRPr b="1"/>
          </a:pPr>
          <a:r>
            <a:rPr lang="en-US" sz="3100" kern="1200"/>
            <a:t>Medication</a:t>
          </a:r>
        </a:p>
      </dsp:txBody>
      <dsp:txXfrm>
        <a:off x="3833367" y="2132185"/>
        <a:ext cx="3261093" cy="489164"/>
      </dsp:txXfrm>
    </dsp:sp>
    <dsp:sp modelId="{5BA6ACD8-4479-4496-9028-4C1F823FE9A1}">
      <dsp:nvSpPr>
        <dsp:cNvPr id="0" name=""/>
        <dsp:cNvSpPr/>
      </dsp:nvSpPr>
      <dsp:spPr>
        <a:xfrm>
          <a:off x="3833367" y="2669734"/>
          <a:ext cx="3261093" cy="636296"/>
        </a:xfrm>
        <a:prstGeom prst="rect">
          <a:avLst/>
        </a:prstGeom>
        <a:noFill/>
        <a:ln>
          <a:noFill/>
        </a:ln>
        <a:effectLst/>
      </dsp:spPr>
      <dsp:style>
        <a:lnRef idx="0">
          <a:scrgbClr r="0" g="0" b="0"/>
        </a:lnRef>
        <a:fillRef idx="0">
          <a:scrgbClr r="0" g="0" b="0"/>
        </a:fillRef>
        <a:effectRef idx="0">
          <a:scrgbClr r="0" g="0" b="0"/>
        </a:effectRef>
        <a:fontRef idx="minor"/>
      </dsp:style>
    </dsp:sp>
    <dsp:sp modelId="{43DF3116-7FCC-43D8-8194-75A689FAE7EC}">
      <dsp:nvSpPr>
        <dsp:cNvPr id="0" name=""/>
        <dsp:cNvSpPr/>
      </dsp:nvSpPr>
      <dsp:spPr>
        <a:xfrm>
          <a:off x="7665152" y="886774"/>
          <a:ext cx="1141382" cy="11413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C6FD55-9ECF-457F-8F28-773CC44F7DC4}">
      <dsp:nvSpPr>
        <dsp:cNvPr id="0" name=""/>
        <dsp:cNvSpPr/>
      </dsp:nvSpPr>
      <dsp:spPr>
        <a:xfrm>
          <a:off x="7665152" y="2132185"/>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77950">
            <a:lnSpc>
              <a:spcPct val="100000"/>
            </a:lnSpc>
            <a:spcBef>
              <a:spcPct val="0"/>
            </a:spcBef>
            <a:spcAft>
              <a:spcPct val="35000"/>
            </a:spcAft>
            <a:buNone/>
            <a:defRPr b="1"/>
          </a:pPr>
          <a:r>
            <a:rPr lang="en-US" sz="3100" kern="1200"/>
            <a:t>Psychotherapeutic</a:t>
          </a:r>
        </a:p>
      </dsp:txBody>
      <dsp:txXfrm>
        <a:off x="7665152" y="2132185"/>
        <a:ext cx="3261093" cy="489164"/>
      </dsp:txXfrm>
    </dsp:sp>
    <dsp:sp modelId="{4CE58A74-397A-4D26-B8F8-EC9160487504}">
      <dsp:nvSpPr>
        <dsp:cNvPr id="0" name=""/>
        <dsp:cNvSpPr/>
      </dsp:nvSpPr>
      <dsp:spPr>
        <a:xfrm>
          <a:off x="7665152" y="2669734"/>
          <a:ext cx="3261093" cy="636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t>Residential Treatment </a:t>
          </a:r>
        </a:p>
        <a:p>
          <a:pPr marL="0" lvl="0" indent="0" algn="l" defTabSz="755650">
            <a:lnSpc>
              <a:spcPct val="100000"/>
            </a:lnSpc>
            <a:spcBef>
              <a:spcPct val="0"/>
            </a:spcBef>
            <a:spcAft>
              <a:spcPct val="35000"/>
            </a:spcAft>
            <a:buNone/>
          </a:pPr>
          <a:r>
            <a:rPr lang="en-US" sz="1700" kern="1200" dirty="0"/>
            <a:t>Outpatient Treatment</a:t>
          </a:r>
        </a:p>
      </dsp:txBody>
      <dsp:txXfrm>
        <a:off x="7665152" y="2669734"/>
        <a:ext cx="3261093" cy="63629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8B2099-9604-8842-967B-45C8769F8662}" type="datetimeFigureOut">
              <a:rPr lang="en-US" smtClean="0"/>
              <a:t>6/11/24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65BAE-BCD6-CE4A-AC1C-EC9E5B649C7E}" type="slidenum">
              <a:rPr lang="en-US" smtClean="0"/>
              <a:t>‹#›</a:t>
            </a:fld>
            <a:endParaRPr lang="en-US"/>
          </a:p>
        </p:txBody>
      </p:sp>
    </p:spTree>
    <p:extLst>
      <p:ext uri="{BB962C8B-B14F-4D97-AF65-F5344CB8AC3E}">
        <p14:creationId xmlns:p14="http://schemas.microsoft.com/office/powerpoint/2010/main" val="555268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endParaRPr lang="en-US" dirty="0"/>
          </a:p>
          <a:p>
            <a:r>
              <a:rPr lang="en-US" dirty="0"/>
              <a:t>Introduce self</a:t>
            </a:r>
          </a:p>
          <a:p>
            <a:endParaRPr lang="en-US" dirty="0"/>
          </a:p>
          <a:p>
            <a:r>
              <a:rPr lang="en-US" dirty="0"/>
              <a:t>I also am happy to share some of the articles I show today – some of which are only highlighted in passing.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C8BD8E7-1312-41F3-99C4-6DA5AF891969}" type="slidenum">
              <a:rPr lang="en-US" smtClean="0"/>
              <a:t>1</a:t>
            </a:fld>
            <a:endParaRPr lang="en-US"/>
          </a:p>
        </p:txBody>
      </p:sp>
    </p:spTree>
    <p:extLst>
      <p:ext uri="{BB962C8B-B14F-4D97-AF65-F5344CB8AC3E}">
        <p14:creationId xmlns:p14="http://schemas.microsoft.com/office/powerpoint/2010/main" val="3963211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E7BC6-1410-358A-8C93-E234138B24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F3C5BD-C197-F8CA-E826-8D2B5D96EE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7E853B-5AA1-6548-9DC6-C88905BFF3B3}"/>
              </a:ext>
            </a:extLst>
          </p:cNvPr>
          <p:cNvSpPr>
            <a:spLocks noGrp="1"/>
          </p:cNvSpPr>
          <p:nvPr>
            <p:ph type="body" idx="1"/>
          </p:nvPr>
        </p:nvSpPr>
        <p:spPr/>
        <p:txBody>
          <a:bodyPr/>
          <a:lstStyle/>
          <a:p>
            <a:r>
              <a:rPr lang="en-US" dirty="0"/>
              <a:t>So, here we have two essential elements to CSBD that I will be discussing:</a:t>
            </a:r>
          </a:p>
          <a:p>
            <a:endParaRPr lang="en-US" dirty="0"/>
          </a:p>
          <a:p>
            <a:pPr marL="228600" indent="-228600">
              <a:buAutoNum type="arabicParenR"/>
            </a:pPr>
            <a:r>
              <a:rPr lang="en-US" dirty="0"/>
              <a:t>A set of symptoms</a:t>
            </a:r>
          </a:p>
          <a:p>
            <a:pPr marL="228600" indent="-228600">
              <a:buAutoNum type="arabicParenR"/>
            </a:pPr>
            <a:endParaRPr lang="en-US" dirty="0"/>
          </a:p>
          <a:p>
            <a:r>
              <a:rPr lang="en-US" dirty="0"/>
              <a:t>Objective indicators (essentially indicators of high sex drive such as </a:t>
            </a:r>
            <a:r>
              <a:rPr lang="en-US" dirty="0" err="1"/>
              <a:t>freq</a:t>
            </a:r>
            <a:r>
              <a:rPr lang="en-US" dirty="0"/>
              <a:t> of sex and TSO)</a:t>
            </a:r>
          </a:p>
          <a:p>
            <a:endParaRPr lang="en-US" dirty="0"/>
          </a:p>
          <a:p>
            <a:r>
              <a:rPr lang="en-US" dirty="0"/>
              <a:t>TSO is the # of orgasms experienced over 7 days - 7+</a:t>
            </a:r>
          </a:p>
          <a:p>
            <a:endParaRPr lang="en-US" dirty="0"/>
          </a:p>
          <a:p>
            <a:endParaRPr lang="en-US" dirty="0"/>
          </a:p>
          <a:p>
            <a:r>
              <a:rPr lang="en-US" dirty="0"/>
              <a:t>Subjective indicators ( lack of perceived control, feelings of shame and guilt, obsessive thoughts, </a:t>
            </a:r>
            <a:r>
              <a:rPr lang="en-US" dirty="0" err="1"/>
              <a:t>etc</a:t>
            </a:r>
            <a:r>
              <a:rPr lang="en-US" dirty="0"/>
              <a:t>) </a:t>
            </a:r>
          </a:p>
          <a:p>
            <a:pPr marL="228600" indent="-228600">
              <a:buAutoNum type="arabicParenR"/>
            </a:pPr>
            <a:endParaRPr lang="en-US" dirty="0"/>
          </a:p>
          <a:p>
            <a:endParaRPr lang="en-US" dirty="0"/>
          </a:p>
          <a:p>
            <a:r>
              <a:rPr lang="en-US" dirty="0"/>
              <a:t>2) Impairment</a:t>
            </a:r>
          </a:p>
          <a:p>
            <a:endParaRPr lang="en-US" dirty="0"/>
          </a:p>
          <a:p>
            <a:r>
              <a:rPr lang="en-US" dirty="0"/>
              <a:t>Which is an essential element of determining something to be a disorder per APA. </a:t>
            </a:r>
          </a:p>
          <a:p>
            <a:endParaRPr lang="en-US" dirty="0"/>
          </a:p>
          <a:p>
            <a:endParaRPr lang="en-US" dirty="0"/>
          </a:p>
        </p:txBody>
      </p:sp>
      <p:sp>
        <p:nvSpPr>
          <p:cNvPr id="4" name="Slide Number Placeholder 3">
            <a:extLst>
              <a:ext uri="{FF2B5EF4-FFF2-40B4-BE49-F238E27FC236}">
                <a16:creationId xmlns:a16="http://schemas.microsoft.com/office/drawing/2014/main" id="{41FED41B-4750-B7FE-10DC-95F2506DB432}"/>
              </a:ext>
            </a:extLst>
          </p:cNvPr>
          <p:cNvSpPr>
            <a:spLocks noGrp="1"/>
          </p:cNvSpPr>
          <p:nvPr>
            <p:ph type="sldNum" sz="quarter" idx="5"/>
          </p:nvPr>
        </p:nvSpPr>
        <p:spPr/>
        <p:txBody>
          <a:bodyPr/>
          <a:lstStyle/>
          <a:p>
            <a:fld id="{39265BAE-BCD6-CE4A-AC1C-EC9E5B649C7E}" type="slidenum">
              <a:rPr lang="en-US" smtClean="0"/>
              <a:t>10</a:t>
            </a:fld>
            <a:endParaRPr lang="en-US"/>
          </a:p>
        </p:txBody>
      </p:sp>
    </p:spTree>
    <p:extLst>
      <p:ext uri="{BB962C8B-B14F-4D97-AF65-F5344CB8AC3E}">
        <p14:creationId xmlns:p14="http://schemas.microsoft.com/office/powerpoint/2010/main" val="42045558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start broadly, I think the approach we take in treatment probably has more of an effect than any specific intervention.</a:t>
            </a:r>
          </a:p>
          <a:p>
            <a:endParaRPr lang="en-US" dirty="0"/>
          </a:p>
          <a:p>
            <a:endParaRPr lang="en-US" dirty="0"/>
          </a:p>
          <a:p>
            <a:r>
              <a:rPr lang="en-US" dirty="0"/>
              <a:t>Acquiescent = very self-confident and happy people who continues to engage in the problematic behavior</a:t>
            </a:r>
          </a:p>
          <a:p>
            <a:endParaRPr lang="en-US" dirty="0"/>
          </a:p>
          <a:p>
            <a:endParaRPr lang="en-US" dirty="0"/>
          </a:p>
          <a:p>
            <a:r>
              <a:rPr lang="en-US" dirty="0"/>
              <a:t>Confrontational – leads to shame and anger or you might get someone who superficially accepts what you say just so they can get out of your office but no real change is taking place</a:t>
            </a:r>
          </a:p>
        </p:txBody>
      </p:sp>
      <p:sp>
        <p:nvSpPr>
          <p:cNvPr id="4" name="Slide Number Placeholder 3"/>
          <p:cNvSpPr>
            <a:spLocks noGrp="1"/>
          </p:cNvSpPr>
          <p:nvPr>
            <p:ph type="sldNum" sz="quarter" idx="5"/>
          </p:nvPr>
        </p:nvSpPr>
        <p:spPr/>
        <p:txBody>
          <a:bodyPr/>
          <a:lstStyle/>
          <a:p>
            <a:fld id="{FC8BD8E7-1312-41F3-99C4-6DA5AF891969}" type="slidenum">
              <a:rPr lang="en-US" smtClean="0"/>
              <a:t>100</a:t>
            </a:fld>
            <a:endParaRPr lang="en-US"/>
          </a:p>
        </p:txBody>
      </p:sp>
    </p:spTree>
    <p:extLst>
      <p:ext uri="{BB962C8B-B14F-4D97-AF65-F5344CB8AC3E}">
        <p14:creationId xmlns:p14="http://schemas.microsoft.com/office/powerpoint/2010/main" val="23789771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Keeping with the theme of the approach you choose in </a:t>
            </a:r>
            <a:r>
              <a:rPr lang="en-US" dirty="0" err="1"/>
              <a:t>treatmet</a:t>
            </a:r>
            <a:r>
              <a:rPr lang="en-US" dirty="0"/>
              <a:t>, it makes sense to consider the characteristics that are actually associated with change…at least as shown in people who have committed sexual offenses </a:t>
            </a:r>
          </a:p>
          <a:p>
            <a:endParaRPr lang="en-US" dirty="0"/>
          </a:p>
          <a:p>
            <a:r>
              <a:rPr lang="en-US" dirty="0"/>
              <a:t>The goal is to create a dynamic that reflects mutual respect, caring, and rapport</a:t>
            </a:r>
          </a:p>
          <a:p>
            <a:endParaRPr lang="en-US" dirty="0"/>
          </a:p>
          <a:p>
            <a:r>
              <a:rPr lang="en-US" dirty="0"/>
              <a:t>In addition to facilitating motivation it also creates a dynamic where the client is going to be likely more responsive when you have to provide expressions of disapproval. </a:t>
            </a:r>
          </a:p>
          <a:p>
            <a:endParaRPr lang="en-US" dirty="0"/>
          </a:p>
          <a:p>
            <a:r>
              <a:rPr lang="en-US" dirty="0"/>
              <a:t>If you have set a confrontational dynamic, the opportunity for change following expressions of disapproval are lost. </a:t>
            </a:r>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101</a:t>
            </a:fld>
            <a:endParaRPr lang="en-US"/>
          </a:p>
        </p:txBody>
      </p:sp>
    </p:spTree>
    <p:extLst>
      <p:ext uri="{BB962C8B-B14F-4D97-AF65-F5344CB8AC3E}">
        <p14:creationId xmlns:p14="http://schemas.microsoft.com/office/powerpoint/2010/main" val="288424369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indent="0">
              <a:buNone/>
            </a:pPr>
            <a:r>
              <a:rPr lang="en-US" dirty="0"/>
              <a:t>I am sure everyone is familiar with these but they are so important which is why I include them. Be mindful of the OARS strategies or tools</a:t>
            </a:r>
          </a:p>
          <a:p>
            <a:pPr marL="45720" indent="0">
              <a:buNone/>
            </a:pPr>
            <a:endParaRPr lang="en-US" dirty="0"/>
          </a:p>
          <a:p>
            <a:pPr marL="45720" marR="0" lvl="0" indent="0" algn="l" defTabSz="914400" rtl="0" eaLnBrk="1" fontAlgn="auto" latinLnBrk="0" hangingPunct="1">
              <a:lnSpc>
                <a:spcPct val="100000"/>
              </a:lnSpc>
              <a:spcBef>
                <a:spcPts val="0"/>
              </a:spcBef>
              <a:spcAft>
                <a:spcPts val="0"/>
              </a:spcAft>
              <a:buClrTx/>
              <a:buSzTx/>
              <a:buFontTx/>
              <a:buNone/>
              <a:tabLst/>
              <a:defRPr/>
            </a:pPr>
            <a:r>
              <a:rPr lang="en-US" dirty="0"/>
              <a:t>Try to “catch” and respond to sustain talk vs change talk</a:t>
            </a:r>
          </a:p>
          <a:p>
            <a:pPr marL="4572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45720" marR="0" lvl="0" indent="0" algn="l" defTabSz="914400" rtl="0" eaLnBrk="1" fontAlgn="auto" latinLnBrk="0" hangingPunct="1">
              <a:lnSpc>
                <a:spcPct val="100000"/>
              </a:lnSpc>
              <a:spcBef>
                <a:spcPts val="0"/>
              </a:spcBef>
              <a:spcAft>
                <a:spcPts val="0"/>
              </a:spcAft>
              <a:buClrTx/>
              <a:buSzTx/>
              <a:buFontTx/>
              <a:buNone/>
              <a:tabLst/>
              <a:defRPr/>
            </a:pPr>
            <a:r>
              <a:rPr lang="en-US" dirty="0"/>
              <a:t>Sustain Talk </a:t>
            </a:r>
          </a:p>
          <a:p>
            <a:r>
              <a:rPr lang="en-US" dirty="0"/>
              <a:t>I have little desire to change and not sure why I would anyway </a:t>
            </a:r>
          </a:p>
          <a:p>
            <a:pPr lvl="1"/>
            <a:r>
              <a:rPr lang="en-US" dirty="0"/>
              <a:t>Open-ended q – If it was important, why might that be the case?</a:t>
            </a:r>
          </a:p>
          <a:p>
            <a:pPr marL="45720" indent="0">
              <a:buNone/>
            </a:pPr>
            <a:endParaRPr lang="en-US" dirty="0"/>
          </a:p>
          <a:p>
            <a:pPr marL="45720" indent="0">
              <a:buNone/>
            </a:pPr>
            <a:r>
              <a:rPr lang="en-US" dirty="0"/>
              <a:t>Change Talk</a:t>
            </a:r>
          </a:p>
          <a:p>
            <a:r>
              <a:rPr lang="en-US" dirty="0"/>
              <a:t>I have to do something about my constant cheating</a:t>
            </a:r>
          </a:p>
          <a:p>
            <a:pPr lvl="1"/>
            <a:r>
              <a:rPr lang="en-US" dirty="0"/>
              <a:t>Reflection – Sounds like this is a turning point for you</a:t>
            </a:r>
          </a:p>
          <a:p>
            <a:pPr marL="45720" indent="0">
              <a:buNone/>
            </a:pPr>
            <a:endParaRPr lang="en-US" dirty="0"/>
          </a:p>
          <a:p>
            <a:pPr marL="45720" indent="0">
              <a:buNone/>
            </a:pPr>
            <a:endParaRPr lang="en-US" dirty="0"/>
          </a:p>
          <a:p>
            <a:pPr marL="45720" indent="0">
              <a:buNone/>
            </a:pPr>
            <a:r>
              <a:rPr lang="en-US" dirty="0"/>
              <a:t>Read off 1-4</a:t>
            </a:r>
          </a:p>
          <a:p>
            <a:pPr marL="45720" indent="0">
              <a:buNone/>
            </a:pPr>
            <a:endParaRPr lang="en-US" dirty="0"/>
          </a:p>
          <a:p>
            <a:pPr marL="45720" indent="0">
              <a:buNone/>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102</a:t>
            </a:fld>
            <a:endParaRPr lang="en-US"/>
          </a:p>
        </p:txBody>
      </p:sp>
    </p:spTree>
    <p:extLst>
      <p:ext uri="{BB962C8B-B14F-4D97-AF65-F5344CB8AC3E}">
        <p14:creationId xmlns:p14="http://schemas.microsoft.com/office/powerpoint/2010/main" val="323462075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safety plan that we provide and is particular useful in phase 1 of the program</a:t>
            </a:r>
          </a:p>
          <a:p>
            <a:endParaRPr lang="en-US" dirty="0"/>
          </a:p>
          <a:p>
            <a:r>
              <a:rPr lang="en-US" dirty="0"/>
              <a:t>one of the main features is that I don't want them to cease all sexual activity. There is a notion of celibacy contracts in programs which I don't think is a good thing. </a:t>
            </a:r>
          </a:p>
          <a:p>
            <a:endParaRPr lang="en-US" dirty="0"/>
          </a:p>
          <a:p>
            <a:r>
              <a:rPr lang="en-US" dirty="0"/>
              <a:t>I want to differentiate healthy from harmful sexual activity and not reinforce sex as shameful</a:t>
            </a:r>
          </a:p>
          <a:p>
            <a:endParaRPr lang="en-US" dirty="0"/>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103</a:t>
            </a:fld>
            <a:endParaRPr lang="en-US"/>
          </a:p>
        </p:txBody>
      </p:sp>
    </p:spTree>
    <p:extLst>
      <p:ext uri="{BB962C8B-B14F-4D97-AF65-F5344CB8AC3E}">
        <p14:creationId xmlns:p14="http://schemas.microsoft.com/office/powerpoint/2010/main" val="204652353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very helpful assignment is the autobiography</a:t>
            </a:r>
          </a:p>
          <a:p>
            <a:endParaRPr lang="en-US" dirty="0"/>
          </a:p>
          <a:p>
            <a:r>
              <a:rPr lang="en-US" dirty="0"/>
              <a:t>Purpose is to identify strengths and areas of need such as maladaptive schema, attachment concerns, early messages received about sexuality. </a:t>
            </a:r>
          </a:p>
          <a:p>
            <a:endParaRPr lang="en-US" dirty="0"/>
          </a:p>
          <a:p>
            <a:r>
              <a:rPr lang="en-US" dirty="0"/>
              <a:t>Clients would complete this on their own and then present in group</a:t>
            </a:r>
          </a:p>
          <a:p>
            <a:endParaRPr lang="en-US" dirty="0"/>
          </a:p>
          <a:p>
            <a:r>
              <a:rPr lang="en-US" dirty="0"/>
              <a:t>We process the positives about this assignment and then open it up for questions and feedback.</a:t>
            </a:r>
          </a:p>
          <a:p>
            <a:endParaRPr lang="en-US" dirty="0"/>
          </a:p>
          <a:p>
            <a:r>
              <a:rPr lang="en-US" dirty="0"/>
              <a:t>What the client didn’t put in is likely more important and relevant questions should address this to inform the conceptualization and identification of treatment need</a:t>
            </a:r>
          </a:p>
          <a:p>
            <a:endParaRPr lang="en-US" dirty="0"/>
          </a:p>
          <a:p>
            <a:r>
              <a:rPr lang="en-US" dirty="0"/>
              <a:t>Sometimes they will re-do this assignment and re-present based on new insights and feedback</a:t>
            </a:r>
          </a:p>
        </p:txBody>
      </p:sp>
      <p:sp>
        <p:nvSpPr>
          <p:cNvPr id="4" name="Slide Number Placeholder 3"/>
          <p:cNvSpPr>
            <a:spLocks noGrp="1"/>
          </p:cNvSpPr>
          <p:nvPr>
            <p:ph type="sldNum" sz="quarter" idx="5"/>
          </p:nvPr>
        </p:nvSpPr>
        <p:spPr/>
        <p:txBody>
          <a:bodyPr/>
          <a:lstStyle/>
          <a:p>
            <a:fld id="{39265BAE-BCD6-CE4A-AC1C-EC9E5B649C7E}" type="slidenum">
              <a:rPr lang="en-US" smtClean="0"/>
              <a:t>104</a:t>
            </a:fld>
            <a:endParaRPr lang="en-US"/>
          </a:p>
        </p:txBody>
      </p:sp>
    </p:spTree>
    <p:extLst>
      <p:ext uri="{BB962C8B-B14F-4D97-AF65-F5344CB8AC3E}">
        <p14:creationId xmlns:p14="http://schemas.microsoft.com/office/powerpoint/2010/main" val="107461109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this phase, individuals transition to the core issues phase</a:t>
            </a:r>
          </a:p>
        </p:txBody>
      </p:sp>
      <p:sp>
        <p:nvSpPr>
          <p:cNvPr id="4" name="Slide Number Placeholder 3"/>
          <p:cNvSpPr>
            <a:spLocks noGrp="1"/>
          </p:cNvSpPr>
          <p:nvPr>
            <p:ph type="sldNum" sz="quarter" idx="5"/>
          </p:nvPr>
        </p:nvSpPr>
        <p:spPr/>
        <p:txBody>
          <a:bodyPr/>
          <a:lstStyle/>
          <a:p>
            <a:fld id="{39265BAE-BCD6-CE4A-AC1C-EC9E5B649C7E}" type="slidenum">
              <a:rPr lang="en-US" smtClean="0"/>
              <a:t>105</a:t>
            </a:fld>
            <a:endParaRPr lang="en-US"/>
          </a:p>
        </p:txBody>
      </p:sp>
    </p:spTree>
    <p:extLst>
      <p:ext uri="{BB962C8B-B14F-4D97-AF65-F5344CB8AC3E}">
        <p14:creationId xmlns:p14="http://schemas.microsoft.com/office/powerpoint/2010/main" val="96014777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Helps with introspection and ability to monitor emotional states</a:t>
            </a:r>
          </a:p>
          <a:p>
            <a:endParaRPr lang="en-US" dirty="0"/>
          </a:p>
          <a:p>
            <a:r>
              <a:rPr lang="en-US" dirty="0"/>
              <a:t>It also starts to reveal patters in mood and external circumstances related to their mood fluctuations.</a:t>
            </a:r>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106</a:t>
            </a:fld>
            <a:endParaRPr lang="en-US"/>
          </a:p>
        </p:txBody>
      </p:sp>
    </p:spTree>
    <p:extLst>
      <p:ext uri="{BB962C8B-B14F-4D97-AF65-F5344CB8AC3E}">
        <p14:creationId xmlns:p14="http://schemas.microsoft.com/office/powerpoint/2010/main" val="239413515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sad - 95%</a:t>
            </a:r>
          </a:p>
          <a:p>
            <a:endParaRPr lang="en-US" dirty="0"/>
          </a:p>
          <a:p>
            <a:r>
              <a:rPr lang="en-US" dirty="0"/>
              <a:t>home alone, Saturday night</a:t>
            </a:r>
          </a:p>
          <a:p>
            <a:endParaRPr lang="en-US" dirty="0"/>
          </a:p>
          <a:p>
            <a:r>
              <a:rPr lang="en-US" dirty="0"/>
              <a:t>no one has called me</a:t>
            </a:r>
          </a:p>
          <a:p>
            <a:r>
              <a:rPr lang="en-US" dirty="0"/>
              <a:t>I am unwanted. No one likes me</a:t>
            </a:r>
          </a:p>
          <a:p>
            <a:endParaRPr lang="en-US" dirty="0"/>
          </a:p>
          <a:p>
            <a:endParaRPr lang="en-US" dirty="0"/>
          </a:p>
          <a:p>
            <a:r>
              <a:rPr lang="en-US" dirty="0"/>
              <a:t>Schema - </a:t>
            </a:r>
            <a:r>
              <a:rPr lang="en-US" dirty="0" err="1"/>
              <a:t>unloveable</a:t>
            </a:r>
            <a:r>
              <a:rPr lang="en-US" dirty="0"/>
              <a:t> </a:t>
            </a:r>
          </a:p>
        </p:txBody>
      </p:sp>
      <p:sp>
        <p:nvSpPr>
          <p:cNvPr id="4" name="Slide Number Placeholder 3"/>
          <p:cNvSpPr>
            <a:spLocks noGrp="1"/>
          </p:cNvSpPr>
          <p:nvPr>
            <p:ph type="sldNum" sz="quarter" idx="5"/>
          </p:nvPr>
        </p:nvSpPr>
        <p:spPr/>
        <p:txBody>
          <a:bodyPr/>
          <a:lstStyle/>
          <a:p>
            <a:fld id="{39265BAE-BCD6-CE4A-AC1C-EC9E5B649C7E}" type="slidenum">
              <a:rPr lang="en-US" smtClean="0"/>
              <a:t>107</a:t>
            </a:fld>
            <a:endParaRPr lang="en-US"/>
          </a:p>
        </p:txBody>
      </p:sp>
    </p:spTree>
    <p:extLst>
      <p:ext uri="{BB962C8B-B14F-4D97-AF65-F5344CB8AC3E}">
        <p14:creationId xmlns:p14="http://schemas.microsoft.com/office/powerpoint/2010/main" val="38578257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I have a sense of the thoughts and emotions and also the information from the autobiography, it does make sense to create a chain analysis with the client</a:t>
            </a:r>
          </a:p>
          <a:p>
            <a:endParaRPr lang="en-US" dirty="0"/>
          </a:p>
          <a:p>
            <a:r>
              <a:rPr lang="en-US" dirty="0"/>
              <a:t>Kind of like an offense process model with people who have committed sexual offenses</a:t>
            </a:r>
          </a:p>
        </p:txBody>
      </p:sp>
      <p:sp>
        <p:nvSpPr>
          <p:cNvPr id="4" name="Slide Number Placeholder 3"/>
          <p:cNvSpPr>
            <a:spLocks noGrp="1"/>
          </p:cNvSpPr>
          <p:nvPr>
            <p:ph type="sldNum" sz="quarter" idx="5"/>
          </p:nvPr>
        </p:nvSpPr>
        <p:spPr/>
        <p:txBody>
          <a:bodyPr/>
          <a:lstStyle/>
          <a:p>
            <a:fld id="{39265BAE-BCD6-CE4A-AC1C-EC9E5B649C7E}" type="slidenum">
              <a:rPr lang="en-US" smtClean="0"/>
              <a:t>108</a:t>
            </a:fld>
            <a:endParaRPr lang="en-US"/>
          </a:p>
        </p:txBody>
      </p:sp>
    </p:spTree>
    <p:extLst>
      <p:ext uri="{BB962C8B-B14F-4D97-AF65-F5344CB8AC3E}">
        <p14:creationId xmlns:p14="http://schemas.microsoft.com/office/powerpoint/2010/main" val="78916943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30530"/>
            <a:ext cx="5486400" cy="3600450"/>
          </a:xfrm>
        </p:spPr>
        <p:txBody>
          <a:bodyPr/>
          <a:lstStyle/>
          <a:p>
            <a:r>
              <a:rPr lang="en-US" dirty="0"/>
              <a:t>Finally move into phase 3 – which is focused on sustaining the gains and preparing for life after treatment</a:t>
            </a:r>
          </a:p>
        </p:txBody>
      </p:sp>
      <p:sp>
        <p:nvSpPr>
          <p:cNvPr id="4" name="Slide Number Placeholder 3"/>
          <p:cNvSpPr>
            <a:spLocks noGrp="1"/>
          </p:cNvSpPr>
          <p:nvPr>
            <p:ph type="sldNum" sz="quarter" idx="5"/>
          </p:nvPr>
        </p:nvSpPr>
        <p:spPr/>
        <p:txBody>
          <a:bodyPr/>
          <a:lstStyle/>
          <a:p>
            <a:fld id="{39265BAE-BCD6-CE4A-AC1C-EC9E5B649C7E}" type="slidenum">
              <a:rPr lang="en-US" smtClean="0"/>
              <a:t>109</a:t>
            </a:fld>
            <a:endParaRPr lang="en-US"/>
          </a:p>
        </p:txBody>
      </p:sp>
    </p:spTree>
    <p:extLst>
      <p:ext uri="{BB962C8B-B14F-4D97-AF65-F5344CB8AC3E}">
        <p14:creationId xmlns:p14="http://schemas.microsoft.com/office/powerpoint/2010/main" val="408355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also important to look at the different ways in which hypersexuality can manifest</a:t>
            </a:r>
          </a:p>
          <a:p>
            <a:endParaRPr lang="en-US" dirty="0"/>
          </a:p>
          <a:p>
            <a:r>
              <a:rPr lang="en-US" dirty="0"/>
              <a:t>You can have sexual behavior that is "impersonal" or solo which typically involves masturbation and porn consumption</a:t>
            </a:r>
          </a:p>
          <a:p>
            <a:endParaRPr lang="en-US" dirty="0"/>
          </a:p>
          <a:p>
            <a:r>
              <a:rPr lang="en-US" dirty="0"/>
              <a:t>or sexual behavior that is engaged with someone else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sexual behavior can be paraphilic: essentially directed toward non-human objects or non-consenting people. </a:t>
            </a:r>
          </a:p>
          <a:p>
            <a:endParaRPr lang="en-US" dirty="0"/>
          </a:p>
          <a:p>
            <a:r>
              <a:rPr lang="en-US" dirty="0"/>
              <a:t>You can also have a focus on sexual behavior on non-paraphilic or culturally normative </a:t>
            </a:r>
          </a:p>
          <a:p>
            <a:endParaRPr lang="en-US" dirty="0"/>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11</a:t>
            </a:fld>
            <a:endParaRPr lang="en-US"/>
          </a:p>
        </p:txBody>
      </p:sp>
    </p:spTree>
    <p:extLst>
      <p:ext uri="{BB962C8B-B14F-4D97-AF65-F5344CB8AC3E}">
        <p14:creationId xmlns:p14="http://schemas.microsoft.com/office/powerpoint/2010/main" val="213102028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this point, clients are typically pretty insightful and can develop a pretty good self-management plan </a:t>
            </a:r>
          </a:p>
          <a:p>
            <a:endParaRPr lang="en-US" dirty="0"/>
          </a:p>
          <a:p>
            <a:r>
              <a:rPr lang="en-US" dirty="0"/>
              <a:t>If they have to re-do it after feedback, that is great too.</a:t>
            </a:r>
          </a:p>
          <a:p>
            <a:endParaRPr lang="en-US" dirty="0"/>
          </a:p>
          <a:p>
            <a:r>
              <a:rPr lang="en-US" dirty="0"/>
              <a:t>Summarize 1-3</a:t>
            </a:r>
          </a:p>
          <a:p>
            <a:endParaRPr lang="en-US" dirty="0"/>
          </a:p>
          <a:p>
            <a:r>
              <a:rPr lang="en-US" dirty="0"/>
              <a:t>1 – personal development goals leading to a better life</a:t>
            </a:r>
          </a:p>
          <a:p>
            <a:endParaRPr lang="en-US" dirty="0"/>
          </a:p>
          <a:p>
            <a:r>
              <a:rPr lang="en-US" dirty="0"/>
              <a:t>2 – warning signs that suggest an issue</a:t>
            </a:r>
          </a:p>
          <a:p>
            <a:endParaRPr lang="en-US" dirty="0"/>
          </a:p>
          <a:p>
            <a:r>
              <a:rPr lang="en-US" dirty="0"/>
              <a:t>3 – a more comprehensive self-management plan with specific strategies and support systems identified</a:t>
            </a:r>
          </a:p>
        </p:txBody>
      </p:sp>
      <p:sp>
        <p:nvSpPr>
          <p:cNvPr id="4" name="Slide Number Placeholder 3"/>
          <p:cNvSpPr>
            <a:spLocks noGrp="1"/>
          </p:cNvSpPr>
          <p:nvPr>
            <p:ph type="sldNum" sz="quarter" idx="5"/>
          </p:nvPr>
        </p:nvSpPr>
        <p:spPr/>
        <p:txBody>
          <a:bodyPr/>
          <a:lstStyle/>
          <a:p>
            <a:fld id="{39265BAE-BCD6-CE4A-AC1C-EC9E5B649C7E}" type="slidenum">
              <a:rPr lang="en-US" smtClean="0"/>
              <a:t>110</a:t>
            </a:fld>
            <a:endParaRPr lang="en-US"/>
          </a:p>
        </p:txBody>
      </p:sp>
    </p:spTree>
    <p:extLst>
      <p:ext uri="{BB962C8B-B14F-4D97-AF65-F5344CB8AC3E}">
        <p14:creationId xmlns:p14="http://schemas.microsoft.com/office/powerpoint/2010/main" val="235391604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265BAE-BCD6-CE4A-AC1C-EC9E5B649C7E}" type="slidenum">
              <a:rPr lang="en-US" smtClean="0"/>
              <a:t>111</a:t>
            </a:fld>
            <a:endParaRPr lang="en-US"/>
          </a:p>
        </p:txBody>
      </p:sp>
    </p:spTree>
    <p:extLst>
      <p:ext uri="{BB962C8B-B14F-4D97-AF65-F5344CB8AC3E}">
        <p14:creationId xmlns:p14="http://schemas.microsoft.com/office/powerpoint/2010/main" val="262955550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this point, clients are typically pretty insightful and can develop a pretty good self-management plan </a:t>
            </a:r>
          </a:p>
          <a:p>
            <a:endParaRPr lang="en-US" dirty="0"/>
          </a:p>
          <a:p>
            <a:r>
              <a:rPr lang="en-US" dirty="0"/>
              <a:t>If they have to re-do it after feedback, that is great too.</a:t>
            </a:r>
          </a:p>
          <a:p>
            <a:endParaRPr lang="en-US" dirty="0"/>
          </a:p>
          <a:p>
            <a:r>
              <a:rPr lang="en-US" dirty="0"/>
              <a:t>Summarize 1-3</a:t>
            </a:r>
          </a:p>
          <a:p>
            <a:endParaRPr lang="en-US" dirty="0"/>
          </a:p>
          <a:p>
            <a:r>
              <a:rPr lang="en-US" dirty="0"/>
              <a:t>1 – personal development goals leading to a better life</a:t>
            </a:r>
          </a:p>
          <a:p>
            <a:endParaRPr lang="en-US" dirty="0"/>
          </a:p>
          <a:p>
            <a:r>
              <a:rPr lang="en-US" dirty="0"/>
              <a:t>2 – warning signs that suggest an issue</a:t>
            </a:r>
          </a:p>
          <a:p>
            <a:endParaRPr lang="en-US" dirty="0"/>
          </a:p>
          <a:p>
            <a:r>
              <a:rPr lang="en-US" dirty="0"/>
              <a:t>3 – a more comprehensive self-management plan with specific strategies and support systems identified</a:t>
            </a:r>
          </a:p>
        </p:txBody>
      </p:sp>
      <p:sp>
        <p:nvSpPr>
          <p:cNvPr id="4" name="Slide Number Placeholder 3"/>
          <p:cNvSpPr>
            <a:spLocks noGrp="1"/>
          </p:cNvSpPr>
          <p:nvPr>
            <p:ph type="sldNum" sz="quarter" idx="5"/>
          </p:nvPr>
        </p:nvSpPr>
        <p:spPr/>
        <p:txBody>
          <a:bodyPr/>
          <a:lstStyle/>
          <a:p>
            <a:fld id="{39265BAE-BCD6-CE4A-AC1C-EC9E5B649C7E}" type="slidenum">
              <a:rPr lang="en-US" smtClean="0"/>
              <a:t>112</a:t>
            </a:fld>
            <a:endParaRPr lang="en-US"/>
          </a:p>
        </p:txBody>
      </p:sp>
    </p:spTree>
    <p:extLst>
      <p:ext uri="{BB962C8B-B14F-4D97-AF65-F5344CB8AC3E}">
        <p14:creationId xmlns:p14="http://schemas.microsoft.com/office/powerpoint/2010/main" val="28988482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8BD8E7-1312-41F3-99C4-6DA5AF891969}" type="slidenum">
              <a:rPr lang="en-US" smtClean="0"/>
              <a:t>113</a:t>
            </a:fld>
            <a:endParaRPr lang="en-US"/>
          </a:p>
        </p:txBody>
      </p:sp>
    </p:spTree>
    <p:extLst>
      <p:ext uri="{BB962C8B-B14F-4D97-AF65-F5344CB8AC3E}">
        <p14:creationId xmlns:p14="http://schemas.microsoft.com/office/powerpoint/2010/main" val="131293601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8BD8E7-1312-41F3-99C4-6DA5AF891969}" type="slidenum">
              <a:rPr lang="en-US" smtClean="0"/>
              <a:t>114</a:t>
            </a:fld>
            <a:endParaRPr lang="en-US"/>
          </a:p>
        </p:txBody>
      </p:sp>
    </p:spTree>
    <p:extLst>
      <p:ext uri="{BB962C8B-B14F-4D97-AF65-F5344CB8AC3E}">
        <p14:creationId xmlns:p14="http://schemas.microsoft.com/office/powerpoint/2010/main" val="1546006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CSBD as we know it, we are talking about behavior that is</a:t>
            </a:r>
          </a:p>
          <a:p>
            <a:endParaRPr lang="en-US" dirty="0"/>
          </a:p>
          <a:p>
            <a:r>
              <a:rPr lang="en-US" dirty="0"/>
              <a:t>Solo and/or relational and culturally normative</a:t>
            </a:r>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12</a:t>
            </a:fld>
            <a:endParaRPr lang="en-US"/>
          </a:p>
        </p:txBody>
      </p:sp>
    </p:spTree>
    <p:extLst>
      <p:ext uri="{BB962C8B-B14F-4D97-AF65-F5344CB8AC3E}">
        <p14:creationId xmlns:p14="http://schemas.microsoft.com/office/powerpoint/2010/main" val="2553085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one more look at manifestations or what we see when a client enters the office and talks about his or her concerns regarding CSBD</a:t>
            </a:r>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13</a:t>
            </a:fld>
            <a:endParaRPr lang="en-US"/>
          </a:p>
        </p:txBody>
      </p:sp>
    </p:spTree>
    <p:extLst>
      <p:ext uri="{BB962C8B-B14F-4D97-AF65-F5344CB8AC3E}">
        <p14:creationId xmlns:p14="http://schemas.microsoft.com/office/powerpoint/2010/main" val="2327406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one more look at manifestations or what we see when a client enters the office and talks about his or her concerns regarding CSBD</a:t>
            </a:r>
          </a:p>
          <a:p>
            <a:endParaRPr lang="en-US" dirty="0"/>
          </a:p>
          <a:p>
            <a:r>
              <a:rPr lang="en-US" dirty="0"/>
              <a:t>This list is from Kafka and the proposal for DSM-5. </a:t>
            </a:r>
          </a:p>
          <a:p>
            <a:endParaRPr lang="en-US" dirty="0"/>
          </a:p>
          <a:p>
            <a:r>
              <a:rPr lang="en-US" dirty="0"/>
              <a:t>Read them</a:t>
            </a:r>
          </a:p>
          <a:p>
            <a:endParaRPr lang="en-US" dirty="0"/>
          </a:p>
          <a:p>
            <a:r>
              <a:rPr lang="en-US" dirty="0"/>
              <a:t>Although some types today might be a bit less prevalent than they were in 2010, This is an improvement, in my opinion, from earlier descriptions of sexual addiction that included these types but also sexual assault </a:t>
            </a:r>
            <a:r>
              <a:rPr lang="en-US" dirty="0" err="1"/>
              <a:t>agains</a:t>
            </a:r>
            <a:r>
              <a:rPr lang="en-US" dirty="0"/>
              <a:t> adults and children as the highest level of addition simply because there was a boundary violation</a:t>
            </a:r>
          </a:p>
        </p:txBody>
      </p:sp>
      <p:sp>
        <p:nvSpPr>
          <p:cNvPr id="4" name="Slide Number Placeholder 3"/>
          <p:cNvSpPr>
            <a:spLocks noGrp="1"/>
          </p:cNvSpPr>
          <p:nvPr>
            <p:ph type="sldNum" sz="quarter" idx="5"/>
          </p:nvPr>
        </p:nvSpPr>
        <p:spPr/>
        <p:txBody>
          <a:bodyPr/>
          <a:lstStyle/>
          <a:p>
            <a:fld id="{39265BAE-BCD6-CE4A-AC1C-EC9E5B649C7E}" type="slidenum">
              <a:rPr lang="en-US" smtClean="0"/>
              <a:t>14</a:t>
            </a:fld>
            <a:endParaRPr lang="en-US"/>
          </a:p>
        </p:txBody>
      </p:sp>
    </p:spTree>
    <p:extLst>
      <p:ext uri="{BB962C8B-B14F-4D97-AF65-F5344CB8AC3E}">
        <p14:creationId xmlns:p14="http://schemas.microsoft.com/office/powerpoint/2010/main" val="616754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72000"/>
            <a:ext cx="5486400" cy="3600450"/>
          </a:xfrm>
        </p:spPr>
        <p:txBody>
          <a:bodyPr/>
          <a:lstStyle/>
          <a:p>
            <a:endParaRPr lang="en-US" dirty="0"/>
          </a:p>
          <a:p>
            <a:r>
              <a:rPr lang="en-US" dirty="0"/>
              <a:t>PH – high sexual drive and behaviors and sub-clinical paraphilic interests which can often get overlooked</a:t>
            </a:r>
          </a:p>
          <a:p>
            <a:endParaRPr lang="en-US" dirty="0"/>
          </a:p>
          <a:p>
            <a:r>
              <a:rPr lang="en-US" dirty="0"/>
              <a:t>AM – next largest referral – uses sex to avoid tasks and responsibilities. No paraphilias evident</a:t>
            </a:r>
          </a:p>
          <a:p>
            <a:endParaRPr lang="en-US" dirty="0"/>
          </a:p>
          <a:p>
            <a:r>
              <a:rPr lang="en-US" dirty="0"/>
              <a:t>CA – frequent cheating but not a ton of time spent in other sexual behavior</a:t>
            </a:r>
          </a:p>
          <a:p>
            <a:endParaRPr lang="en-US" dirty="0"/>
          </a:p>
          <a:p>
            <a:r>
              <a:rPr lang="en-US" dirty="0"/>
              <a:t>SG – Substantial guilt resulting from sexual behavior often low levels of sex. Typically have highly religious or moralistic standards</a:t>
            </a:r>
          </a:p>
          <a:p>
            <a:endParaRPr lang="en-US" dirty="0"/>
          </a:p>
          <a:p>
            <a:r>
              <a:rPr lang="en-US" dirty="0"/>
              <a:t>DP – the type I saw most - partner saying you need help</a:t>
            </a:r>
          </a:p>
          <a:p>
            <a:endParaRPr lang="en-US" dirty="0"/>
          </a:p>
          <a:p>
            <a:r>
              <a:rPr lang="en-US" dirty="0"/>
              <a:t>AC -</a:t>
            </a:r>
          </a:p>
          <a:p>
            <a:endParaRPr lang="en-US" dirty="0"/>
          </a:p>
          <a:p>
            <a:r>
              <a:rPr lang="en-US" dirty="0"/>
              <a:t>What types do you see – does it matter?</a:t>
            </a:r>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15</a:t>
            </a:fld>
            <a:endParaRPr lang="en-US"/>
          </a:p>
        </p:txBody>
      </p:sp>
    </p:spTree>
    <p:extLst>
      <p:ext uri="{BB962C8B-B14F-4D97-AF65-F5344CB8AC3E}">
        <p14:creationId xmlns:p14="http://schemas.microsoft.com/office/powerpoint/2010/main" val="3712017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Conceptualization seemed to dominate the research literature for quite some time and this speaks to the lens with which we view the construct</a:t>
            </a:r>
          </a:p>
          <a:p>
            <a:endParaRPr lang="en-US" dirty="0"/>
          </a:p>
          <a:p>
            <a:r>
              <a:rPr lang="en-US" dirty="0"/>
              <a:t>I will review several of the major ones here</a:t>
            </a:r>
          </a:p>
          <a:p>
            <a:endParaRPr lang="en-US" dirty="0"/>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16</a:t>
            </a:fld>
            <a:endParaRPr lang="en-US"/>
          </a:p>
        </p:txBody>
      </p:sp>
    </p:spTree>
    <p:extLst>
      <p:ext uri="{BB962C8B-B14F-4D97-AF65-F5344CB8AC3E}">
        <p14:creationId xmlns:p14="http://schemas.microsoft.com/office/powerpoint/2010/main" val="2874342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three models are considered variants of the core model </a:t>
            </a:r>
          </a:p>
          <a:p>
            <a:endParaRPr lang="en-US" dirty="0"/>
          </a:p>
          <a:p>
            <a:r>
              <a:rPr lang="en-US" dirty="0"/>
              <a:t>That is, OCD, ICD and addiction or substance dependence </a:t>
            </a:r>
          </a:p>
          <a:p>
            <a:endParaRPr lang="en-US" dirty="0"/>
          </a:p>
          <a:p>
            <a:r>
              <a:rPr lang="en-US" dirty="0"/>
              <a:t>They adapted criteria from each to “fit” the sexuality</a:t>
            </a:r>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17</a:t>
            </a:fld>
            <a:endParaRPr lang="en-US"/>
          </a:p>
        </p:txBody>
      </p:sp>
    </p:spTree>
    <p:extLst>
      <p:ext uri="{BB962C8B-B14F-4D97-AF65-F5344CB8AC3E}">
        <p14:creationId xmlns:p14="http://schemas.microsoft.com/office/powerpoint/2010/main" val="2422884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18</a:t>
            </a:fld>
            <a:endParaRPr lang="en-US"/>
          </a:p>
        </p:txBody>
      </p:sp>
    </p:spTree>
    <p:extLst>
      <p:ext uri="{BB962C8B-B14F-4D97-AF65-F5344CB8AC3E}">
        <p14:creationId xmlns:p14="http://schemas.microsoft.com/office/powerpoint/2010/main" val="3950786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ICD focus on problems with self-control of emotions and behavior</a:t>
            </a:r>
          </a:p>
          <a:p>
            <a:endParaRPr lang="en-US" dirty="0"/>
          </a:p>
          <a:p>
            <a:r>
              <a:rPr lang="en-US" dirty="0"/>
              <a:t>Moreover, the behaviors violate the rights of others or bring them into conflict. </a:t>
            </a:r>
          </a:p>
          <a:p>
            <a:endParaRPr lang="en-US" dirty="0"/>
          </a:p>
          <a:p>
            <a:r>
              <a:rPr lang="en-US" dirty="0"/>
              <a:t>The critical feature here is the desire to increase positive emotional states as opposed to alleviating negative emotional states</a:t>
            </a:r>
          </a:p>
          <a:p>
            <a:endParaRPr lang="en-US" dirty="0"/>
          </a:p>
          <a:p>
            <a:r>
              <a:rPr lang="en-US" dirty="0"/>
              <a:t>With sexual </a:t>
            </a:r>
            <a:r>
              <a:rPr lang="en-US" dirty="0" err="1"/>
              <a:t>bheavior</a:t>
            </a:r>
            <a:r>
              <a:rPr lang="en-US" dirty="0"/>
              <a:t>, proponents argue that people repeatedly engage in sexual activity despite knowledge that it is harmful. </a:t>
            </a:r>
          </a:p>
        </p:txBody>
      </p:sp>
      <p:sp>
        <p:nvSpPr>
          <p:cNvPr id="4" name="Slide Number Placeholder 3"/>
          <p:cNvSpPr>
            <a:spLocks noGrp="1"/>
          </p:cNvSpPr>
          <p:nvPr>
            <p:ph type="sldNum" sz="quarter" idx="5"/>
          </p:nvPr>
        </p:nvSpPr>
        <p:spPr/>
        <p:txBody>
          <a:bodyPr/>
          <a:lstStyle/>
          <a:p>
            <a:fld id="{39265BAE-BCD6-CE4A-AC1C-EC9E5B649C7E}" type="slidenum">
              <a:rPr lang="en-US" smtClean="0"/>
              <a:t>19</a:t>
            </a:fld>
            <a:endParaRPr lang="en-US"/>
          </a:p>
        </p:txBody>
      </p:sp>
    </p:spTree>
    <p:extLst>
      <p:ext uri="{BB962C8B-B14F-4D97-AF65-F5344CB8AC3E}">
        <p14:creationId xmlns:p14="http://schemas.microsoft.com/office/powerpoint/2010/main" val="1422558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2</a:t>
            </a:fld>
            <a:endParaRPr lang="en-US"/>
          </a:p>
        </p:txBody>
      </p:sp>
    </p:spTree>
    <p:extLst>
      <p:ext uri="{BB962C8B-B14F-4D97-AF65-F5344CB8AC3E}">
        <p14:creationId xmlns:p14="http://schemas.microsoft.com/office/powerpoint/2010/main" val="2933780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Sexual </a:t>
            </a:r>
            <a:r>
              <a:rPr lang="en-US" dirty="0" err="1"/>
              <a:t>Addiciton</a:t>
            </a:r>
            <a:r>
              <a:rPr lang="en-US" dirty="0"/>
              <a:t> is </a:t>
            </a:r>
            <a:r>
              <a:rPr lang="en-US" dirty="0" err="1"/>
              <a:t>probabaly</a:t>
            </a:r>
            <a:r>
              <a:rPr lang="en-US" dirty="0"/>
              <a:t> the most discussed conceptualization, particularly in the general public. </a:t>
            </a:r>
          </a:p>
          <a:p>
            <a:endParaRPr lang="en-US" dirty="0"/>
          </a:p>
          <a:p>
            <a:r>
              <a:rPr lang="en-US" dirty="0"/>
              <a:t>Let’s take a step back and talk about addiction as a construct. </a:t>
            </a:r>
          </a:p>
          <a:p>
            <a:endParaRPr lang="en-US" dirty="0"/>
          </a:p>
          <a:p>
            <a:r>
              <a:rPr lang="en-US" dirty="0"/>
              <a:t>It is a cluster of symptoms (cog, behave, and physiological) that surround the fact that the individual consumes this substance despite consequences.</a:t>
            </a:r>
          </a:p>
          <a:p>
            <a:endParaRPr lang="en-US" dirty="0"/>
          </a:p>
          <a:p>
            <a:r>
              <a:rPr lang="en-US" dirty="0"/>
              <a:t>Several criteria surrounding</a:t>
            </a:r>
          </a:p>
          <a:p>
            <a:endParaRPr lang="en-US" dirty="0"/>
          </a:p>
          <a:p>
            <a:r>
              <a:rPr lang="en-US" dirty="0"/>
              <a:t>Impaired control, social impairment, risky use and pharmacological criteria</a:t>
            </a:r>
          </a:p>
          <a:p>
            <a:endParaRPr lang="en-US" dirty="0"/>
          </a:p>
          <a:p>
            <a:r>
              <a:rPr lang="en-US" dirty="0"/>
              <a:t>Let’s list them specifically next</a:t>
            </a:r>
          </a:p>
          <a:p>
            <a:endParaRPr lang="en-US" dirty="0"/>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20</a:t>
            </a:fld>
            <a:endParaRPr lang="en-US"/>
          </a:p>
        </p:txBody>
      </p:sp>
    </p:spTree>
    <p:extLst>
      <p:ext uri="{BB962C8B-B14F-4D97-AF65-F5344CB8AC3E}">
        <p14:creationId xmlns:p14="http://schemas.microsoft.com/office/powerpoint/2010/main" val="3174876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Sexual </a:t>
            </a:r>
            <a:r>
              <a:rPr lang="en-US" dirty="0" err="1"/>
              <a:t>Addiciton</a:t>
            </a:r>
            <a:r>
              <a:rPr lang="en-US" dirty="0"/>
              <a:t> is </a:t>
            </a:r>
            <a:r>
              <a:rPr lang="en-US" dirty="0" err="1"/>
              <a:t>probabaly</a:t>
            </a:r>
            <a:r>
              <a:rPr lang="en-US" dirty="0"/>
              <a:t> the most discussed conceptualization, particularly in the general public. </a:t>
            </a:r>
          </a:p>
          <a:p>
            <a:endParaRPr lang="en-US" dirty="0"/>
          </a:p>
          <a:p>
            <a:r>
              <a:rPr lang="en-US" dirty="0"/>
              <a:t>Let’s take a step back and talk about addiction as a construct. </a:t>
            </a:r>
          </a:p>
          <a:p>
            <a:endParaRPr lang="en-US" dirty="0"/>
          </a:p>
          <a:p>
            <a:r>
              <a:rPr lang="en-US" dirty="0"/>
              <a:t>It is a cluster of symptoms (cog, behave, and physiological) that surround the fact that the individual consumes this substance despite consequences.</a:t>
            </a:r>
          </a:p>
          <a:p>
            <a:endParaRPr lang="en-US" dirty="0"/>
          </a:p>
          <a:p>
            <a:r>
              <a:rPr lang="en-US" dirty="0"/>
              <a:t>Several criteria surrounding</a:t>
            </a:r>
          </a:p>
          <a:p>
            <a:endParaRPr lang="en-US" dirty="0"/>
          </a:p>
          <a:p>
            <a:r>
              <a:rPr lang="en-US" dirty="0"/>
              <a:t>Impaired control, social impairment, risky use and pharmacological criteria</a:t>
            </a:r>
          </a:p>
          <a:p>
            <a:endParaRPr lang="en-US" dirty="0"/>
          </a:p>
          <a:p>
            <a:r>
              <a:rPr lang="en-US" dirty="0"/>
              <a:t>Let’s list them specifically next</a:t>
            </a:r>
          </a:p>
          <a:p>
            <a:endParaRPr lang="en-US" dirty="0"/>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21</a:t>
            </a:fld>
            <a:endParaRPr lang="en-US"/>
          </a:p>
        </p:txBody>
      </p:sp>
    </p:spTree>
    <p:extLst>
      <p:ext uri="{BB962C8B-B14F-4D97-AF65-F5344CB8AC3E}">
        <p14:creationId xmlns:p14="http://schemas.microsoft.com/office/powerpoint/2010/main" val="1144916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of the review and debate about conceptualizations focused on sexual addiction, compulsivity and impulsivity. </a:t>
            </a:r>
          </a:p>
          <a:p>
            <a:endParaRPr lang="en-US" dirty="0"/>
          </a:p>
          <a:p>
            <a:r>
              <a:rPr lang="en-US" dirty="0"/>
              <a:t>Addiction is vague and </a:t>
            </a:r>
            <a:r>
              <a:rPr lang="en-US" dirty="0" err="1"/>
              <a:t>perjorative</a:t>
            </a:r>
            <a:r>
              <a:rPr lang="en-US" dirty="0"/>
              <a:t> to some</a:t>
            </a:r>
          </a:p>
          <a:p>
            <a:endParaRPr lang="en-US" dirty="0"/>
          </a:p>
          <a:p>
            <a:r>
              <a:rPr lang="en-US" dirty="0"/>
              <a:t>Ultimately there is heterogeneity and not everyone fits into a compulsive or impulsive like model. In fact, data shows variability across and within samples specifically in regards to motivational mechanisms. </a:t>
            </a:r>
          </a:p>
          <a:p>
            <a:endParaRPr lang="en-US" dirty="0"/>
          </a:p>
          <a:p>
            <a:endParaRPr lang="en-US" dirty="0"/>
          </a:p>
          <a:p>
            <a:r>
              <a:rPr lang="en-US" dirty="0"/>
              <a:t>Addiction says this but there path from imp to comp is not clear in </a:t>
            </a:r>
            <a:r>
              <a:rPr lang="en-US" dirty="0" err="1"/>
              <a:t>hypersexuals</a:t>
            </a:r>
            <a:endParaRPr lang="en-US" dirty="0"/>
          </a:p>
          <a:p>
            <a:endParaRPr lang="en-US" dirty="0"/>
          </a:p>
          <a:p>
            <a:r>
              <a:rPr lang="en-US" dirty="0"/>
              <a:t>Field seems to be moving toward impulsivity which may actually be the right move based on the fact that impulsivity seems to be complex</a:t>
            </a:r>
          </a:p>
          <a:p>
            <a:endParaRPr lang="en-US" dirty="0"/>
          </a:p>
          <a:p>
            <a:r>
              <a:rPr lang="en-US" dirty="0"/>
              <a:t>UPPS measure taps into </a:t>
            </a:r>
            <a:r>
              <a:rPr lang="en-US" dirty="0" err="1"/>
              <a:t>posivite</a:t>
            </a:r>
            <a:r>
              <a:rPr lang="en-US" dirty="0"/>
              <a:t> urgency (act under positive </a:t>
            </a:r>
            <a:r>
              <a:rPr lang="en-US" dirty="0" err="1"/>
              <a:t>circum</a:t>
            </a:r>
            <a:r>
              <a:rPr lang="en-US" dirty="0"/>
              <a:t>), negative urgency, lack of premeditation, lack of perseverance, and </a:t>
            </a:r>
            <a:r>
              <a:rPr lang="en-US" dirty="0" err="1"/>
              <a:t>sesnsation</a:t>
            </a:r>
            <a:r>
              <a:rPr lang="en-US" dirty="0"/>
              <a:t> seeking. Much more complex than simply increase the positive emotional states originally </a:t>
            </a:r>
            <a:r>
              <a:rPr lang="en-US" dirty="0" err="1"/>
              <a:t>conceputalized</a:t>
            </a:r>
            <a:r>
              <a:rPr lang="en-US" dirty="0"/>
              <a:t> </a:t>
            </a:r>
          </a:p>
        </p:txBody>
      </p:sp>
      <p:sp>
        <p:nvSpPr>
          <p:cNvPr id="4" name="Slide Number Placeholder 3"/>
          <p:cNvSpPr>
            <a:spLocks noGrp="1"/>
          </p:cNvSpPr>
          <p:nvPr>
            <p:ph type="sldNum" sz="quarter" idx="5"/>
          </p:nvPr>
        </p:nvSpPr>
        <p:spPr/>
        <p:txBody>
          <a:bodyPr/>
          <a:lstStyle/>
          <a:p>
            <a:fld id="{39265BAE-BCD6-CE4A-AC1C-EC9E5B649C7E}" type="slidenum">
              <a:rPr lang="en-US" smtClean="0"/>
              <a:t>22</a:t>
            </a:fld>
            <a:endParaRPr lang="en-US"/>
          </a:p>
        </p:txBody>
      </p:sp>
    </p:spTree>
    <p:extLst>
      <p:ext uri="{BB962C8B-B14F-4D97-AF65-F5344CB8AC3E}">
        <p14:creationId xmlns:p14="http://schemas.microsoft.com/office/powerpoint/2010/main" val="3438686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dual control model was developed by Kinsey Institute researchers – namely John Bancroft and Erick Janssen and it has been subjected to a number of studies. </a:t>
            </a:r>
          </a:p>
          <a:p>
            <a:endParaRPr lang="en-US" dirty="0"/>
          </a:p>
          <a:p>
            <a:r>
              <a:rPr lang="en-US" dirty="0"/>
              <a:t>The idea of the dual control model is that sexual response in humans varies based on an interaction or role of sexual excitation and sexual inhibition</a:t>
            </a:r>
          </a:p>
          <a:p>
            <a:endParaRPr lang="en-US" dirty="0"/>
          </a:p>
          <a:p>
            <a:r>
              <a:rPr lang="en-US" dirty="0"/>
              <a:t>We would say that the dual control model is an example of a conceptual nervous system very similar to other models such as the earlier behavioral activation and behavioral inhibition model.</a:t>
            </a:r>
          </a:p>
          <a:p>
            <a:endParaRPr lang="en-US" dirty="0"/>
          </a:p>
          <a:p>
            <a:r>
              <a:rPr lang="en-US" dirty="0"/>
              <a:t>researchers liken it to having both a gas pedal (excitation) and a brake pedal (inhibition) in a car - every person will engage one or both pedals to a differing degree in any particular sexual situation, depending on their unique sexual physiology, history, and personality</a:t>
            </a:r>
          </a:p>
        </p:txBody>
      </p:sp>
      <p:sp>
        <p:nvSpPr>
          <p:cNvPr id="4" name="Slide Number Placeholder 3"/>
          <p:cNvSpPr>
            <a:spLocks noGrp="1"/>
          </p:cNvSpPr>
          <p:nvPr>
            <p:ph type="sldNum" sz="quarter" idx="5"/>
          </p:nvPr>
        </p:nvSpPr>
        <p:spPr/>
        <p:txBody>
          <a:bodyPr/>
          <a:lstStyle/>
          <a:p>
            <a:fld id="{39265BAE-BCD6-CE4A-AC1C-EC9E5B649C7E}" type="slidenum">
              <a:rPr lang="en-US" smtClean="0"/>
              <a:t>23</a:t>
            </a:fld>
            <a:endParaRPr lang="en-US"/>
          </a:p>
        </p:txBody>
      </p:sp>
    </p:spTree>
    <p:extLst>
      <p:ext uri="{BB962C8B-B14F-4D97-AF65-F5344CB8AC3E}">
        <p14:creationId xmlns:p14="http://schemas.microsoft.com/office/powerpoint/2010/main" val="2709983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fundamental aspect of research surrounding the dual control model is the SIS and SES scales</a:t>
            </a:r>
          </a:p>
          <a:p>
            <a:endParaRPr lang="en-US" dirty="0"/>
          </a:p>
          <a:p>
            <a:r>
              <a:rPr lang="en-US" dirty="0"/>
              <a:t>45 item “if then questions” on a 4 point scale</a:t>
            </a:r>
          </a:p>
          <a:p>
            <a:endParaRPr lang="en-US" dirty="0"/>
          </a:p>
          <a:p>
            <a:r>
              <a:rPr lang="en-US" dirty="0"/>
              <a:t>The SES factor - read example</a:t>
            </a:r>
          </a:p>
          <a:p>
            <a:endParaRPr lang="en-US" dirty="0"/>
          </a:p>
          <a:p>
            <a:r>
              <a:rPr lang="en-US" dirty="0"/>
              <a:t>SIS has two factors </a:t>
            </a:r>
          </a:p>
          <a:p>
            <a:r>
              <a:rPr lang="en-US" dirty="0"/>
              <a:t>- threat of performance failure </a:t>
            </a:r>
          </a:p>
          <a:p>
            <a:r>
              <a:rPr lang="en-US" dirty="0"/>
              <a:t>- threat of performance consequences</a:t>
            </a:r>
          </a:p>
          <a:p>
            <a:endParaRPr lang="en-US" dirty="0"/>
          </a:p>
          <a:p>
            <a:r>
              <a:rPr lang="en-US" dirty="0"/>
              <a:t>Number of studies have been conducted with these scales</a:t>
            </a:r>
          </a:p>
          <a:p>
            <a:endParaRPr lang="en-US" dirty="0"/>
          </a:p>
          <a:p>
            <a:r>
              <a:rPr lang="en-US" dirty="0"/>
              <a:t>Women tend to score higher on sexual inhibition and lower on sexual excitation compared with men </a:t>
            </a:r>
          </a:p>
          <a:p>
            <a:endParaRPr lang="en-US" dirty="0"/>
          </a:p>
          <a:p>
            <a:r>
              <a:rPr lang="en-US" dirty="0"/>
              <a:t>Also a short form available with 12 items</a:t>
            </a:r>
          </a:p>
        </p:txBody>
      </p:sp>
      <p:sp>
        <p:nvSpPr>
          <p:cNvPr id="4" name="Slide Number Placeholder 3"/>
          <p:cNvSpPr>
            <a:spLocks noGrp="1"/>
          </p:cNvSpPr>
          <p:nvPr>
            <p:ph type="sldNum" sz="quarter" idx="5"/>
          </p:nvPr>
        </p:nvSpPr>
        <p:spPr/>
        <p:txBody>
          <a:bodyPr/>
          <a:lstStyle/>
          <a:p>
            <a:fld id="{39265BAE-BCD6-CE4A-AC1C-EC9E5B649C7E}" type="slidenum">
              <a:rPr lang="en-US" smtClean="0"/>
              <a:t>24</a:t>
            </a:fld>
            <a:endParaRPr lang="en-US"/>
          </a:p>
        </p:txBody>
      </p:sp>
    </p:spTree>
    <p:extLst>
      <p:ext uri="{BB962C8B-B14F-4D97-AF65-F5344CB8AC3E}">
        <p14:creationId xmlns:p14="http://schemas.microsoft.com/office/powerpoint/2010/main" val="4023028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265BAE-BCD6-CE4A-AC1C-EC9E5B649C7E}" type="slidenum">
              <a:rPr lang="en-US" smtClean="0"/>
              <a:t>25</a:t>
            </a:fld>
            <a:endParaRPr lang="en-US"/>
          </a:p>
        </p:txBody>
      </p:sp>
    </p:spTree>
    <p:extLst>
      <p:ext uri="{BB962C8B-B14F-4D97-AF65-F5344CB8AC3E}">
        <p14:creationId xmlns:p14="http://schemas.microsoft.com/office/powerpoint/2010/main" val="2937521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prevalence remains elusive. Articles have often reported 3-6% without real attention paid to the methodology</a:t>
            </a:r>
          </a:p>
          <a:p>
            <a:endParaRPr lang="en-US" dirty="0"/>
          </a:p>
          <a:p>
            <a:r>
              <a:rPr lang="en-US" dirty="0"/>
              <a:t>There has, more recently, been more studies about this</a:t>
            </a:r>
          </a:p>
          <a:p>
            <a:endParaRPr lang="en-US" dirty="0"/>
          </a:p>
          <a:p>
            <a:r>
              <a:rPr lang="en-US" dirty="0"/>
              <a:t>The range is due to how we define, conceptualize and assess as well as other methodological issues such as selected samples. </a:t>
            </a:r>
          </a:p>
        </p:txBody>
      </p:sp>
      <p:sp>
        <p:nvSpPr>
          <p:cNvPr id="4" name="Slide Number Placeholder 3"/>
          <p:cNvSpPr>
            <a:spLocks noGrp="1"/>
          </p:cNvSpPr>
          <p:nvPr>
            <p:ph type="sldNum" sz="quarter" idx="5"/>
          </p:nvPr>
        </p:nvSpPr>
        <p:spPr/>
        <p:txBody>
          <a:bodyPr/>
          <a:lstStyle/>
          <a:p>
            <a:fld id="{FC8BD8E7-1312-41F3-99C4-6DA5AF891969}" type="slidenum">
              <a:rPr lang="en-US" smtClean="0"/>
              <a:t>26</a:t>
            </a:fld>
            <a:endParaRPr lang="en-US"/>
          </a:p>
        </p:txBody>
      </p:sp>
    </p:spTree>
    <p:extLst>
      <p:ext uri="{BB962C8B-B14F-4D97-AF65-F5344CB8AC3E}">
        <p14:creationId xmlns:p14="http://schemas.microsoft.com/office/powerpoint/2010/main" val="1201029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Onset vs Persistent</a:t>
            </a:r>
          </a:p>
          <a:p>
            <a:endParaRPr lang="en-US" dirty="0"/>
          </a:p>
          <a:p>
            <a:r>
              <a:rPr lang="en-US" dirty="0"/>
              <a:t>not always one and the same - early abuse for example seems to play a role in onset but not persistence.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CSBD is directly relevant for sexual offending</a:t>
            </a:r>
          </a:p>
          <a:p>
            <a:endParaRPr lang="en-US" dirty="0"/>
          </a:p>
          <a:p>
            <a:r>
              <a:rPr lang="en-US" dirty="0" err="1"/>
              <a:t>Hypersex</a:t>
            </a:r>
            <a:r>
              <a:rPr lang="en-US" dirty="0"/>
              <a:t> has relevance in etiological models (Confluence model and the work of Ray Knight and colleagues)</a:t>
            </a:r>
          </a:p>
          <a:p>
            <a:endParaRPr lang="en-US" dirty="0"/>
          </a:p>
          <a:p>
            <a:r>
              <a:rPr lang="en-US" dirty="0"/>
              <a:t>Also it has shown to be associated with recidivism - it is a criminogenic need and embedded in risk assessment tools. </a:t>
            </a:r>
          </a:p>
          <a:p>
            <a:endParaRPr lang="en-US" dirty="0"/>
          </a:p>
        </p:txBody>
      </p:sp>
      <p:sp>
        <p:nvSpPr>
          <p:cNvPr id="4" name="Slide Number Placeholder 3"/>
          <p:cNvSpPr>
            <a:spLocks noGrp="1"/>
          </p:cNvSpPr>
          <p:nvPr>
            <p:ph type="sldNum" sz="quarter" idx="5"/>
          </p:nvPr>
        </p:nvSpPr>
        <p:spPr/>
        <p:txBody>
          <a:bodyPr/>
          <a:lstStyle/>
          <a:p>
            <a:fld id="{FC8BD8E7-1312-41F3-99C4-6DA5AF891969}" type="slidenum">
              <a:rPr lang="en-US" smtClean="0"/>
              <a:t>27</a:t>
            </a:fld>
            <a:endParaRPr lang="en-US"/>
          </a:p>
        </p:txBody>
      </p:sp>
    </p:spTree>
    <p:extLst>
      <p:ext uri="{BB962C8B-B14F-4D97-AF65-F5344CB8AC3E}">
        <p14:creationId xmlns:p14="http://schemas.microsoft.com/office/powerpoint/2010/main" val="1279136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stable, there are two risk relevant items that map onto CSBD.</a:t>
            </a:r>
          </a:p>
          <a:p>
            <a:endParaRPr lang="en-US" dirty="0"/>
          </a:p>
          <a:p>
            <a:r>
              <a:rPr lang="en-US" dirty="0"/>
              <a:t>This here is sex drive and preoccupation.</a:t>
            </a:r>
          </a:p>
          <a:p>
            <a:endParaRPr lang="en-US" dirty="0"/>
          </a:p>
          <a:p>
            <a:r>
              <a:rPr lang="en-US" dirty="0"/>
              <a:t>The manual provides some normative references that are actually a bit out of date now but we will come back to that. </a:t>
            </a:r>
          </a:p>
          <a:p>
            <a:endParaRPr lang="en-US" dirty="0"/>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28</a:t>
            </a:fld>
            <a:endParaRPr lang="en-US"/>
          </a:p>
        </p:txBody>
      </p:sp>
    </p:spTree>
    <p:extLst>
      <p:ext uri="{BB962C8B-B14F-4D97-AF65-F5344CB8AC3E}">
        <p14:creationId xmlns:p14="http://schemas.microsoft.com/office/powerpoint/2010/main" val="4239137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item is sex as coping and is defined as….</a:t>
            </a:r>
          </a:p>
          <a:p>
            <a:endParaRPr lang="en-US" dirty="0"/>
          </a:p>
          <a:p>
            <a:endParaRPr lang="en-US" dirty="0"/>
          </a:p>
          <a:p>
            <a:endParaRPr lang="en-US" dirty="0"/>
          </a:p>
          <a:p>
            <a:r>
              <a:rPr lang="en-US" dirty="0"/>
              <a:t>So, you can see, the stable focuses on sex drive and sex as coping. This is interesting as it maps well onto the structure which I will present later on. </a:t>
            </a:r>
          </a:p>
        </p:txBody>
      </p:sp>
      <p:sp>
        <p:nvSpPr>
          <p:cNvPr id="4" name="Slide Number Placeholder 3"/>
          <p:cNvSpPr>
            <a:spLocks noGrp="1"/>
          </p:cNvSpPr>
          <p:nvPr>
            <p:ph type="sldNum" sz="quarter" idx="5"/>
          </p:nvPr>
        </p:nvSpPr>
        <p:spPr/>
        <p:txBody>
          <a:bodyPr/>
          <a:lstStyle/>
          <a:p>
            <a:fld id="{39265BAE-BCD6-CE4A-AC1C-EC9E5B649C7E}" type="slidenum">
              <a:rPr lang="en-US" smtClean="0"/>
              <a:t>29</a:t>
            </a:fld>
            <a:endParaRPr lang="en-US"/>
          </a:p>
        </p:txBody>
      </p:sp>
    </p:spTree>
    <p:extLst>
      <p:ext uri="{BB962C8B-B14F-4D97-AF65-F5344CB8AC3E}">
        <p14:creationId xmlns:p14="http://schemas.microsoft.com/office/powerpoint/2010/main" val="2158825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3</a:t>
            </a:fld>
            <a:endParaRPr lang="en-US"/>
          </a:p>
        </p:txBody>
      </p:sp>
    </p:spTree>
    <p:extLst>
      <p:ext uri="{BB962C8B-B14F-4D97-AF65-F5344CB8AC3E}">
        <p14:creationId xmlns:p14="http://schemas.microsoft.com/office/powerpoint/2010/main" val="2761354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here is familiar with the VRS:SO?</a:t>
            </a:r>
          </a:p>
          <a:p>
            <a:endParaRPr lang="en-US" dirty="0"/>
          </a:p>
          <a:p>
            <a:r>
              <a:rPr lang="en-US" dirty="0"/>
              <a:t>Describe it</a:t>
            </a:r>
          </a:p>
          <a:p>
            <a:endParaRPr lang="en-US" dirty="0"/>
          </a:p>
          <a:p>
            <a:r>
              <a:rPr lang="en-US" dirty="0"/>
              <a:t>It has an item reflecting sexual compulsivity that is defined as….</a:t>
            </a:r>
          </a:p>
          <a:p>
            <a:endParaRPr lang="en-US" dirty="0"/>
          </a:p>
          <a:p>
            <a:endParaRPr lang="en-US" dirty="0"/>
          </a:p>
          <a:p>
            <a:r>
              <a:rPr lang="en-US" dirty="0"/>
              <a:t>0-3 scale</a:t>
            </a:r>
          </a:p>
          <a:p>
            <a:endParaRPr lang="en-US" dirty="0"/>
          </a:p>
          <a:p>
            <a:r>
              <a:rPr lang="en-US" dirty="0"/>
              <a:t>3 incorporates deviant and non-deviant and focuses on sexual drive as well as compulsive elements (difficulty controlling). Also, casual, impersonal sex such as the use of prostitutes. </a:t>
            </a:r>
          </a:p>
          <a:p>
            <a:endParaRPr lang="en-US" dirty="0"/>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30</a:t>
            </a:fld>
            <a:endParaRPr lang="en-US"/>
          </a:p>
        </p:txBody>
      </p:sp>
    </p:spTree>
    <p:extLst>
      <p:ext uri="{BB962C8B-B14F-4D97-AF65-F5344CB8AC3E}">
        <p14:creationId xmlns:p14="http://schemas.microsoft.com/office/powerpoint/2010/main" val="1432422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model </a:t>
            </a:r>
          </a:p>
          <a:p>
            <a:endParaRPr lang="en-US" dirty="0"/>
          </a:p>
          <a:p>
            <a:r>
              <a:rPr lang="en-US" dirty="0"/>
              <a:t>Intense mating effort - the resources and energy placed on existing partner versus new and novel partners</a:t>
            </a:r>
          </a:p>
          <a:p>
            <a:endParaRPr lang="en-US" dirty="0"/>
          </a:p>
          <a:p>
            <a:r>
              <a:rPr lang="en-US" dirty="0"/>
              <a:t>All three motivators are relevant to today</a:t>
            </a:r>
          </a:p>
        </p:txBody>
      </p:sp>
      <p:sp>
        <p:nvSpPr>
          <p:cNvPr id="4" name="Slide Number Placeholder 3"/>
          <p:cNvSpPr>
            <a:spLocks noGrp="1"/>
          </p:cNvSpPr>
          <p:nvPr>
            <p:ph type="sldNum" sz="quarter" idx="5"/>
          </p:nvPr>
        </p:nvSpPr>
        <p:spPr/>
        <p:txBody>
          <a:bodyPr/>
          <a:lstStyle/>
          <a:p>
            <a:fld id="{FC8BD8E7-1312-41F3-99C4-6DA5AF891969}" type="slidenum">
              <a:rPr lang="en-US" smtClean="0"/>
              <a:t>31</a:t>
            </a:fld>
            <a:endParaRPr lang="en-US"/>
          </a:p>
        </p:txBody>
      </p:sp>
    </p:spTree>
    <p:extLst>
      <p:ext uri="{BB962C8B-B14F-4D97-AF65-F5344CB8AC3E}">
        <p14:creationId xmlns:p14="http://schemas.microsoft.com/office/powerpoint/2010/main" val="2460155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32</a:t>
            </a:fld>
            <a:endParaRPr lang="en-US"/>
          </a:p>
        </p:txBody>
      </p:sp>
    </p:spTree>
    <p:extLst>
      <p:ext uri="{BB962C8B-B14F-4D97-AF65-F5344CB8AC3E}">
        <p14:creationId xmlns:p14="http://schemas.microsoft.com/office/powerpoint/2010/main" val="4256880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000000"/>
                </a:solidFill>
                <a:latin typeface="Times New Roman" panose="02020603050405020304" pitchFamily="18" charset="0"/>
              </a:rPr>
              <a:t>The first issue is whether something is </a:t>
            </a:r>
            <a:r>
              <a:rPr lang="en-US" i="1" dirty="0" err="1">
                <a:solidFill>
                  <a:srgbClr val="000000"/>
                </a:solidFill>
                <a:latin typeface="Times New Roman" panose="02020603050405020304" pitchFamily="18" charset="0"/>
              </a:rPr>
              <a:t>taxonic</a:t>
            </a:r>
            <a:r>
              <a:rPr lang="en-US" i="1" dirty="0">
                <a:solidFill>
                  <a:srgbClr val="000000"/>
                </a:solidFill>
                <a:latin typeface="Times New Roman" panose="02020603050405020304" pitchFamily="18" charset="0"/>
              </a:rPr>
              <a:t> (diff in kind) versus continuous (diff in degree). </a:t>
            </a:r>
          </a:p>
          <a:p>
            <a:endParaRPr lang="en-US" i="1" dirty="0">
              <a:solidFill>
                <a:srgbClr val="000000"/>
              </a:solidFill>
              <a:latin typeface="Times New Roman" panose="02020603050405020304" pitchFamily="18" charset="0"/>
            </a:endParaRPr>
          </a:p>
          <a:p>
            <a:r>
              <a:rPr lang="en-US" i="1" dirty="0">
                <a:solidFill>
                  <a:srgbClr val="000000"/>
                </a:solidFill>
                <a:latin typeface="Times New Roman" panose="02020603050405020304" pitchFamily="18" charset="0"/>
              </a:rPr>
              <a:t>Many </a:t>
            </a:r>
            <a:r>
              <a:rPr lang="en-US" i="1" dirty="0" err="1">
                <a:solidFill>
                  <a:srgbClr val="000000"/>
                </a:solidFill>
                <a:latin typeface="Times New Roman" panose="02020603050405020304" pitchFamily="18" charset="0"/>
              </a:rPr>
              <a:t>taxons</a:t>
            </a:r>
            <a:r>
              <a:rPr lang="en-US" i="1" dirty="0">
                <a:solidFill>
                  <a:srgbClr val="000000"/>
                </a:solidFill>
                <a:latin typeface="Times New Roman" panose="02020603050405020304" pitchFamily="18" charset="0"/>
              </a:rPr>
              <a:t> in biology but height is continuous </a:t>
            </a:r>
          </a:p>
          <a:p>
            <a:endParaRPr lang="en-US" i="1" dirty="0">
              <a:solidFill>
                <a:srgbClr val="000000"/>
              </a:solidFill>
              <a:latin typeface="Times New Roman" panose="02020603050405020304" pitchFamily="18" charset="0"/>
            </a:endParaRPr>
          </a:p>
          <a:p>
            <a:r>
              <a:rPr lang="en-CA" dirty="0"/>
              <a:t>Why do we care</a:t>
            </a:r>
          </a:p>
          <a:p>
            <a:endParaRPr lang="en-CA" dirty="0"/>
          </a:p>
          <a:p>
            <a:r>
              <a:rPr lang="en-CA" dirty="0"/>
              <a:t>It changes our language and </a:t>
            </a:r>
            <a:r>
              <a:rPr lang="en-CA" dirty="0" err="1"/>
              <a:t>conceputalization</a:t>
            </a:r>
            <a:r>
              <a:rPr lang="en-CA" dirty="0"/>
              <a:t> – someone is a psychopathy or exhibits high levels of psychopathic traits – based on normative data. </a:t>
            </a:r>
          </a:p>
          <a:p>
            <a:endParaRPr lang="en-CA" dirty="0"/>
          </a:p>
          <a:p>
            <a:r>
              <a:rPr lang="en-CA" dirty="0"/>
              <a:t>Etiology – likely causal effects are multiply determined vs more specific  </a:t>
            </a:r>
          </a:p>
          <a:p>
            <a:endParaRPr lang="en-CA" dirty="0"/>
          </a:p>
          <a:p>
            <a:r>
              <a:rPr lang="en-CA" dirty="0"/>
              <a:t>Assessment – cut-off points tied to our question (is this screening, treatment, or civil commitment</a:t>
            </a:r>
            <a:endParaRPr lang="en-US" dirty="0">
              <a:solidFill>
                <a:srgbClr val="000000"/>
              </a:solidFill>
              <a:latin typeface="Times New Roman" panose="02020603050405020304" pitchFamily="18" charset="0"/>
            </a:endParaRPr>
          </a:p>
          <a:p>
            <a:endParaRPr lang="en-US" i="1" dirty="0">
              <a:solidFill>
                <a:srgbClr val="000000"/>
              </a:solidFill>
              <a:latin typeface="Times New Roman" panose="02020603050405020304" pitchFamily="18" charset="0"/>
            </a:endParaRPr>
          </a:p>
          <a:p>
            <a:r>
              <a:rPr lang="en-US" i="1" dirty="0" err="1">
                <a:solidFill>
                  <a:srgbClr val="000000"/>
                </a:solidFill>
                <a:latin typeface="Times New Roman" panose="02020603050405020304" pitchFamily="18" charset="0"/>
              </a:rPr>
              <a:t>Taxometric</a:t>
            </a:r>
            <a:r>
              <a:rPr lang="en-US" i="1" dirty="0">
                <a:solidFill>
                  <a:srgbClr val="000000"/>
                </a:solidFill>
                <a:latin typeface="Times New Roman" panose="02020603050405020304" pitchFamily="18" charset="0"/>
              </a:rPr>
              <a:t> analyses</a:t>
            </a:r>
            <a:r>
              <a:rPr lang="en-US" dirty="0">
                <a:solidFill>
                  <a:srgbClr val="000000"/>
                </a:solidFill>
                <a:latin typeface="Times New Roman" panose="02020603050405020304" pitchFamily="18" charset="0"/>
              </a:rPr>
              <a:t> applies to a set of interrelated but non-redundant procedures invented by </a:t>
            </a:r>
            <a:r>
              <a:rPr lang="en-US" dirty="0" err="1">
                <a:solidFill>
                  <a:srgbClr val="000000"/>
                </a:solidFill>
                <a:latin typeface="Times New Roman" panose="02020603050405020304" pitchFamily="18" charset="0"/>
              </a:rPr>
              <a:t>Meehl</a:t>
            </a:r>
            <a:r>
              <a:rPr lang="en-US" dirty="0">
                <a:solidFill>
                  <a:srgbClr val="000000"/>
                </a:solidFill>
                <a:latin typeface="Times New Roman" panose="02020603050405020304" pitchFamily="18" charset="0"/>
              </a:rPr>
              <a:t> and colleagues and is the set of procedures that can be used to test whether something is cat or continuous. </a:t>
            </a:r>
          </a:p>
          <a:p>
            <a:endParaRPr lang="en-US" dirty="0">
              <a:solidFill>
                <a:srgbClr val="000000"/>
              </a:solidFill>
              <a:latin typeface="Times New Roman" panose="02020603050405020304" pitchFamily="18" charset="0"/>
            </a:endParaRPr>
          </a:p>
          <a:p>
            <a:endParaRPr lang="en-CA"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1C9940-C029-5842-89E0-ED0C4491E84A}" type="slidenum">
              <a:rPr lang="en-US" smtClean="0"/>
              <a:t>33</a:t>
            </a:fld>
            <a:endParaRPr lang="en-US"/>
          </a:p>
        </p:txBody>
      </p:sp>
    </p:spTree>
    <p:extLst>
      <p:ext uri="{BB962C8B-B14F-4D97-AF65-F5344CB8AC3E}">
        <p14:creationId xmlns:p14="http://schemas.microsoft.com/office/powerpoint/2010/main" val="1219422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we talk about most disorder as thought they are categorical but is this accurate</a:t>
            </a:r>
          </a:p>
          <a:p>
            <a:endParaRPr lang="en-US" dirty="0"/>
          </a:p>
          <a:p>
            <a:r>
              <a:rPr lang="en-US" dirty="0"/>
              <a:t>In fact a meta analysis by Haslam and colleagues in 2020 examined 183 articles reporting 317 findings</a:t>
            </a:r>
          </a:p>
          <a:p>
            <a:endParaRPr lang="en-US" dirty="0"/>
          </a:p>
          <a:p>
            <a:r>
              <a:rPr lang="en-US" dirty="0"/>
              <a:t>Findings supported dimensional models which outnumbered </a:t>
            </a:r>
            <a:r>
              <a:rPr lang="en-US" dirty="0" err="1"/>
              <a:t>taxonic</a:t>
            </a:r>
            <a:r>
              <a:rPr lang="en-US" dirty="0"/>
              <a:t> models five to one</a:t>
            </a:r>
          </a:p>
          <a:p>
            <a:endParaRPr lang="en-US" dirty="0"/>
          </a:p>
        </p:txBody>
      </p:sp>
      <p:sp>
        <p:nvSpPr>
          <p:cNvPr id="4" name="Slide Number Placeholder 3"/>
          <p:cNvSpPr>
            <a:spLocks noGrp="1"/>
          </p:cNvSpPr>
          <p:nvPr>
            <p:ph type="sldNum" sz="quarter" idx="5"/>
          </p:nvPr>
        </p:nvSpPr>
        <p:spPr/>
        <p:txBody>
          <a:bodyPr/>
          <a:lstStyle/>
          <a:p>
            <a:fld id="{3A1C9940-C029-5842-89E0-ED0C4491E84A}" type="slidenum">
              <a:rPr lang="en-US" smtClean="0"/>
              <a:t>34</a:t>
            </a:fld>
            <a:endParaRPr lang="en-US"/>
          </a:p>
        </p:txBody>
      </p:sp>
    </p:spTree>
    <p:extLst>
      <p:ext uri="{BB962C8B-B14F-4D97-AF65-F5344CB8AC3E}">
        <p14:creationId xmlns:p14="http://schemas.microsoft.com/office/powerpoint/2010/main" val="123271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our perception is one of dimensions but we discuss things as though they are </a:t>
            </a:r>
            <a:r>
              <a:rPr lang="en-CA" dirty="0" err="1"/>
              <a:t>taxonic</a:t>
            </a:r>
            <a:endParaRPr lang="en-CA" dirty="0"/>
          </a:p>
          <a:p>
            <a:endParaRPr lang="en-CA" dirty="0"/>
          </a:p>
          <a:p>
            <a:r>
              <a:rPr lang="en-CA" dirty="0"/>
              <a:t>Primary metric -- comparison curve fit index (CCFI)</a:t>
            </a:r>
          </a:p>
          <a:p>
            <a:pPr lvl="1"/>
            <a:r>
              <a:rPr lang="en-CA" dirty="0"/>
              <a:t>≤ .45 dimensional</a:t>
            </a:r>
          </a:p>
          <a:p>
            <a:pPr lvl="1"/>
            <a:r>
              <a:rPr lang="en-CA" dirty="0"/>
              <a:t>.4</a:t>
            </a:r>
            <a:r>
              <a:rPr lang="en-US" dirty="0"/>
              <a:t>6 - </a:t>
            </a:r>
            <a:r>
              <a:rPr lang="en-CA" dirty="0"/>
              <a:t>.55 ambiguous</a:t>
            </a:r>
          </a:p>
          <a:p>
            <a:pPr lvl="1"/>
            <a:r>
              <a:rPr lang="en-CA" dirty="0"/>
              <a:t>≥ .55 </a:t>
            </a:r>
            <a:r>
              <a:rPr lang="en-CA" dirty="0" err="1"/>
              <a:t>taxonic</a:t>
            </a:r>
            <a:r>
              <a:rPr lang="en-CA" dirty="0"/>
              <a:t>.</a:t>
            </a:r>
          </a:p>
          <a:p>
            <a:endParaRPr lang="en-CA" dirty="0"/>
          </a:p>
          <a:p>
            <a:endParaRPr lang="en-CA" dirty="0"/>
          </a:p>
        </p:txBody>
      </p:sp>
      <p:sp>
        <p:nvSpPr>
          <p:cNvPr id="4" name="Slide Number Placeholder 3"/>
          <p:cNvSpPr>
            <a:spLocks noGrp="1"/>
          </p:cNvSpPr>
          <p:nvPr>
            <p:ph type="sldNum" sz="quarter" idx="10"/>
          </p:nvPr>
        </p:nvSpPr>
        <p:spPr/>
        <p:txBody>
          <a:bodyPr/>
          <a:lstStyle/>
          <a:p>
            <a:fld id="{95839953-99E7-FB41-A49F-C2AC53A7AFC4}" type="slidenum">
              <a:rPr lang="en-US" smtClean="0"/>
              <a:t>35</a:t>
            </a:fld>
            <a:endParaRPr lang="en-US"/>
          </a:p>
        </p:txBody>
      </p:sp>
    </p:spTree>
    <p:extLst>
      <p:ext uri="{BB962C8B-B14F-4D97-AF65-F5344CB8AC3E}">
        <p14:creationId xmlns:p14="http://schemas.microsoft.com/office/powerpoint/2010/main" val="16819033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8BD8E7-1312-41F3-99C4-6DA5AF891969}" type="slidenum">
              <a:rPr lang="en-US" smtClean="0"/>
              <a:t>36</a:t>
            </a:fld>
            <a:endParaRPr lang="en-US"/>
          </a:p>
        </p:txBody>
      </p:sp>
    </p:spTree>
    <p:extLst>
      <p:ext uri="{BB962C8B-B14F-4D97-AF65-F5344CB8AC3E}">
        <p14:creationId xmlns:p14="http://schemas.microsoft.com/office/powerpoint/2010/main" val="23336471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Canadian sample of university and community participants where we employed the </a:t>
            </a:r>
            <a:r>
              <a:rPr lang="en-US" dirty="0" err="1"/>
              <a:t>taxometric</a:t>
            </a:r>
            <a:r>
              <a:rPr lang="en-US" dirty="0"/>
              <a:t> procedures and CCFI for HBI and SCS</a:t>
            </a:r>
          </a:p>
        </p:txBody>
      </p:sp>
      <p:sp>
        <p:nvSpPr>
          <p:cNvPr id="4" name="Slide Number Placeholder 3"/>
          <p:cNvSpPr>
            <a:spLocks noGrp="1"/>
          </p:cNvSpPr>
          <p:nvPr>
            <p:ph type="sldNum" sz="quarter" idx="5"/>
          </p:nvPr>
        </p:nvSpPr>
        <p:spPr/>
        <p:txBody>
          <a:bodyPr/>
          <a:lstStyle/>
          <a:p>
            <a:fld id="{FC8BD8E7-1312-41F3-99C4-6DA5AF891969}" type="slidenum">
              <a:rPr lang="en-US" smtClean="0"/>
              <a:t>37</a:t>
            </a:fld>
            <a:endParaRPr lang="en-US"/>
          </a:p>
        </p:txBody>
      </p:sp>
    </p:spTree>
    <p:extLst>
      <p:ext uri="{BB962C8B-B14F-4D97-AF65-F5344CB8AC3E}">
        <p14:creationId xmlns:p14="http://schemas.microsoft.com/office/powerpoint/2010/main" val="37612596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sample and women showed dimensional</a:t>
            </a:r>
          </a:p>
          <a:p>
            <a:endParaRPr lang="en-US" dirty="0"/>
          </a:p>
          <a:p>
            <a:r>
              <a:rPr lang="en-US" dirty="0"/>
              <a:t>Men showed borderline categorical but we followed this up with additional analyses comparing the </a:t>
            </a:r>
            <a:r>
              <a:rPr lang="en-US" dirty="0" err="1"/>
              <a:t>taxonic</a:t>
            </a:r>
            <a:r>
              <a:rPr lang="en-US" dirty="0"/>
              <a:t> group with the upper complement of the comparison group and no difference were evident on </a:t>
            </a:r>
            <a:r>
              <a:rPr lang="en-US" dirty="0" err="1"/>
              <a:t>sexula</a:t>
            </a:r>
            <a:r>
              <a:rPr lang="en-US" dirty="0"/>
              <a:t> </a:t>
            </a:r>
            <a:r>
              <a:rPr lang="en-US" dirty="0" err="1"/>
              <a:t>bheaviors</a:t>
            </a:r>
            <a:r>
              <a:rPr lang="en-US" dirty="0"/>
              <a:t>. </a:t>
            </a:r>
          </a:p>
          <a:p>
            <a:endParaRPr lang="en-US" dirty="0"/>
          </a:p>
          <a:p>
            <a:r>
              <a:rPr lang="en-US" dirty="0"/>
              <a:t>Again, suggesting that the construct is dimensional</a:t>
            </a:r>
          </a:p>
        </p:txBody>
      </p:sp>
      <p:sp>
        <p:nvSpPr>
          <p:cNvPr id="4" name="Slide Number Placeholder 3"/>
          <p:cNvSpPr>
            <a:spLocks noGrp="1"/>
          </p:cNvSpPr>
          <p:nvPr>
            <p:ph type="sldNum" sz="quarter" idx="5"/>
          </p:nvPr>
        </p:nvSpPr>
        <p:spPr/>
        <p:txBody>
          <a:bodyPr/>
          <a:lstStyle/>
          <a:p>
            <a:fld id="{FC8BD8E7-1312-41F3-99C4-6DA5AF891969}" type="slidenum">
              <a:rPr lang="en-US" smtClean="0"/>
              <a:t>38</a:t>
            </a:fld>
            <a:endParaRPr lang="en-US"/>
          </a:p>
        </p:txBody>
      </p:sp>
    </p:spTree>
    <p:extLst>
      <p:ext uri="{BB962C8B-B14F-4D97-AF65-F5344CB8AC3E}">
        <p14:creationId xmlns:p14="http://schemas.microsoft.com/office/powerpoint/2010/main" val="35282672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Historically, CSBD has been seen as one predominant factor</a:t>
            </a:r>
          </a:p>
          <a:p>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Calibri" panose="020F0502020204030204" pitchFamily="34" charset="0"/>
              </a:rPr>
              <a:t>Essentially that it is a high sex drive that results in problems due to attempts to control the sexual drive within the current cultural context</a:t>
            </a:r>
          </a:p>
          <a:p>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Calibri" panose="020F0502020204030204" pitchFamily="34" charset="0"/>
              </a:rPr>
              <a:t>However, there was insufficient sampling of problematic sexuality items to generate a separate factor</a:t>
            </a:r>
            <a:endParaRPr lang="en-US" dirty="0"/>
          </a:p>
        </p:txBody>
      </p:sp>
      <p:sp>
        <p:nvSpPr>
          <p:cNvPr id="4" name="Slide Number Placeholder 3"/>
          <p:cNvSpPr>
            <a:spLocks noGrp="1"/>
          </p:cNvSpPr>
          <p:nvPr>
            <p:ph type="sldNum" sz="quarter" idx="5"/>
          </p:nvPr>
        </p:nvSpPr>
        <p:spPr/>
        <p:txBody>
          <a:bodyPr/>
          <a:lstStyle/>
          <a:p>
            <a:fld id="{FC8BD8E7-1312-41F3-99C4-6DA5AF891969}" type="slidenum">
              <a:rPr lang="en-US" smtClean="0"/>
              <a:t>39</a:t>
            </a:fld>
            <a:endParaRPr lang="en-US"/>
          </a:p>
        </p:txBody>
      </p:sp>
    </p:spTree>
    <p:extLst>
      <p:ext uri="{BB962C8B-B14F-4D97-AF65-F5344CB8AC3E}">
        <p14:creationId xmlns:p14="http://schemas.microsoft.com/office/powerpoint/2010/main" val="2412705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8BD8E7-1312-41F3-99C4-6DA5AF891969}" type="slidenum">
              <a:rPr lang="en-US" smtClean="0"/>
              <a:t>4</a:t>
            </a:fld>
            <a:endParaRPr lang="en-US"/>
          </a:p>
        </p:txBody>
      </p:sp>
    </p:spTree>
    <p:extLst>
      <p:ext uri="{BB962C8B-B14F-4D97-AF65-F5344CB8AC3E}">
        <p14:creationId xmlns:p14="http://schemas.microsoft.com/office/powerpoint/2010/main" val="38291372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Ray Knight, myself and few others have looked at a larger number of items comprising this construct and have presented the construct as best represented along two factors: </a:t>
            </a:r>
          </a:p>
          <a:p>
            <a:endParaRPr lang="en-US" dirty="0"/>
          </a:p>
          <a:p>
            <a:r>
              <a:rPr lang="en-US" dirty="0"/>
              <a:t>Sex Drive and PS</a:t>
            </a:r>
          </a:p>
        </p:txBody>
      </p:sp>
      <p:sp>
        <p:nvSpPr>
          <p:cNvPr id="4" name="Slide Number Placeholder 3"/>
          <p:cNvSpPr>
            <a:spLocks noGrp="1"/>
          </p:cNvSpPr>
          <p:nvPr>
            <p:ph type="sldNum" sz="quarter" idx="5"/>
          </p:nvPr>
        </p:nvSpPr>
        <p:spPr/>
        <p:txBody>
          <a:bodyPr/>
          <a:lstStyle/>
          <a:p>
            <a:fld id="{FC8BD8E7-1312-41F3-99C4-6DA5AF891969}" type="slidenum">
              <a:rPr lang="en-US" smtClean="0"/>
              <a:t>40</a:t>
            </a:fld>
            <a:endParaRPr lang="en-US"/>
          </a:p>
        </p:txBody>
      </p:sp>
    </p:spTree>
    <p:extLst>
      <p:ext uri="{BB962C8B-B14F-4D97-AF65-F5344CB8AC3E}">
        <p14:creationId xmlns:p14="http://schemas.microsoft.com/office/powerpoint/2010/main" val="20530891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Ray Knight, myself and few others have looked at a larger number of items comprising this construct and have presented the construct as best represented along two factors: </a:t>
            </a:r>
          </a:p>
          <a:p>
            <a:endParaRPr lang="en-US" dirty="0"/>
          </a:p>
          <a:p>
            <a:r>
              <a:rPr lang="en-US" dirty="0"/>
              <a:t>Sex Drive and PS</a:t>
            </a:r>
          </a:p>
        </p:txBody>
      </p:sp>
      <p:sp>
        <p:nvSpPr>
          <p:cNvPr id="4" name="Slide Number Placeholder 3"/>
          <p:cNvSpPr>
            <a:spLocks noGrp="1"/>
          </p:cNvSpPr>
          <p:nvPr>
            <p:ph type="sldNum" sz="quarter" idx="5"/>
          </p:nvPr>
        </p:nvSpPr>
        <p:spPr/>
        <p:txBody>
          <a:bodyPr/>
          <a:lstStyle/>
          <a:p>
            <a:fld id="{FC8BD8E7-1312-41F3-99C4-6DA5AF891969}" type="slidenum">
              <a:rPr lang="en-US" smtClean="0"/>
              <a:t>41</a:t>
            </a:fld>
            <a:endParaRPr lang="en-US"/>
          </a:p>
        </p:txBody>
      </p:sp>
    </p:spTree>
    <p:extLst>
      <p:ext uri="{BB962C8B-B14F-4D97-AF65-F5344CB8AC3E}">
        <p14:creationId xmlns:p14="http://schemas.microsoft.com/office/powerpoint/2010/main" val="17259434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the definition that I discussed and add a bit more description in relation to assessment and essential features</a:t>
            </a:r>
          </a:p>
          <a:p>
            <a:endParaRPr lang="en-US" dirty="0"/>
          </a:p>
          <a:p>
            <a:r>
              <a:rPr lang="en-US" dirty="0"/>
              <a:t>I want to first compare the criteria contained in the two diagnostic texts. </a:t>
            </a:r>
          </a:p>
          <a:p>
            <a:endParaRPr lang="en-US" dirty="0"/>
          </a:p>
          <a:p>
            <a:r>
              <a:rPr lang="en-US" dirty="0"/>
              <a:t>I recognize that the criteria proposed for the DSM-5 was rejected whereas the ICD-11 is accepted</a:t>
            </a:r>
          </a:p>
          <a:p>
            <a:endParaRPr lang="en-US" dirty="0"/>
          </a:p>
          <a:p>
            <a:r>
              <a:rPr lang="en-US" dirty="0"/>
              <a:t>I think comparing the two and considering the similarities and differences is a useful exercise. </a:t>
            </a:r>
          </a:p>
          <a:p>
            <a:endParaRPr lang="en-US" dirty="0"/>
          </a:p>
          <a:p>
            <a:r>
              <a:rPr lang="en-US" dirty="0"/>
              <a:t>Just keep in mine that only the ICD criteria shown is currently accepted. </a:t>
            </a:r>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42</a:t>
            </a:fld>
            <a:endParaRPr lang="en-US"/>
          </a:p>
        </p:txBody>
      </p:sp>
    </p:spTree>
    <p:extLst>
      <p:ext uri="{BB962C8B-B14F-4D97-AF65-F5344CB8AC3E}">
        <p14:creationId xmlns:p14="http://schemas.microsoft.com/office/powerpoint/2010/main" val="12170952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5"/>
          </p:nvPr>
        </p:nvSpPr>
        <p:spPr/>
        <p:txBody>
          <a:bodyPr/>
          <a:lstStyle/>
          <a:p>
            <a:fld id="{FC8BD8E7-1312-41F3-99C4-6DA5AF891969}" type="slidenum">
              <a:rPr lang="en-US" smtClean="0"/>
              <a:t>43</a:t>
            </a:fld>
            <a:endParaRPr lang="en-US"/>
          </a:p>
        </p:txBody>
      </p:sp>
    </p:spTree>
    <p:extLst>
      <p:ext uri="{BB962C8B-B14F-4D97-AF65-F5344CB8AC3E}">
        <p14:creationId xmlns:p14="http://schemas.microsoft.com/office/powerpoint/2010/main" val="36348700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n w="0"/>
                <a:solidFill>
                  <a:schemeClr val="tx1"/>
                </a:solidFill>
                <a:effectLst>
                  <a:outerShdw blurRad="38100" dist="19050" dir="2700000" algn="tl" rotWithShape="0">
                    <a:schemeClr val="dk1">
                      <a:alpha val="40000"/>
                    </a:schemeClr>
                  </a:outerShdw>
                </a:effectLst>
              </a:rPr>
              <a:t>Highlights an excessive amount of time and focus on sexual behaviors while neglecting other important goals and activities</a:t>
            </a:r>
          </a:p>
          <a:p>
            <a:endParaRPr lang="en-US" dirty="0"/>
          </a:p>
        </p:txBody>
      </p:sp>
      <p:sp>
        <p:nvSpPr>
          <p:cNvPr id="4" name="Slide Number Placeholder 3"/>
          <p:cNvSpPr>
            <a:spLocks noGrp="1"/>
          </p:cNvSpPr>
          <p:nvPr>
            <p:ph type="sldNum" sz="quarter" idx="5"/>
          </p:nvPr>
        </p:nvSpPr>
        <p:spPr/>
        <p:txBody>
          <a:bodyPr/>
          <a:lstStyle/>
          <a:p>
            <a:fld id="{FC8BD8E7-1312-41F3-99C4-6DA5AF891969}" type="slidenum">
              <a:rPr lang="en-US" smtClean="0"/>
              <a:t>44</a:t>
            </a:fld>
            <a:endParaRPr lang="en-US"/>
          </a:p>
        </p:txBody>
      </p:sp>
    </p:spTree>
    <p:extLst>
      <p:ext uri="{BB962C8B-B14F-4D97-AF65-F5344CB8AC3E}">
        <p14:creationId xmlns:p14="http://schemas.microsoft.com/office/powerpoint/2010/main" val="20113973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Impaired Control</a:t>
            </a:r>
          </a:p>
        </p:txBody>
      </p:sp>
      <p:sp>
        <p:nvSpPr>
          <p:cNvPr id="4" name="Slide Number Placeholder 3"/>
          <p:cNvSpPr>
            <a:spLocks noGrp="1"/>
          </p:cNvSpPr>
          <p:nvPr>
            <p:ph type="sldNum" sz="quarter" idx="5"/>
          </p:nvPr>
        </p:nvSpPr>
        <p:spPr/>
        <p:txBody>
          <a:bodyPr/>
          <a:lstStyle/>
          <a:p>
            <a:fld id="{FC8BD8E7-1312-41F3-99C4-6DA5AF891969}" type="slidenum">
              <a:rPr lang="en-US" smtClean="0"/>
              <a:t>45</a:t>
            </a:fld>
            <a:endParaRPr lang="en-US"/>
          </a:p>
        </p:txBody>
      </p:sp>
    </p:spTree>
    <p:extLst>
      <p:ext uri="{BB962C8B-B14F-4D97-AF65-F5344CB8AC3E}">
        <p14:creationId xmlns:p14="http://schemas.microsoft.com/office/powerpoint/2010/main" val="4859902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Impaired Control</a:t>
            </a:r>
          </a:p>
        </p:txBody>
      </p:sp>
      <p:sp>
        <p:nvSpPr>
          <p:cNvPr id="4" name="Slide Number Placeholder 3"/>
          <p:cNvSpPr>
            <a:spLocks noGrp="1"/>
          </p:cNvSpPr>
          <p:nvPr>
            <p:ph type="sldNum" sz="quarter" idx="5"/>
          </p:nvPr>
        </p:nvSpPr>
        <p:spPr/>
        <p:txBody>
          <a:bodyPr/>
          <a:lstStyle/>
          <a:p>
            <a:fld id="{FC8BD8E7-1312-41F3-99C4-6DA5AF891969}" type="slidenum">
              <a:rPr lang="en-US" smtClean="0"/>
              <a:t>46</a:t>
            </a:fld>
            <a:endParaRPr lang="en-US"/>
          </a:p>
        </p:txBody>
      </p:sp>
    </p:spTree>
    <p:extLst>
      <p:ext uri="{BB962C8B-B14F-4D97-AF65-F5344CB8AC3E}">
        <p14:creationId xmlns:p14="http://schemas.microsoft.com/office/powerpoint/2010/main" val="33211036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Significant Distress and Impairment in </a:t>
            </a:r>
            <a:r>
              <a:rPr lang="en-US" dirty="0" err="1"/>
              <a:t>Functioining</a:t>
            </a:r>
            <a:endParaRPr lang="en-US" dirty="0"/>
          </a:p>
        </p:txBody>
      </p:sp>
      <p:sp>
        <p:nvSpPr>
          <p:cNvPr id="4" name="Slide Number Placeholder 3"/>
          <p:cNvSpPr>
            <a:spLocks noGrp="1"/>
          </p:cNvSpPr>
          <p:nvPr>
            <p:ph type="sldNum" sz="quarter" idx="5"/>
          </p:nvPr>
        </p:nvSpPr>
        <p:spPr/>
        <p:txBody>
          <a:bodyPr/>
          <a:lstStyle/>
          <a:p>
            <a:fld id="{FC8BD8E7-1312-41F3-99C4-6DA5AF891969}" type="slidenum">
              <a:rPr lang="en-US" smtClean="0"/>
              <a:t>47</a:t>
            </a:fld>
            <a:endParaRPr lang="en-US"/>
          </a:p>
        </p:txBody>
      </p:sp>
    </p:spTree>
    <p:extLst>
      <p:ext uri="{BB962C8B-B14F-4D97-AF65-F5344CB8AC3E}">
        <p14:creationId xmlns:p14="http://schemas.microsoft.com/office/powerpoint/2010/main" val="37881112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Significant Distress and Impairment in </a:t>
            </a:r>
            <a:r>
              <a:rPr lang="en-US" dirty="0" err="1"/>
              <a:t>Functioining</a:t>
            </a:r>
            <a:endParaRPr lang="en-US" dirty="0"/>
          </a:p>
        </p:txBody>
      </p:sp>
      <p:sp>
        <p:nvSpPr>
          <p:cNvPr id="4" name="Slide Number Placeholder 3"/>
          <p:cNvSpPr>
            <a:spLocks noGrp="1"/>
          </p:cNvSpPr>
          <p:nvPr>
            <p:ph type="sldNum" sz="quarter" idx="5"/>
          </p:nvPr>
        </p:nvSpPr>
        <p:spPr/>
        <p:txBody>
          <a:bodyPr/>
          <a:lstStyle/>
          <a:p>
            <a:fld id="{FC8BD8E7-1312-41F3-99C4-6DA5AF891969}" type="slidenum">
              <a:rPr lang="en-US" smtClean="0"/>
              <a:t>48</a:t>
            </a:fld>
            <a:endParaRPr lang="en-US"/>
          </a:p>
        </p:txBody>
      </p:sp>
    </p:spTree>
    <p:extLst>
      <p:ext uri="{BB962C8B-B14F-4D97-AF65-F5344CB8AC3E}">
        <p14:creationId xmlns:p14="http://schemas.microsoft.com/office/powerpoint/2010/main" val="26208264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Continued engagement despite adverse consequences</a:t>
            </a:r>
          </a:p>
        </p:txBody>
      </p:sp>
      <p:sp>
        <p:nvSpPr>
          <p:cNvPr id="4" name="Slide Number Placeholder 3"/>
          <p:cNvSpPr>
            <a:spLocks noGrp="1"/>
          </p:cNvSpPr>
          <p:nvPr>
            <p:ph type="sldNum" sz="quarter" idx="5"/>
          </p:nvPr>
        </p:nvSpPr>
        <p:spPr/>
        <p:txBody>
          <a:bodyPr/>
          <a:lstStyle/>
          <a:p>
            <a:fld id="{FC8BD8E7-1312-41F3-99C4-6DA5AF891969}" type="slidenum">
              <a:rPr lang="en-US" smtClean="0"/>
              <a:t>49</a:t>
            </a:fld>
            <a:endParaRPr lang="en-US"/>
          </a:p>
        </p:txBody>
      </p:sp>
    </p:spTree>
    <p:extLst>
      <p:ext uri="{BB962C8B-B14F-4D97-AF65-F5344CB8AC3E}">
        <p14:creationId xmlns:p14="http://schemas.microsoft.com/office/powerpoint/2010/main" val="2130847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B977C-D009-C8B5-A7E1-C60F74A68C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F4B86A-05E9-836A-F401-D982488920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2EDA21-CCB4-F39D-C962-6A9F50FF71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278276-EBEF-22D3-8E5D-0B0AED3486B7}"/>
              </a:ext>
            </a:extLst>
          </p:cNvPr>
          <p:cNvSpPr>
            <a:spLocks noGrp="1"/>
          </p:cNvSpPr>
          <p:nvPr>
            <p:ph type="sldNum" sz="quarter" idx="5"/>
          </p:nvPr>
        </p:nvSpPr>
        <p:spPr/>
        <p:txBody>
          <a:bodyPr/>
          <a:lstStyle/>
          <a:p>
            <a:fld id="{FC8BD8E7-1312-41F3-99C4-6DA5AF891969}" type="slidenum">
              <a:rPr lang="en-US" smtClean="0"/>
              <a:t>5</a:t>
            </a:fld>
            <a:endParaRPr lang="en-US"/>
          </a:p>
        </p:txBody>
      </p:sp>
    </p:spTree>
    <p:extLst>
      <p:ext uri="{BB962C8B-B14F-4D97-AF65-F5344CB8AC3E}">
        <p14:creationId xmlns:p14="http://schemas.microsoft.com/office/powerpoint/2010/main" val="10570861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Continued engagement despite adverse consequences</a:t>
            </a:r>
          </a:p>
        </p:txBody>
      </p:sp>
      <p:sp>
        <p:nvSpPr>
          <p:cNvPr id="4" name="Slide Number Placeholder 3"/>
          <p:cNvSpPr>
            <a:spLocks noGrp="1"/>
          </p:cNvSpPr>
          <p:nvPr>
            <p:ph type="sldNum" sz="quarter" idx="5"/>
          </p:nvPr>
        </p:nvSpPr>
        <p:spPr/>
        <p:txBody>
          <a:bodyPr/>
          <a:lstStyle/>
          <a:p>
            <a:fld id="{FC8BD8E7-1312-41F3-99C4-6DA5AF891969}" type="slidenum">
              <a:rPr lang="en-US" smtClean="0"/>
              <a:t>50</a:t>
            </a:fld>
            <a:endParaRPr lang="en-US"/>
          </a:p>
        </p:txBody>
      </p:sp>
    </p:spTree>
    <p:extLst>
      <p:ext uri="{BB962C8B-B14F-4D97-AF65-F5344CB8AC3E}">
        <p14:creationId xmlns:p14="http://schemas.microsoft.com/office/powerpoint/2010/main" val="22666251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Compulsive Engagement with less sexual satisfaction</a:t>
            </a:r>
          </a:p>
        </p:txBody>
      </p:sp>
      <p:sp>
        <p:nvSpPr>
          <p:cNvPr id="4" name="Slide Number Placeholder 3"/>
          <p:cNvSpPr>
            <a:spLocks noGrp="1"/>
          </p:cNvSpPr>
          <p:nvPr>
            <p:ph type="sldNum" sz="quarter" idx="5"/>
          </p:nvPr>
        </p:nvSpPr>
        <p:spPr/>
        <p:txBody>
          <a:bodyPr/>
          <a:lstStyle/>
          <a:p>
            <a:fld id="{FC8BD8E7-1312-41F3-99C4-6DA5AF891969}" type="slidenum">
              <a:rPr lang="en-US" smtClean="0"/>
              <a:t>51</a:t>
            </a:fld>
            <a:endParaRPr lang="en-US"/>
          </a:p>
        </p:txBody>
      </p:sp>
    </p:spTree>
    <p:extLst>
      <p:ext uri="{BB962C8B-B14F-4D97-AF65-F5344CB8AC3E}">
        <p14:creationId xmlns:p14="http://schemas.microsoft.com/office/powerpoint/2010/main" val="3865489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Compulsive Engagement with less sexual satisfaction</a:t>
            </a:r>
          </a:p>
        </p:txBody>
      </p:sp>
      <p:sp>
        <p:nvSpPr>
          <p:cNvPr id="4" name="Slide Number Placeholder 3"/>
          <p:cNvSpPr>
            <a:spLocks noGrp="1"/>
          </p:cNvSpPr>
          <p:nvPr>
            <p:ph type="sldNum" sz="quarter" idx="5"/>
          </p:nvPr>
        </p:nvSpPr>
        <p:spPr/>
        <p:txBody>
          <a:bodyPr/>
          <a:lstStyle/>
          <a:p>
            <a:fld id="{FC8BD8E7-1312-41F3-99C4-6DA5AF891969}" type="slidenum">
              <a:rPr lang="en-US" smtClean="0"/>
              <a:t>52</a:t>
            </a:fld>
            <a:endParaRPr lang="en-US"/>
          </a:p>
        </p:txBody>
      </p:sp>
    </p:spTree>
    <p:extLst>
      <p:ext uri="{BB962C8B-B14F-4D97-AF65-F5344CB8AC3E}">
        <p14:creationId xmlns:p14="http://schemas.microsoft.com/office/powerpoint/2010/main" val="16558670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Maladaptive emotional regulation</a:t>
            </a:r>
          </a:p>
          <a:p>
            <a:endParaRPr lang="en-US" dirty="0"/>
          </a:p>
          <a:p>
            <a:endParaRPr lang="en-US" dirty="0"/>
          </a:p>
          <a:p>
            <a:r>
              <a:rPr lang="en-US" dirty="0"/>
              <a:t>Big surprise that this is missing!!</a:t>
            </a:r>
          </a:p>
        </p:txBody>
      </p:sp>
      <p:sp>
        <p:nvSpPr>
          <p:cNvPr id="4" name="Slide Number Placeholder 3"/>
          <p:cNvSpPr>
            <a:spLocks noGrp="1"/>
          </p:cNvSpPr>
          <p:nvPr>
            <p:ph type="sldNum" sz="quarter" idx="5"/>
          </p:nvPr>
        </p:nvSpPr>
        <p:spPr/>
        <p:txBody>
          <a:bodyPr/>
          <a:lstStyle/>
          <a:p>
            <a:fld id="{FC8BD8E7-1312-41F3-99C4-6DA5AF891969}" type="slidenum">
              <a:rPr lang="en-US" smtClean="0"/>
              <a:t>53</a:t>
            </a:fld>
            <a:endParaRPr lang="en-US"/>
          </a:p>
        </p:txBody>
      </p:sp>
    </p:spTree>
    <p:extLst>
      <p:ext uri="{BB962C8B-B14F-4D97-AF65-F5344CB8AC3E}">
        <p14:creationId xmlns:p14="http://schemas.microsoft.com/office/powerpoint/2010/main" val="6061734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Maladaptive emotional regulation</a:t>
            </a:r>
          </a:p>
          <a:p>
            <a:endParaRPr lang="en-US" dirty="0"/>
          </a:p>
          <a:p>
            <a:endParaRPr lang="en-US" dirty="0"/>
          </a:p>
          <a:p>
            <a:r>
              <a:rPr lang="en-US" dirty="0"/>
              <a:t>Big surprise that this is missing!!</a:t>
            </a:r>
          </a:p>
        </p:txBody>
      </p:sp>
      <p:sp>
        <p:nvSpPr>
          <p:cNvPr id="4" name="Slide Number Placeholder 3"/>
          <p:cNvSpPr>
            <a:spLocks noGrp="1"/>
          </p:cNvSpPr>
          <p:nvPr>
            <p:ph type="sldNum" sz="quarter" idx="5"/>
          </p:nvPr>
        </p:nvSpPr>
        <p:spPr/>
        <p:txBody>
          <a:bodyPr/>
          <a:lstStyle/>
          <a:p>
            <a:fld id="{FC8BD8E7-1312-41F3-99C4-6DA5AF891969}" type="slidenum">
              <a:rPr lang="en-US" smtClean="0"/>
              <a:t>54</a:t>
            </a:fld>
            <a:endParaRPr lang="en-US"/>
          </a:p>
        </p:txBody>
      </p:sp>
    </p:spTree>
    <p:extLst>
      <p:ext uri="{BB962C8B-B14F-4D97-AF65-F5344CB8AC3E}">
        <p14:creationId xmlns:p14="http://schemas.microsoft.com/office/powerpoint/2010/main" val="8965713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exclusion criteria</a:t>
            </a:r>
          </a:p>
        </p:txBody>
      </p:sp>
      <p:sp>
        <p:nvSpPr>
          <p:cNvPr id="4" name="Slide Number Placeholder 3"/>
          <p:cNvSpPr>
            <a:spLocks noGrp="1"/>
          </p:cNvSpPr>
          <p:nvPr>
            <p:ph type="sldNum" sz="quarter" idx="5"/>
          </p:nvPr>
        </p:nvSpPr>
        <p:spPr/>
        <p:txBody>
          <a:bodyPr/>
          <a:lstStyle/>
          <a:p>
            <a:fld id="{FC8BD8E7-1312-41F3-99C4-6DA5AF891969}" type="slidenum">
              <a:rPr lang="en-US" smtClean="0"/>
              <a:t>55</a:t>
            </a:fld>
            <a:endParaRPr lang="en-US"/>
          </a:p>
        </p:txBody>
      </p:sp>
    </p:spTree>
    <p:extLst>
      <p:ext uri="{BB962C8B-B14F-4D97-AF65-F5344CB8AC3E}">
        <p14:creationId xmlns:p14="http://schemas.microsoft.com/office/powerpoint/2010/main" val="18026704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exclusion criteria</a:t>
            </a:r>
          </a:p>
        </p:txBody>
      </p:sp>
      <p:sp>
        <p:nvSpPr>
          <p:cNvPr id="4" name="Slide Number Placeholder 3"/>
          <p:cNvSpPr>
            <a:spLocks noGrp="1"/>
          </p:cNvSpPr>
          <p:nvPr>
            <p:ph type="sldNum" sz="quarter" idx="5"/>
          </p:nvPr>
        </p:nvSpPr>
        <p:spPr/>
        <p:txBody>
          <a:bodyPr/>
          <a:lstStyle/>
          <a:p>
            <a:fld id="{FC8BD8E7-1312-41F3-99C4-6DA5AF891969}" type="slidenum">
              <a:rPr lang="en-US" smtClean="0"/>
              <a:t>56</a:t>
            </a:fld>
            <a:endParaRPr lang="en-US"/>
          </a:p>
        </p:txBody>
      </p:sp>
    </p:spTree>
    <p:extLst>
      <p:ext uri="{BB962C8B-B14F-4D97-AF65-F5344CB8AC3E}">
        <p14:creationId xmlns:p14="http://schemas.microsoft.com/office/powerpoint/2010/main" val="17634343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here are the accepted criteria per ICD</a:t>
            </a:r>
          </a:p>
        </p:txBody>
      </p:sp>
      <p:sp>
        <p:nvSpPr>
          <p:cNvPr id="4" name="Slide Number Placeholder 3"/>
          <p:cNvSpPr>
            <a:spLocks noGrp="1"/>
          </p:cNvSpPr>
          <p:nvPr>
            <p:ph type="sldNum" sz="quarter" idx="5"/>
          </p:nvPr>
        </p:nvSpPr>
        <p:spPr/>
        <p:txBody>
          <a:bodyPr/>
          <a:lstStyle/>
          <a:p>
            <a:fld id="{39265BAE-BCD6-CE4A-AC1C-EC9E5B649C7E}" type="slidenum">
              <a:rPr lang="en-US" smtClean="0"/>
              <a:t>57</a:t>
            </a:fld>
            <a:endParaRPr lang="en-US"/>
          </a:p>
        </p:txBody>
      </p:sp>
    </p:spTree>
    <p:extLst>
      <p:ext uri="{BB962C8B-B14F-4D97-AF65-F5344CB8AC3E}">
        <p14:creationId xmlns:p14="http://schemas.microsoft.com/office/powerpoint/2010/main" val="3310468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have you approached this dx?</a:t>
            </a:r>
          </a:p>
          <a:p>
            <a:endParaRPr lang="en-US" dirty="0"/>
          </a:p>
          <a:p>
            <a:r>
              <a:rPr lang="en-US" dirty="0"/>
              <a:t>For ICD-11 - of course you have CSBD as an identified disorder in the impulse control disorders section</a:t>
            </a:r>
          </a:p>
          <a:p>
            <a:endParaRPr lang="en-US" dirty="0"/>
          </a:p>
          <a:p>
            <a:r>
              <a:rPr lang="en-US" dirty="0"/>
              <a:t>For DSM, as I see it, you essentially have two options:</a:t>
            </a:r>
          </a:p>
          <a:p>
            <a:endParaRPr lang="en-US" dirty="0"/>
          </a:p>
          <a:p>
            <a:r>
              <a:rPr lang="en-US" dirty="0"/>
              <a:t>Option 1 is quite broad and probably therefore less optimal given that it is so abstract and doesn't really convey much information needed for treatment</a:t>
            </a:r>
          </a:p>
          <a:p>
            <a:endParaRPr lang="en-US" dirty="0"/>
          </a:p>
          <a:p>
            <a:r>
              <a:rPr lang="en-US" dirty="0"/>
              <a:t>Option 2 might be better and is consistent with the notion in ICD. In addition to writing hypersexuality, you need to record the reasons why this category is being used other than a more specific category. </a:t>
            </a:r>
          </a:p>
          <a:p>
            <a:endParaRPr lang="en-US" dirty="0"/>
          </a:p>
          <a:p>
            <a:r>
              <a:rPr lang="en-US" dirty="0"/>
              <a:t>You might write: Patient has a pattern of compulsive or hypersexual behavior that is distressing and interfering with his or her functioning.</a:t>
            </a:r>
          </a:p>
          <a:p>
            <a:endParaRPr lang="en-US" dirty="0"/>
          </a:p>
          <a:p>
            <a:endParaRPr lang="en-US" dirty="0"/>
          </a:p>
        </p:txBody>
      </p:sp>
      <p:sp>
        <p:nvSpPr>
          <p:cNvPr id="4" name="Slide Number Placeholder 3"/>
          <p:cNvSpPr>
            <a:spLocks noGrp="1"/>
          </p:cNvSpPr>
          <p:nvPr>
            <p:ph type="sldNum" sz="quarter" idx="5"/>
          </p:nvPr>
        </p:nvSpPr>
        <p:spPr/>
        <p:txBody>
          <a:bodyPr/>
          <a:lstStyle/>
          <a:p>
            <a:fld id="{FC8BD8E7-1312-41F3-99C4-6DA5AF891969}" type="slidenum">
              <a:rPr lang="en-US" smtClean="0"/>
              <a:t>58</a:t>
            </a:fld>
            <a:endParaRPr lang="en-US"/>
          </a:p>
        </p:txBody>
      </p:sp>
    </p:spTree>
    <p:extLst>
      <p:ext uri="{BB962C8B-B14F-4D97-AF65-F5344CB8AC3E}">
        <p14:creationId xmlns:p14="http://schemas.microsoft.com/office/powerpoint/2010/main" val="15476693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E44CB-74C1-D87C-389A-5B4FEE727D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351BEE-9D0C-35E2-10D8-348D9037FB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213466-D757-3C0F-B98C-8521DEE9580C}"/>
              </a:ext>
            </a:extLst>
          </p:cNvPr>
          <p:cNvSpPr>
            <a:spLocks noGrp="1"/>
          </p:cNvSpPr>
          <p:nvPr>
            <p:ph type="body" idx="1"/>
          </p:nvPr>
        </p:nvSpPr>
        <p:spPr/>
        <p:txBody>
          <a:bodyPr/>
          <a:lstStyle/>
          <a:p>
            <a:r>
              <a:rPr lang="en-US" dirty="0"/>
              <a:t>Moving more specifically into assessment, I think it is reasonable to consider some relevant and initial questions to determine whether more follow up is needed.</a:t>
            </a:r>
          </a:p>
          <a:p>
            <a:endParaRPr lang="en-US" dirty="0"/>
          </a:p>
          <a:p>
            <a:r>
              <a:rPr lang="en-US" dirty="0"/>
              <a:t>There isn't much available from a screening perspective</a:t>
            </a:r>
          </a:p>
          <a:p>
            <a:endParaRPr lang="en-US" dirty="0"/>
          </a:p>
          <a:p>
            <a:r>
              <a:rPr lang="en-US" dirty="0"/>
              <a:t>Pathos is a screening tool from Patrick Carnes </a:t>
            </a:r>
          </a:p>
          <a:p>
            <a:endParaRPr lang="en-US" dirty="0"/>
          </a:p>
          <a:p>
            <a:r>
              <a:rPr lang="en-US" dirty="0"/>
              <a:t>Asks the following ----</a:t>
            </a:r>
          </a:p>
          <a:p>
            <a:endParaRPr lang="en-US" dirty="0"/>
          </a:p>
          <a:p>
            <a:r>
              <a:rPr lang="en-US" dirty="0"/>
              <a:t>Each item is provided one point with a cut score of 3 or higher </a:t>
            </a:r>
          </a:p>
          <a:p>
            <a:endParaRPr lang="en-US" dirty="0"/>
          </a:p>
          <a:p>
            <a:r>
              <a:rPr lang="en-US" dirty="0"/>
              <a:t>However, no psychometric properties that I am aware of and I have concerns about utilizing arbitrary cut-off scores. </a:t>
            </a:r>
          </a:p>
          <a:p>
            <a:endParaRPr lang="en-US" dirty="0"/>
          </a:p>
          <a:p>
            <a:r>
              <a:rPr lang="en-US" dirty="0"/>
              <a:t>But, these are somewhat reasonable questions. </a:t>
            </a:r>
          </a:p>
          <a:p>
            <a:endParaRPr lang="en-US" dirty="0"/>
          </a:p>
          <a:p>
            <a:r>
              <a:rPr lang="en-US" dirty="0"/>
              <a:t>Some colleagues and I created a new screening tool that was just published called the Compulsive sexual behavior disorder scale: Diagnostic Inventory that might prove useful. </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AF75BCCF-B010-8712-F3E5-06B80016D0EE}"/>
              </a:ext>
            </a:extLst>
          </p:cNvPr>
          <p:cNvSpPr>
            <a:spLocks noGrp="1"/>
          </p:cNvSpPr>
          <p:nvPr>
            <p:ph type="sldNum" sz="quarter" idx="5"/>
          </p:nvPr>
        </p:nvSpPr>
        <p:spPr/>
        <p:txBody>
          <a:bodyPr/>
          <a:lstStyle/>
          <a:p>
            <a:fld id="{FC8BD8E7-1312-41F3-99C4-6DA5AF891969}" type="slidenum">
              <a:rPr lang="en-US" smtClean="0"/>
              <a:t>59</a:t>
            </a:fld>
            <a:endParaRPr lang="en-US"/>
          </a:p>
        </p:txBody>
      </p:sp>
    </p:spTree>
    <p:extLst>
      <p:ext uri="{BB962C8B-B14F-4D97-AF65-F5344CB8AC3E}">
        <p14:creationId xmlns:p14="http://schemas.microsoft.com/office/powerpoint/2010/main" val="146312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ask the question - What is it, a related one is what do we call it</a:t>
            </a:r>
          </a:p>
          <a:p>
            <a:endParaRPr lang="en-US" dirty="0"/>
          </a:p>
          <a:p>
            <a:r>
              <a:rPr lang="en-US" dirty="0"/>
              <a:t>A number of terms have been used</a:t>
            </a:r>
          </a:p>
          <a:p>
            <a:endParaRPr lang="en-US" dirty="0"/>
          </a:p>
          <a:p>
            <a:r>
              <a:rPr lang="en-US" dirty="0"/>
              <a:t>Considerable disagreement</a:t>
            </a:r>
          </a:p>
          <a:p>
            <a:endParaRPr lang="en-US" dirty="0"/>
          </a:p>
          <a:p>
            <a:r>
              <a:rPr lang="en-US" dirty="0"/>
              <a:t>Is it semantics or does it matter</a:t>
            </a:r>
          </a:p>
          <a:p>
            <a:endParaRPr lang="en-US" dirty="0"/>
          </a:p>
          <a:p>
            <a:r>
              <a:rPr lang="en-US" dirty="0"/>
              <a:t>What do you think?</a:t>
            </a:r>
          </a:p>
          <a:p>
            <a:endParaRPr lang="en-US" dirty="0"/>
          </a:p>
          <a:p>
            <a:r>
              <a:rPr lang="en-US" dirty="0"/>
              <a:t>What term do you use?</a:t>
            </a:r>
          </a:p>
          <a:p>
            <a:endParaRPr lang="en-US" dirty="0"/>
          </a:p>
        </p:txBody>
      </p:sp>
      <p:sp>
        <p:nvSpPr>
          <p:cNvPr id="4" name="Slide Number Placeholder 3"/>
          <p:cNvSpPr>
            <a:spLocks noGrp="1"/>
          </p:cNvSpPr>
          <p:nvPr>
            <p:ph type="sldNum" sz="quarter" idx="5"/>
          </p:nvPr>
        </p:nvSpPr>
        <p:spPr/>
        <p:txBody>
          <a:bodyPr/>
          <a:lstStyle/>
          <a:p>
            <a:fld id="{FC8BD8E7-1312-41F3-99C4-6DA5AF891969}" type="slidenum">
              <a:rPr lang="en-US" smtClean="0"/>
              <a:t>6</a:t>
            </a:fld>
            <a:endParaRPr lang="en-US"/>
          </a:p>
        </p:txBody>
      </p:sp>
    </p:spTree>
    <p:extLst>
      <p:ext uri="{BB962C8B-B14F-4D97-AF65-F5344CB8AC3E}">
        <p14:creationId xmlns:p14="http://schemas.microsoft.com/office/powerpoint/2010/main" val="23980245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reach out if you are interested in this article</a:t>
            </a:r>
          </a:p>
          <a:p>
            <a:endParaRPr lang="en-US" dirty="0"/>
          </a:p>
          <a:p>
            <a:r>
              <a:rPr lang="en-US" dirty="0"/>
              <a:t>This study looked at the development of the tool across two studies which involved multiple samples and 6 different countries. </a:t>
            </a:r>
          </a:p>
        </p:txBody>
      </p:sp>
      <p:sp>
        <p:nvSpPr>
          <p:cNvPr id="4" name="Slide Number Placeholder 3"/>
          <p:cNvSpPr>
            <a:spLocks noGrp="1"/>
          </p:cNvSpPr>
          <p:nvPr>
            <p:ph type="sldNum" sz="quarter" idx="5"/>
          </p:nvPr>
        </p:nvSpPr>
        <p:spPr/>
        <p:txBody>
          <a:bodyPr/>
          <a:lstStyle/>
          <a:p>
            <a:fld id="{39265BAE-BCD6-CE4A-AC1C-EC9E5B649C7E}" type="slidenum">
              <a:rPr lang="en-US" smtClean="0"/>
              <a:t>60</a:t>
            </a:fld>
            <a:endParaRPr lang="en-US"/>
          </a:p>
        </p:txBody>
      </p:sp>
    </p:spTree>
    <p:extLst>
      <p:ext uri="{BB962C8B-B14F-4D97-AF65-F5344CB8AC3E}">
        <p14:creationId xmlns:p14="http://schemas.microsoft.com/office/powerpoint/2010/main" val="35563593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CSBD: DI is 7 items with strong psychometric properties and cross-cultural validity </a:t>
            </a:r>
          </a:p>
          <a:p>
            <a:endParaRPr lang="en-US" dirty="0"/>
          </a:p>
          <a:p>
            <a:r>
              <a:rPr lang="en-US" dirty="0"/>
              <a:t>You probably see 9 items but we don’t score 8 or 9 as these were coping items that are clinically informative but not mean to be diagnostically informative. </a:t>
            </a:r>
          </a:p>
          <a:p>
            <a:endParaRPr lang="en-US" dirty="0"/>
          </a:p>
          <a:p>
            <a:r>
              <a:rPr lang="en-US" dirty="0"/>
              <a:t>You add up the first seven items for those that are “currently endorsed” the left box</a:t>
            </a:r>
          </a:p>
          <a:p>
            <a:endParaRPr lang="en-US" dirty="0"/>
          </a:p>
          <a:p>
            <a:r>
              <a:rPr lang="en-US" dirty="0"/>
              <a:t>It was suggested that a cutoff of 2 be set for further diagnostic evaluation</a:t>
            </a:r>
          </a:p>
        </p:txBody>
      </p:sp>
      <p:sp>
        <p:nvSpPr>
          <p:cNvPr id="4" name="Slide Number Placeholder 3"/>
          <p:cNvSpPr>
            <a:spLocks noGrp="1"/>
          </p:cNvSpPr>
          <p:nvPr>
            <p:ph type="sldNum" sz="quarter" idx="5"/>
          </p:nvPr>
        </p:nvSpPr>
        <p:spPr/>
        <p:txBody>
          <a:bodyPr/>
          <a:lstStyle/>
          <a:p>
            <a:fld id="{39265BAE-BCD6-CE4A-AC1C-EC9E5B649C7E}" type="slidenum">
              <a:rPr lang="en-US" smtClean="0"/>
              <a:t>61</a:t>
            </a:fld>
            <a:endParaRPr lang="en-US"/>
          </a:p>
        </p:txBody>
      </p:sp>
    </p:spTree>
    <p:extLst>
      <p:ext uri="{BB962C8B-B14F-4D97-AF65-F5344CB8AC3E}">
        <p14:creationId xmlns:p14="http://schemas.microsoft.com/office/powerpoint/2010/main" val="29622823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if you have someone who should be further assessed, you should proceed with a comprehensive assessment</a:t>
            </a:r>
          </a:p>
          <a:p>
            <a:endParaRPr lang="en-US" dirty="0"/>
          </a:p>
          <a:p>
            <a:r>
              <a:rPr lang="en-US" dirty="0"/>
              <a:t>Includes a </a:t>
            </a:r>
          </a:p>
          <a:p>
            <a:endParaRPr lang="en-US" dirty="0"/>
          </a:p>
          <a:p>
            <a:r>
              <a:rPr lang="en-US" dirty="0"/>
              <a:t>1) comprehensive interview - focused on dx relevant questions. A deeper dive on what was asked in the screening. </a:t>
            </a:r>
          </a:p>
          <a:p>
            <a:endParaRPr lang="en-US" dirty="0"/>
          </a:p>
          <a:p>
            <a:r>
              <a:rPr lang="en-US" dirty="0"/>
              <a:t>2) Want to ensure that we rule out other potential medical or other causes that could explain the behavior (e.g., head injury's and medications)</a:t>
            </a:r>
          </a:p>
          <a:p>
            <a:endParaRPr lang="en-US" dirty="0"/>
          </a:p>
          <a:p>
            <a:r>
              <a:rPr lang="en-US" dirty="0"/>
              <a:t>3) A multi-modal assessment - Big fan of integrating self-report and clinician interview with other sources - considering </a:t>
            </a:r>
            <a:r>
              <a:rPr lang="en-US" dirty="0" err="1"/>
              <a:t>beahviors</a:t>
            </a:r>
            <a:r>
              <a:rPr lang="en-US" dirty="0"/>
              <a:t>, collateral interviews with family etc. </a:t>
            </a:r>
          </a:p>
          <a:p>
            <a:endParaRPr lang="en-US" dirty="0"/>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62</a:t>
            </a:fld>
            <a:endParaRPr lang="en-US"/>
          </a:p>
        </p:txBody>
      </p:sp>
    </p:spTree>
    <p:extLst>
      <p:ext uri="{BB962C8B-B14F-4D97-AF65-F5344CB8AC3E}">
        <p14:creationId xmlns:p14="http://schemas.microsoft.com/office/powerpoint/2010/main" val="24570456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mentioned diagnostically relevant items, you have have the ICD and to some extent the DSM criteria as guides.</a:t>
            </a:r>
          </a:p>
          <a:p>
            <a:endParaRPr lang="en-US" dirty="0"/>
          </a:p>
          <a:p>
            <a:r>
              <a:rPr lang="en-US" dirty="0"/>
              <a:t>I also think you should consider the broad factors thought to underly CSBD. </a:t>
            </a:r>
          </a:p>
          <a:p>
            <a:endParaRPr lang="en-US" dirty="0"/>
          </a:p>
          <a:p>
            <a:r>
              <a:rPr lang="en-US" dirty="0"/>
              <a:t>This was addressed nicely during the student research talks yesterday </a:t>
            </a:r>
          </a:p>
          <a:p>
            <a:endParaRPr lang="en-US" dirty="0"/>
          </a:p>
          <a:p>
            <a:r>
              <a:rPr lang="en-US" dirty="0"/>
              <a:t>This highlights the work of Ray Knight and colleagues and the notion that CSBD is not simply </a:t>
            </a:r>
            <a:r>
              <a:rPr lang="en-US" dirty="0" err="1"/>
              <a:t>sexula</a:t>
            </a:r>
            <a:r>
              <a:rPr lang="en-US" dirty="0"/>
              <a:t> drive as once thought but better reflected by two factors</a:t>
            </a:r>
          </a:p>
          <a:p>
            <a:endParaRPr lang="en-US" dirty="0"/>
          </a:p>
          <a:p>
            <a:r>
              <a:rPr lang="en-US" dirty="0"/>
              <a:t>Sexual Drive</a:t>
            </a:r>
          </a:p>
          <a:p>
            <a:r>
              <a:rPr lang="en-US" dirty="0" err="1"/>
              <a:t>Problemeatic</a:t>
            </a:r>
            <a:r>
              <a:rPr lang="en-US" dirty="0"/>
              <a:t> sexuality</a:t>
            </a:r>
          </a:p>
          <a:p>
            <a:endParaRPr lang="en-US" dirty="0"/>
          </a:p>
        </p:txBody>
      </p:sp>
      <p:sp>
        <p:nvSpPr>
          <p:cNvPr id="4" name="Slide Number Placeholder 3"/>
          <p:cNvSpPr>
            <a:spLocks noGrp="1"/>
          </p:cNvSpPr>
          <p:nvPr>
            <p:ph type="sldNum" sz="quarter" idx="5"/>
          </p:nvPr>
        </p:nvSpPr>
        <p:spPr/>
        <p:txBody>
          <a:bodyPr/>
          <a:lstStyle/>
          <a:p>
            <a:fld id="{FC8BD8E7-1312-41F3-99C4-6DA5AF891969}" type="slidenum">
              <a:rPr lang="en-US" smtClean="0"/>
              <a:t>63</a:t>
            </a:fld>
            <a:endParaRPr lang="en-US"/>
          </a:p>
        </p:txBody>
      </p:sp>
    </p:spTree>
    <p:extLst>
      <p:ext uri="{BB962C8B-B14F-4D97-AF65-F5344CB8AC3E}">
        <p14:creationId xmlns:p14="http://schemas.microsoft.com/office/powerpoint/2010/main" val="20530891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focus on the first core construct to be examined…sexual drive</a:t>
            </a:r>
          </a:p>
          <a:p>
            <a:endParaRPr lang="en-US" dirty="0"/>
          </a:p>
          <a:p>
            <a:r>
              <a:rPr lang="en-US" dirty="0"/>
              <a:t>Can people have too much sex and do we care.</a:t>
            </a:r>
          </a:p>
          <a:p>
            <a:endParaRPr lang="en-US" dirty="0"/>
          </a:p>
          <a:p>
            <a:endParaRPr lang="en-US" dirty="0"/>
          </a:p>
          <a:p>
            <a:r>
              <a:rPr lang="en-US" dirty="0"/>
              <a:t>It’s a weird question but I think people can have statistically elevated rates of sexual activity which is helpful to know but of course a more central question is whether that results in problems. </a:t>
            </a:r>
          </a:p>
          <a:p>
            <a:endParaRPr lang="en-US" dirty="0"/>
          </a:p>
          <a:p>
            <a:r>
              <a:rPr lang="en-US" dirty="0"/>
              <a:t>You can have someone who has lots of sex and is really living a great and healthy life</a:t>
            </a:r>
          </a:p>
          <a:p>
            <a:endParaRPr lang="en-US" dirty="0"/>
          </a:p>
          <a:p>
            <a:r>
              <a:rPr lang="en-US" dirty="0"/>
              <a:t>You can also have someone who is having very little sex but complains about their life and finds the fact that they masturbate once per month to be a problem</a:t>
            </a:r>
          </a:p>
          <a:p>
            <a:endParaRPr lang="en-US" dirty="0"/>
          </a:p>
          <a:p>
            <a:r>
              <a:rPr lang="en-US" dirty="0"/>
              <a:t>Let’s first look at measuring sexual drive</a:t>
            </a:r>
          </a:p>
        </p:txBody>
      </p:sp>
      <p:sp>
        <p:nvSpPr>
          <p:cNvPr id="4" name="Slide Number Placeholder 3"/>
          <p:cNvSpPr>
            <a:spLocks noGrp="1"/>
          </p:cNvSpPr>
          <p:nvPr>
            <p:ph type="sldNum" sz="quarter" idx="5"/>
          </p:nvPr>
        </p:nvSpPr>
        <p:spPr/>
        <p:txBody>
          <a:bodyPr/>
          <a:lstStyle/>
          <a:p>
            <a:fld id="{39265BAE-BCD6-CE4A-AC1C-EC9E5B649C7E}" type="slidenum">
              <a:rPr lang="en-US" smtClean="0"/>
              <a:t>64</a:t>
            </a:fld>
            <a:endParaRPr lang="en-US"/>
          </a:p>
        </p:txBody>
      </p:sp>
    </p:spTree>
    <p:extLst>
      <p:ext uri="{BB962C8B-B14F-4D97-AF65-F5344CB8AC3E}">
        <p14:creationId xmlns:p14="http://schemas.microsoft.com/office/powerpoint/2010/main" val="18523018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norms are important</a:t>
            </a:r>
          </a:p>
          <a:p>
            <a:endParaRPr lang="en-US" dirty="0"/>
          </a:p>
          <a:p>
            <a:r>
              <a:rPr lang="en-US" dirty="0"/>
              <a:t>It's a continuum</a:t>
            </a:r>
          </a:p>
          <a:p>
            <a:endParaRPr lang="en-US" dirty="0"/>
          </a:p>
          <a:p>
            <a:r>
              <a:rPr lang="en-US" dirty="0"/>
              <a:t>There were a few early studies in more or less representative samples highlighting normative data. </a:t>
            </a:r>
          </a:p>
          <a:p>
            <a:endParaRPr lang="en-US" dirty="0"/>
          </a:p>
          <a:p>
            <a:r>
              <a:rPr lang="en-US" dirty="0"/>
              <a:t>Kinsey</a:t>
            </a:r>
          </a:p>
          <a:p>
            <a:endParaRPr lang="en-US" dirty="0"/>
          </a:p>
          <a:p>
            <a:endParaRPr lang="en-US" dirty="0"/>
          </a:p>
        </p:txBody>
      </p:sp>
      <p:sp>
        <p:nvSpPr>
          <p:cNvPr id="4" name="Slide Number Placeholder 3"/>
          <p:cNvSpPr>
            <a:spLocks noGrp="1"/>
          </p:cNvSpPr>
          <p:nvPr>
            <p:ph type="sldNum" sz="quarter" idx="5"/>
          </p:nvPr>
        </p:nvSpPr>
        <p:spPr/>
        <p:txBody>
          <a:bodyPr/>
          <a:lstStyle/>
          <a:p>
            <a:fld id="{FC8BD8E7-1312-41F3-99C4-6DA5AF891969}" type="slidenum">
              <a:rPr lang="en-US" smtClean="0"/>
              <a:t>65</a:t>
            </a:fld>
            <a:endParaRPr lang="en-US"/>
          </a:p>
        </p:txBody>
      </p:sp>
    </p:spTree>
    <p:extLst>
      <p:ext uri="{BB962C8B-B14F-4D97-AF65-F5344CB8AC3E}">
        <p14:creationId xmlns:p14="http://schemas.microsoft.com/office/powerpoint/2010/main" val="21463546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is aware of some early examples of surveys asking people about their sex life and the construction of norms from this information</a:t>
            </a:r>
          </a:p>
          <a:p>
            <a:endParaRPr lang="en-US" dirty="0"/>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66</a:t>
            </a:fld>
            <a:endParaRPr lang="en-US"/>
          </a:p>
        </p:txBody>
      </p:sp>
    </p:spTree>
    <p:extLst>
      <p:ext uri="{BB962C8B-B14F-4D97-AF65-F5344CB8AC3E}">
        <p14:creationId xmlns:p14="http://schemas.microsoft.com/office/powerpoint/2010/main" val="29349181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of you may know this 2006 study which examined more than 2K adult men and women drawn from a national survey in Sweden in order to identify risk factors and correlates of elevated rates of sexual behavior. </a:t>
            </a:r>
          </a:p>
          <a:p>
            <a:endParaRPr lang="en-US" dirty="0"/>
          </a:p>
          <a:p>
            <a:endParaRPr lang="en-US" dirty="0"/>
          </a:p>
          <a:p>
            <a:r>
              <a:rPr lang="en-US" dirty="0"/>
              <a:t>High levels of sexual behaviors were identified based on selecting the point near the 90</a:t>
            </a:r>
            <a:r>
              <a:rPr lang="en-US" baseline="30000" dirty="0"/>
              <a:t>th</a:t>
            </a:r>
            <a:r>
              <a:rPr lang="en-US" dirty="0"/>
              <a:t> percentile. </a:t>
            </a:r>
          </a:p>
          <a:p>
            <a:endParaRPr lang="en-US" dirty="0"/>
          </a:p>
          <a:p>
            <a:r>
              <a:rPr lang="en-US" dirty="0"/>
              <a:t>read off examples</a:t>
            </a:r>
          </a:p>
          <a:p>
            <a:endParaRPr lang="en-US" dirty="0"/>
          </a:p>
          <a:p>
            <a:r>
              <a:rPr lang="en-US" dirty="0"/>
              <a:t>They also noted that engaging in impersonal sex was associated with more negative correlates than engagement with a partner suggesting type of outlet is important</a:t>
            </a:r>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67</a:t>
            </a:fld>
            <a:endParaRPr lang="en-US"/>
          </a:p>
        </p:txBody>
      </p:sp>
    </p:spTree>
    <p:extLst>
      <p:ext uri="{BB962C8B-B14F-4D97-AF65-F5344CB8AC3E}">
        <p14:creationId xmlns:p14="http://schemas.microsoft.com/office/powerpoint/2010/main" val="3670555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adult community sample - about 2K</a:t>
            </a:r>
          </a:p>
          <a:p>
            <a:endParaRPr lang="en-CA" dirty="0"/>
          </a:p>
          <a:p>
            <a:endParaRPr lang="en-US" dirty="0"/>
          </a:p>
        </p:txBody>
      </p:sp>
      <p:sp>
        <p:nvSpPr>
          <p:cNvPr id="4" name="Slide Number Placeholder 3"/>
          <p:cNvSpPr>
            <a:spLocks noGrp="1"/>
          </p:cNvSpPr>
          <p:nvPr>
            <p:ph type="sldNum" sz="quarter" idx="5"/>
          </p:nvPr>
        </p:nvSpPr>
        <p:spPr/>
        <p:txBody>
          <a:bodyPr/>
          <a:lstStyle/>
          <a:p>
            <a:fld id="{FC8BD8E7-1312-41F3-99C4-6DA5AF891969}" type="slidenum">
              <a:rPr lang="en-US" smtClean="0"/>
              <a:t>68</a:t>
            </a:fld>
            <a:endParaRPr lang="en-US"/>
          </a:p>
        </p:txBody>
      </p:sp>
    </p:spTree>
    <p:extLst>
      <p:ext uri="{BB962C8B-B14F-4D97-AF65-F5344CB8AC3E}">
        <p14:creationId xmlns:p14="http://schemas.microsoft.com/office/powerpoint/2010/main" val="2563191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These are the means and frequencies for the sample as a whole not taking into account gender. </a:t>
            </a:r>
          </a:p>
          <a:p>
            <a:endParaRPr lang="en-CA" dirty="0"/>
          </a:p>
          <a:p>
            <a:r>
              <a:rPr lang="en-CA" dirty="0"/>
              <a:t>Canadians report an active sex life, both solo and person involved. (winters vs maple syrup) There are a few themes worth pointing out.</a:t>
            </a:r>
          </a:p>
          <a:p>
            <a:endParaRPr lang="en-CA" dirty="0"/>
          </a:p>
          <a:p>
            <a:pPr marL="228600" indent="-228600">
              <a:buAutoNum type="arabicPeriod"/>
            </a:pPr>
            <a:r>
              <a:rPr lang="en-CA" dirty="0"/>
              <a:t>The average monthly masturbation count was 15 –top 10% of other samples. </a:t>
            </a:r>
          </a:p>
          <a:p>
            <a:pPr marL="228600" indent="-228600">
              <a:buAutoNum type="arabicPeriod"/>
            </a:pPr>
            <a:endParaRPr lang="en-CA" dirty="0"/>
          </a:p>
          <a:p>
            <a:pPr marL="228600" indent="-228600">
              <a:buAutoNum type="arabicPeriod"/>
            </a:pPr>
            <a:r>
              <a:rPr lang="en-CA" dirty="0"/>
              <a:t>The same conclusion can be drawn about TSO 7 might be a relic of the 1940s during the Kinsey era.</a:t>
            </a:r>
          </a:p>
          <a:p>
            <a:pPr marL="228600" indent="-228600">
              <a:buAutoNum type="arabicPeriod"/>
            </a:pPr>
            <a:endParaRPr lang="en-CA" dirty="0"/>
          </a:p>
          <a:p>
            <a:pPr marL="228600" indent="-228600">
              <a:buAutoNum type="arabicPeriod"/>
            </a:pPr>
            <a:r>
              <a:rPr lang="en-CA" dirty="0"/>
              <a:t>Other possible indicators of hypersexuality had a much lower base rate. </a:t>
            </a:r>
            <a:endParaRPr lang="en-US" dirty="0"/>
          </a:p>
        </p:txBody>
      </p:sp>
      <p:sp>
        <p:nvSpPr>
          <p:cNvPr id="4" name="Slide Number Placeholder 3"/>
          <p:cNvSpPr>
            <a:spLocks noGrp="1"/>
          </p:cNvSpPr>
          <p:nvPr>
            <p:ph type="sldNum" sz="quarter" idx="5"/>
          </p:nvPr>
        </p:nvSpPr>
        <p:spPr/>
        <p:txBody>
          <a:bodyPr/>
          <a:lstStyle/>
          <a:p>
            <a:fld id="{FC8BD8E7-1312-41F3-99C4-6DA5AF891969}" type="slidenum">
              <a:rPr lang="en-US" smtClean="0"/>
              <a:t>69</a:t>
            </a:fld>
            <a:endParaRPr lang="en-US"/>
          </a:p>
        </p:txBody>
      </p:sp>
    </p:spTree>
    <p:extLst>
      <p:ext uri="{BB962C8B-B14F-4D97-AF65-F5344CB8AC3E}">
        <p14:creationId xmlns:p14="http://schemas.microsoft.com/office/powerpoint/2010/main" val="3019584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effectLst/>
                <a:latin typeface="Times New Roman" panose="02020603050405020304" pitchFamily="18" charset="0"/>
                <a:ea typeface="Times New Roman" panose="02020603050405020304" pitchFamily="18" charset="0"/>
              </a:rPr>
              <a:t>Its controversial</a:t>
            </a:r>
          </a:p>
          <a:p>
            <a:endParaRPr lang="en-CA" sz="1200" dirty="0">
              <a:effectLst/>
              <a:latin typeface="Times New Roman" panose="02020603050405020304" pitchFamily="18" charset="0"/>
              <a:ea typeface="Times New Roman" panose="02020603050405020304" pitchFamily="18" charset="0"/>
            </a:endParaRPr>
          </a:p>
          <a:p>
            <a:r>
              <a:rPr lang="en-CA" sz="1200" dirty="0">
                <a:effectLst/>
                <a:latin typeface="Times New Roman" panose="02020603050405020304" pitchFamily="18" charset="0"/>
                <a:ea typeface="Times New Roman" panose="02020603050405020304" pitchFamily="18" charset="0"/>
              </a:rPr>
              <a:t>Value laden - a cultural invention and artificially constructed to reflect deviations from normative standards</a:t>
            </a:r>
          </a:p>
          <a:p>
            <a:endParaRPr lang="en-CA"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Times New Roman" panose="02020603050405020304" pitchFamily="18" charset="0"/>
                <a:ea typeface="Times New Roman" panose="02020603050405020304" pitchFamily="18" charset="0"/>
              </a:rPr>
              <a:t>correlation made between </a:t>
            </a:r>
            <a:r>
              <a:rPr lang="en-CA" sz="1200" dirty="0">
                <a:effectLst/>
                <a:latin typeface="Times New Roman" panose="02020603050405020304" pitchFamily="18" charset="0"/>
                <a:ea typeface="Times New Roman" panose="02020603050405020304" pitchFamily="18" charset="0"/>
              </a:rPr>
              <a:t>prevailing sexual scripts (+ or - )and emphasis placed on inhibited vs disinhibited sex </a:t>
            </a:r>
          </a:p>
          <a:p>
            <a:endParaRPr lang="en-CA" sz="1200" dirty="0">
              <a:latin typeface="Times New Roman" panose="02020603050405020304" pitchFamily="18" charset="0"/>
            </a:endParaRPr>
          </a:p>
          <a:p>
            <a:r>
              <a:rPr lang="en-CA" sz="1200" dirty="0">
                <a:latin typeface="Times New Roman" panose="02020603050405020304" pitchFamily="18" charset="0"/>
              </a:rPr>
              <a:t>Disorder or a </a:t>
            </a:r>
            <a:r>
              <a:rPr lang="en-CA" sz="1200" dirty="0">
                <a:effectLst/>
                <a:latin typeface="Times New Roman" panose="02020603050405020304" pitchFamily="18" charset="0"/>
              </a:rPr>
              <a:t>by-product of something else that is more germane</a:t>
            </a:r>
          </a:p>
          <a:p>
            <a:endParaRPr lang="en-CA" sz="1200" dirty="0">
              <a:effectLst/>
              <a:latin typeface="Times New Roman" panose="02020603050405020304" pitchFamily="18" charset="0"/>
            </a:endParaRPr>
          </a:p>
          <a:p>
            <a:r>
              <a:rPr lang="en-CA" sz="1200" dirty="0">
                <a:effectLst/>
                <a:latin typeface="Times New Roman" panose="02020603050405020304" pitchFamily="18" charset="0"/>
              </a:rPr>
              <a:t>It is simply high sexual drive. </a:t>
            </a:r>
          </a:p>
          <a:p>
            <a:endParaRPr lang="en-CA" sz="1200" dirty="0">
              <a:latin typeface="Times New Roman" panose="02020603050405020304" pitchFamily="18" charset="0"/>
            </a:endParaRPr>
          </a:p>
          <a:p>
            <a:r>
              <a:rPr lang="en-CA" sz="1200" dirty="0">
                <a:effectLst/>
                <a:latin typeface="Times New Roman" panose="02020603050405020304" pitchFamily="18" charset="0"/>
              </a:rPr>
              <a:t>Lack of research, although this is changing</a:t>
            </a:r>
          </a:p>
          <a:p>
            <a:endParaRPr lang="en-CA" sz="1200" dirty="0">
              <a:effectLst/>
              <a:latin typeface="Times New Roman" panose="02020603050405020304" pitchFamily="18" charset="0"/>
            </a:endParaRPr>
          </a:p>
          <a:p>
            <a:r>
              <a:rPr lang="en-CA" sz="1200" dirty="0">
                <a:effectLst/>
                <a:latin typeface="Times New Roman" panose="02020603050405020304" pitchFamily="18" charset="0"/>
              </a:rPr>
              <a:t>Clinical implications. Similar to concerns about (PCD)</a:t>
            </a:r>
            <a:endParaRPr lang="en-US" sz="1200" dirty="0"/>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7</a:t>
            </a:fld>
            <a:endParaRPr lang="en-US"/>
          </a:p>
        </p:txBody>
      </p:sp>
    </p:spTree>
    <p:extLst>
      <p:ext uri="{BB962C8B-B14F-4D97-AF65-F5344CB8AC3E}">
        <p14:creationId xmlns:p14="http://schemas.microsoft.com/office/powerpoint/2010/main" val="26584753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males were about triple females on masturbation frequency</a:t>
            </a:r>
          </a:p>
          <a:p>
            <a:endParaRPr lang="en-CA" dirty="0"/>
          </a:p>
          <a:p>
            <a:r>
              <a:rPr lang="en-CA" dirty="0"/>
              <a:t>difference was much smaller on TSO (about 1/3 SD). </a:t>
            </a:r>
          </a:p>
          <a:p>
            <a:endParaRPr lang="en-CA" dirty="0"/>
          </a:p>
          <a:p>
            <a:r>
              <a:rPr lang="en-CA" dirty="0"/>
              <a:t>women’s average frequencies might be construed as borderline hypersexual using Kinsey criteria or findings from </a:t>
            </a:r>
            <a:r>
              <a:rPr lang="en-CA" dirty="0" err="1"/>
              <a:t>Langstrom</a:t>
            </a:r>
            <a:r>
              <a:rPr lang="en-CA" dirty="0"/>
              <a:t> and Hanson.</a:t>
            </a:r>
          </a:p>
          <a:p>
            <a:endParaRPr lang="en-CA" dirty="0"/>
          </a:p>
          <a:p>
            <a:r>
              <a:rPr lang="en-CA" dirty="0"/>
              <a:t>But what this illustrates is the need for new norms (or “metrics” if you will) to highlight what is sexually typical or atypical for Canadians.</a:t>
            </a:r>
          </a:p>
          <a:p>
            <a:endParaRPr lang="en-US" dirty="0"/>
          </a:p>
        </p:txBody>
      </p:sp>
      <p:sp>
        <p:nvSpPr>
          <p:cNvPr id="4" name="Slide Number Placeholder 3"/>
          <p:cNvSpPr>
            <a:spLocks noGrp="1"/>
          </p:cNvSpPr>
          <p:nvPr>
            <p:ph type="sldNum" sz="quarter" idx="5"/>
          </p:nvPr>
        </p:nvSpPr>
        <p:spPr/>
        <p:txBody>
          <a:bodyPr/>
          <a:lstStyle/>
          <a:p>
            <a:fld id="{FC8BD8E7-1312-41F3-99C4-6DA5AF891969}" type="slidenum">
              <a:rPr lang="en-US" smtClean="0"/>
              <a:t>70</a:t>
            </a:fld>
            <a:endParaRPr lang="en-US"/>
          </a:p>
        </p:txBody>
      </p:sp>
    </p:spTree>
    <p:extLst>
      <p:ext uri="{BB962C8B-B14F-4D97-AF65-F5344CB8AC3E}">
        <p14:creationId xmlns:p14="http://schemas.microsoft.com/office/powerpoint/2010/main" val="17862530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percentile ranks for the Sexual Compulsivity Scale, a 10-item self-report with items scored on a 1-4-point scale. </a:t>
            </a:r>
          </a:p>
          <a:p>
            <a:endParaRPr lang="en-US" dirty="0"/>
          </a:p>
          <a:p>
            <a:r>
              <a:rPr lang="en-US" dirty="0" err="1"/>
              <a:t>Kalichman</a:t>
            </a:r>
            <a:r>
              <a:rPr lang="en-US" dirty="0"/>
              <a:t> used 24 as a cutoff for hypersexuality </a:t>
            </a:r>
          </a:p>
          <a:p>
            <a:endParaRPr lang="en-US" dirty="0"/>
          </a:p>
          <a:p>
            <a:endParaRPr lang="en-US" dirty="0"/>
          </a:p>
          <a:p>
            <a:r>
              <a:rPr lang="en-US" dirty="0"/>
              <a:t>In our data 24 = 1SD above the mean and seem to be a reasonable cut score for statistical infrequency. </a:t>
            </a:r>
          </a:p>
          <a:p>
            <a:endParaRPr lang="en-US" dirty="0"/>
          </a:p>
          <a:p>
            <a:r>
              <a:rPr lang="en-US" dirty="0"/>
              <a:t>For women on the other hand, 19 gets at about 1SD above the mean. A score of 24 for women would be getting close to 2SDs above the mean. </a:t>
            </a:r>
          </a:p>
          <a:p>
            <a:endParaRPr lang="en-US" dirty="0"/>
          </a:p>
          <a:p>
            <a:r>
              <a:rPr lang="en-US" dirty="0"/>
              <a:t>The Canadian male average is around 17 while for women it is around 14-15</a:t>
            </a:r>
          </a:p>
        </p:txBody>
      </p:sp>
      <p:sp>
        <p:nvSpPr>
          <p:cNvPr id="4" name="Slide Number Placeholder 3"/>
          <p:cNvSpPr>
            <a:spLocks noGrp="1"/>
          </p:cNvSpPr>
          <p:nvPr>
            <p:ph type="sldNum" sz="quarter" idx="5"/>
          </p:nvPr>
        </p:nvSpPr>
        <p:spPr/>
        <p:txBody>
          <a:bodyPr/>
          <a:lstStyle/>
          <a:p>
            <a:fld id="{FC8BD8E7-1312-41F3-99C4-6DA5AF891969}" type="slidenum">
              <a:rPr lang="en-US" smtClean="0"/>
              <a:t>71</a:t>
            </a:fld>
            <a:endParaRPr lang="en-US"/>
          </a:p>
        </p:txBody>
      </p:sp>
    </p:spTree>
    <p:extLst>
      <p:ext uri="{BB962C8B-B14F-4D97-AF65-F5344CB8AC3E}">
        <p14:creationId xmlns:p14="http://schemas.microsoft.com/office/powerpoint/2010/main" val="31235633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For the HBI, Reid suggested 53 </a:t>
            </a:r>
          </a:p>
          <a:p>
            <a:endParaRPr lang="en-CA" dirty="0"/>
          </a:p>
          <a:p>
            <a:r>
              <a:rPr lang="en-CA" dirty="0"/>
              <a:t>Male SD = score of 55</a:t>
            </a:r>
          </a:p>
          <a:p>
            <a:endParaRPr lang="en-CA" dirty="0"/>
          </a:p>
          <a:p>
            <a:r>
              <a:rPr lang="en-CA" dirty="0"/>
              <a:t>Women SD = score of 49</a:t>
            </a:r>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FC8BD8E7-1312-41F3-99C4-6DA5AF891969}" type="slidenum">
              <a:rPr lang="en-US" smtClean="0"/>
              <a:t>72</a:t>
            </a:fld>
            <a:endParaRPr lang="en-US"/>
          </a:p>
        </p:txBody>
      </p:sp>
    </p:spTree>
    <p:extLst>
      <p:ext uri="{BB962C8B-B14F-4D97-AF65-F5344CB8AC3E}">
        <p14:creationId xmlns:p14="http://schemas.microsoft.com/office/powerpoint/2010/main" val="42668088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highlight = 50</a:t>
            </a:r>
            <a:r>
              <a:rPr lang="en-US" baseline="30000" dirty="0"/>
              <a:t>th</a:t>
            </a:r>
            <a:r>
              <a:rPr lang="en-US" dirty="0"/>
              <a:t> percentile</a:t>
            </a:r>
          </a:p>
          <a:p>
            <a:endParaRPr lang="en-US" dirty="0"/>
          </a:p>
          <a:p>
            <a:r>
              <a:rPr lang="en-US" dirty="0"/>
              <a:t>next is for a TSO of 7</a:t>
            </a:r>
          </a:p>
          <a:p>
            <a:endParaRPr lang="en-US" dirty="0"/>
          </a:p>
          <a:p>
            <a:r>
              <a:rPr lang="en-US" dirty="0"/>
              <a:t> last is those who score 1 SD above the mean.</a:t>
            </a:r>
          </a:p>
          <a:p>
            <a:endParaRPr lang="en-US" dirty="0"/>
          </a:p>
          <a:p>
            <a:r>
              <a:rPr lang="en-US" dirty="0"/>
              <a:t>the average Canadian male would be considered hypersexual by strict TSO standards</a:t>
            </a:r>
          </a:p>
          <a:p>
            <a:endParaRPr lang="en-US" dirty="0"/>
          </a:p>
          <a:p>
            <a:r>
              <a:rPr lang="en-US" dirty="0"/>
              <a:t>TSO of 9 or 10 starts to get pretty rare for Canadian men, </a:t>
            </a:r>
          </a:p>
          <a:p>
            <a:endParaRPr lang="en-US" dirty="0"/>
          </a:p>
          <a:p>
            <a:r>
              <a:rPr lang="en-US" dirty="0"/>
              <a:t>Canadian women = 8.</a:t>
            </a:r>
          </a:p>
          <a:p>
            <a:endParaRPr lang="en-US" dirty="0"/>
          </a:p>
          <a:p>
            <a:endParaRPr lang="en-US" dirty="0"/>
          </a:p>
        </p:txBody>
      </p:sp>
      <p:sp>
        <p:nvSpPr>
          <p:cNvPr id="4" name="Slide Number Placeholder 3"/>
          <p:cNvSpPr>
            <a:spLocks noGrp="1"/>
          </p:cNvSpPr>
          <p:nvPr>
            <p:ph type="sldNum" sz="quarter" idx="5"/>
          </p:nvPr>
        </p:nvSpPr>
        <p:spPr/>
        <p:txBody>
          <a:bodyPr/>
          <a:lstStyle/>
          <a:p>
            <a:fld id="{73A58939-B1BF-6D41-B51F-1A8F5505D5B2}" type="slidenum">
              <a:rPr lang="en-US" smtClean="0"/>
              <a:t>73</a:t>
            </a:fld>
            <a:endParaRPr lang="en-US"/>
          </a:p>
        </p:txBody>
      </p:sp>
    </p:spTree>
    <p:extLst>
      <p:ext uri="{BB962C8B-B14F-4D97-AF65-F5344CB8AC3E}">
        <p14:creationId xmlns:p14="http://schemas.microsoft.com/office/powerpoint/2010/main" val="40634666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colleagues and I also looked at TSO specifically</a:t>
            </a:r>
          </a:p>
          <a:p>
            <a:endParaRPr lang="en-US" dirty="0"/>
          </a:p>
          <a:p>
            <a:r>
              <a:rPr lang="en-US" dirty="0"/>
              <a:t>In this case, we looked at a representative sample in North America. Included about 1K men and women recruited online</a:t>
            </a:r>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74</a:t>
            </a:fld>
            <a:endParaRPr lang="en-US"/>
          </a:p>
        </p:txBody>
      </p:sp>
    </p:spTree>
    <p:extLst>
      <p:ext uri="{BB962C8B-B14F-4D97-AF65-F5344CB8AC3E}">
        <p14:creationId xmlns:p14="http://schemas.microsoft.com/office/powerpoint/2010/main" val="35943525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graph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average across both genders was 3</a:t>
            </a:r>
          </a:p>
          <a:p>
            <a:endParaRPr lang="en-US" dirty="0"/>
          </a:p>
          <a:p>
            <a:r>
              <a:rPr lang="en-US" dirty="0"/>
              <a:t>but </a:t>
            </a:r>
          </a:p>
          <a:p>
            <a:endParaRPr lang="en-US" dirty="0"/>
          </a:p>
          <a:p>
            <a:r>
              <a:rPr lang="en-US" dirty="0"/>
              <a:t>Males consistently reported higher orgasm frequencies than females which is a pretty robust finding across studies</a:t>
            </a:r>
          </a:p>
          <a:p>
            <a:endParaRPr lang="en-US" dirty="0"/>
          </a:p>
          <a:p>
            <a:r>
              <a:rPr lang="en-US" dirty="0"/>
              <a:t>Also, an age effect 55+ lower orgasms </a:t>
            </a:r>
          </a:p>
          <a:p>
            <a:endParaRPr lang="en-US" dirty="0"/>
          </a:p>
          <a:p>
            <a:r>
              <a:rPr lang="en-US" dirty="0"/>
              <a:t>This is also pretty robust although we didn't find this in our Canadian study I showed you earlier</a:t>
            </a:r>
          </a:p>
          <a:p>
            <a:endParaRPr lang="en-US" dirty="0"/>
          </a:p>
          <a:p>
            <a:endParaRPr lang="en-US" dirty="0"/>
          </a:p>
          <a:p>
            <a:r>
              <a:rPr lang="en-US" dirty="0"/>
              <a:t>25% of the sample would have met 7+ orgasms per week. Again, suggesting that the traditional cut-off used simply does not apply anymore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75</a:t>
            </a:fld>
            <a:endParaRPr lang="en-US"/>
          </a:p>
        </p:txBody>
      </p:sp>
    </p:spTree>
    <p:extLst>
      <p:ext uri="{BB962C8B-B14F-4D97-AF65-F5344CB8AC3E}">
        <p14:creationId xmlns:p14="http://schemas.microsoft.com/office/powerpoint/2010/main" val="31501015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recently, we have just completed a meta-analysis that looked at about 25K participants, most of whom were white</a:t>
            </a:r>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76</a:t>
            </a:fld>
            <a:endParaRPr lang="en-US"/>
          </a:p>
        </p:txBody>
      </p:sp>
    </p:spTree>
    <p:extLst>
      <p:ext uri="{BB962C8B-B14F-4D97-AF65-F5344CB8AC3E}">
        <p14:creationId xmlns:p14="http://schemas.microsoft.com/office/powerpoint/2010/main" val="17110586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forest plots for female TSO on the left and male TSO on the right</a:t>
            </a:r>
          </a:p>
          <a:p>
            <a:endParaRPr lang="en-US" dirty="0"/>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77</a:t>
            </a:fld>
            <a:endParaRPr lang="en-US"/>
          </a:p>
        </p:txBody>
      </p:sp>
    </p:spTree>
    <p:extLst>
      <p:ext uri="{BB962C8B-B14F-4D97-AF65-F5344CB8AC3E}">
        <p14:creationId xmlns:p14="http://schemas.microsoft.com/office/powerpoint/2010/main" val="13233642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you can see a pretty clear gender difference in TSO</a:t>
            </a:r>
          </a:p>
          <a:p>
            <a:endParaRPr lang="en-US" dirty="0"/>
          </a:p>
          <a:p>
            <a:r>
              <a:rPr lang="en-US" dirty="0"/>
              <a:t>Females – 2.5 </a:t>
            </a:r>
          </a:p>
          <a:p>
            <a:r>
              <a:rPr lang="en-US" dirty="0"/>
              <a:t>Males  -- just over 4 per week</a:t>
            </a:r>
          </a:p>
          <a:p>
            <a:endParaRPr lang="en-US" dirty="0"/>
          </a:p>
          <a:p>
            <a:r>
              <a:rPr lang="en-US" dirty="0"/>
              <a:t>You can also see that a TSO of 7 is inappropriate to use as a cutoff</a:t>
            </a:r>
          </a:p>
          <a:p>
            <a:endParaRPr lang="en-US" dirty="0"/>
          </a:p>
          <a:p>
            <a:r>
              <a:rPr lang="en-US" dirty="0"/>
              <a:t>Better to consider 8-9 for men and 5-6 for women as an initial benchmark of hypersexuality</a:t>
            </a:r>
          </a:p>
          <a:p>
            <a:endParaRPr lang="en-US" dirty="0"/>
          </a:p>
          <a:p>
            <a:r>
              <a:rPr lang="en-US" dirty="0"/>
              <a:t>We also found some interesting moderators as shown here</a:t>
            </a:r>
          </a:p>
          <a:p>
            <a:endParaRPr lang="en-US" dirty="0"/>
          </a:p>
          <a:p>
            <a:endParaRPr lang="en-US" dirty="0"/>
          </a:p>
          <a:p>
            <a:r>
              <a:rPr lang="en-US" dirty="0"/>
              <a:t>Of course, this is just specifically sexual drive or hypersexuality. There are other domains that need to be assessed when you consider the broader construct of CSBD. This is where some additional measures can be helpful </a:t>
            </a:r>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78</a:t>
            </a:fld>
            <a:endParaRPr lang="en-US"/>
          </a:p>
        </p:txBody>
      </p:sp>
    </p:spTree>
    <p:extLst>
      <p:ext uri="{BB962C8B-B14F-4D97-AF65-F5344CB8AC3E}">
        <p14:creationId xmlns:p14="http://schemas.microsoft.com/office/powerpoint/2010/main" val="33643952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265BAE-BCD6-CE4A-AC1C-EC9E5B649C7E}" type="slidenum">
              <a:rPr lang="en-US" smtClean="0"/>
              <a:t>79</a:t>
            </a:fld>
            <a:endParaRPr lang="en-US"/>
          </a:p>
        </p:txBody>
      </p:sp>
    </p:spTree>
    <p:extLst>
      <p:ext uri="{BB962C8B-B14F-4D97-AF65-F5344CB8AC3E}">
        <p14:creationId xmlns:p14="http://schemas.microsoft.com/office/powerpoint/2010/main" val="1169556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APA defines hypersexuality as a stronger than usual urge to have sexual activity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don’t think anyone would argue that hypersexuality is a thing – meaning that some people think about sex a lot or have a lot of sex based on some reference point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this simplistic definition leaves much to be desired. </a:t>
            </a:r>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8</a:t>
            </a:fld>
            <a:endParaRPr lang="en-US"/>
          </a:p>
        </p:txBody>
      </p:sp>
    </p:spTree>
    <p:extLst>
      <p:ext uri="{BB962C8B-B14F-4D97-AF65-F5344CB8AC3E}">
        <p14:creationId xmlns:p14="http://schemas.microsoft.com/office/powerpoint/2010/main" val="39562321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useful article to have on hand</a:t>
            </a:r>
          </a:p>
          <a:p>
            <a:endParaRPr lang="en-US" dirty="0"/>
          </a:p>
          <a:p>
            <a:r>
              <a:rPr lang="en-US" dirty="0"/>
              <a:t>Authors reviewed 17 Instruments created to assess CSBD. </a:t>
            </a:r>
          </a:p>
          <a:p>
            <a:endParaRPr lang="en-US" dirty="0"/>
          </a:p>
          <a:p>
            <a:r>
              <a:rPr lang="en-US" dirty="0"/>
              <a:t>They divided the instruments into 4 types</a:t>
            </a:r>
          </a:p>
          <a:p>
            <a:endParaRPr lang="en-US" dirty="0"/>
          </a:p>
          <a:p>
            <a:pPr marL="228600" indent="-228600">
              <a:buAutoNum type="arabicParenR"/>
            </a:pPr>
            <a:r>
              <a:rPr lang="en-US" dirty="0"/>
              <a:t>Self-report rating scales – assess one’s experience of CSBD</a:t>
            </a:r>
          </a:p>
          <a:p>
            <a:pPr marL="228600" indent="-228600">
              <a:buAutoNum type="arabicParenR"/>
            </a:pPr>
            <a:r>
              <a:rPr lang="en-US" dirty="0"/>
              <a:t>Self-report Checklists – similar to # 1 but usually yes/no and can be done quick</a:t>
            </a:r>
          </a:p>
          <a:p>
            <a:pPr marL="228600" indent="-228600">
              <a:buAutoNum type="arabicParenR"/>
            </a:pPr>
            <a:r>
              <a:rPr lang="en-US" dirty="0"/>
              <a:t>Clinician rating scales – administered by a professional</a:t>
            </a:r>
          </a:p>
          <a:p>
            <a:pPr marL="228600" indent="-228600">
              <a:buAutoNum type="arabicParenR"/>
            </a:pPr>
            <a:r>
              <a:rPr lang="en-US" dirty="0"/>
              <a:t>Self-report of consequences – focus on consequences </a:t>
            </a:r>
          </a:p>
          <a:p>
            <a:pPr marL="228600" indent="-228600">
              <a:buAutoNum type="arabicParenR"/>
            </a:pPr>
            <a:endParaRPr lang="en-US" dirty="0"/>
          </a:p>
          <a:p>
            <a:pPr marL="228600" indent="-228600">
              <a:buAutoNum type="arabicParenR"/>
            </a:pPr>
            <a:endParaRPr lang="en-US" dirty="0"/>
          </a:p>
          <a:p>
            <a:pPr marL="228600" indent="-228600">
              <a:buAutoNum type="arabicParenR"/>
            </a:pPr>
            <a:r>
              <a:rPr lang="en-US" dirty="0"/>
              <a:t>Went on to describe significant findings, samples utilized, reliability, validity. </a:t>
            </a:r>
          </a:p>
          <a:p>
            <a:endParaRPr lang="en-US" dirty="0"/>
          </a:p>
          <a:p>
            <a:r>
              <a:rPr lang="en-US" dirty="0"/>
              <a:t>Based on these metrics, they made some recommendations in each category. </a:t>
            </a:r>
          </a:p>
          <a:p>
            <a:endParaRPr lang="en-US" dirty="0"/>
          </a:p>
          <a:p>
            <a:r>
              <a:rPr lang="en-US" dirty="0"/>
              <a:t>They specifically recommended rating scales over checklists and the benefit of using scales tied to diagnostic criteria</a:t>
            </a:r>
          </a:p>
          <a:p>
            <a:endParaRPr lang="en-US" dirty="0"/>
          </a:p>
          <a:p>
            <a:r>
              <a:rPr lang="en-US" dirty="0"/>
              <a:t>So, let's talk about our options here</a:t>
            </a:r>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80</a:t>
            </a:fld>
            <a:endParaRPr lang="en-US"/>
          </a:p>
        </p:txBody>
      </p:sp>
    </p:spTree>
    <p:extLst>
      <p:ext uri="{BB962C8B-B14F-4D97-AF65-F5344CB8AC3E}">
        <p14:creationId xmlns:p14="http://schemas.microsoft.com/office/powerpoint/2010/main" val="15618809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Obviously there is not a great deal on dx scales.</a:t>
            </a:r>
          </a:p>
          <a:p>
            <a:endParaRPr lang="en-US" dirty="0"/>
          </a:p>
          <a:p>
            <a:r>
              <a:rPr lang="en-US" dirty="0"/>
              <a:t>I mentioned our screening scale earlier which is tied to diagnosis</a:t>
            </a:r>
          </a:p>
          <a:p>
            <a:endParaRPr lang="en-US" dirty="0"/>
          </a:p>
          <a:p>
            <a:r>
              <a:rPr lang="en-US" dirty="0"/>
              <a:t>Here we have the Compulsive Sexual Behavior Disorder Scale</a:t>
            </a:r>
          </a:p>
          <a:p>
            <a:endParaRPr lang="en-US" dirty="0"/>
          </a:p>
          <a:p>
            <a:r>
              <a:rPr lang="en-US" dirty="0"/>
              <a:t>It has 19 items that are mapped onto ICD diagnostic criteria. </a:t>
            </a:r>
          </a:p>
          <a:p>
            <a:endParaRPr lang="en-US" dirty="0"/>
          </a:p>
          <a:p>
            <a:r>
              <a:rPr lang="en-US" dirty="0"/>
              <a:t>Each question (e.g., I had sex even when I did not enjoy it anymore) is scored on a 1 (totally disagree) to 4 (totally agree) scale</a:t>
            </a:r>
          </a:p>
          <a:p>
            <a:endParaRPr lang="en-US" dirty="0"/>
          </a:p>
          <a:p>
            <a:r>
              <a:rPr lang="en-US" dirty="0"/>
              <a:t>Score of 50 points was considered a useful threshold to identify those at high risk of CSBD. Showed some good psychometric </a:t>
            </a:r>
            <a:r>
              <a:rPr lang="en-US" dirty="0" err="1"/>
              <a:t>properites</a:t>
            </a:r>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81</a:t>
            </a:fld>
            <a:endParaRPr lang="en-US"/>
          </a:p>
        </p:txBody>
      </p:sp>
    </p:spTree>
    <p:extLst>
      <p:ext uri="{BB962C8B-B14F-4D97-AF65-F5344CB8AC3E}">
        <p14:creationId xmlns:p14="http://schemas.microsoft.com/office/powerpoint/2010/main" val="35685049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from a dissertation from University of Western</a:t>
            </a:r>
          </a:p>
          <a:p>
            <a:endParaRPr lang="en-US" dirty="0"/>
          </a:p>
          <a:p>
            <a:r>
              <a:rPr lang="en-US" dirty="0"/>
              <a:t>She employed </a:t>
            </a:r>
            <a:r>
              <a:rPr lang="en-US" dirty="0" err="1"/>
              <a:t>Hunsley</a:t>
            </a:r>
            <a:r>
              <a:rPr lang="en-US" dirty="0"/>
              <a:t> and Mash’s criteria to award a highly recommended rating based on the results of reliability and validity re: good, adequate excellent</a:t>
            </a:r>
          </a:p>
          <a:p>
            <a:endParaRPr lang="en-US" dirty="0"/>
          </a:p>
          <a:p>
            <a:r>
              <a:rPr lang="en-US" dirty="0"/>
              <a:t>None of the measures were highly recommended but:</a:t>
            </a:r>
          </a:p>
          <a:p>
            <a:endParaRPr lang="en-US" dirty="0"/>
          </a:p>
          <a:p>
            <a:endParaRPr lang="en-US" dirty="0"/>
          </a:p>
          <a:p>
            <a:endParaRPr lang="en-US" dirty="0"/>
          </a:p>
          <a:p>
            <a:r>
              <a:rPr lang="en-US" dirty="0"/>
              <a:t>The HDSI was recommended which was the dx scale </a:t>
            </a:r>
            <a:r>
              <a:rPr lang="en-US" dirty="0" err="1"/>
              <a:t>asssociated</a:t>
            </a:r>
            <a:r>
              <a:rPr lang="en-US" dirty="0"/>
              <a:t> with DSM-5 criteria</a:t>
            </a:r>
          </a:p>
          <a:p>
            <a:endParaRPr lang="en-US" dirty="0"/>
          </a:p>
          <a:p>
            <a:r>
              <a:rPr lang="en-US" dirty="0"/>
              <a:t>Also, the SCS and HBI were recommended</a:t>
            </a:r>
          </a:p>
          <a:p>
            <a:endParaRPr lang="en-US" dirty="0"/>
          </a:p>
        </p:txBody>
      </p:sp>
      <p:sp>
        <p:nvSpPr>
          <p:cNvPr id="4" name="Slide Number Placeholder 3"/>
          <p:cNvSpPr>
            <a:spLocks noGrp="1"/>
          </p:cNvSpPr>
          <p:nvPr>
            <p:ph type="sldNum" sz="quarter" idx="5"/>
          </p:nvPr>
        </p:nvSpPr>
        <p:spPr/>
        <p:txBody>
          <a:bodyPr/>
          <a:lstStyle/>
          <a:p>
            <a:fld id="{FC8BD8E7-1312-41F3-99C4-6DA5AF891969}" type="slidenum">
              <a:rPr lang="en-US" smtClean="0"/>
              <a:t>82</a:t>
            </a:fld>
            <a:endParaRPr lang="en-US"/>
          </a:p>
        </p:txBody>
      </p:sp>
    </p:spTree>
    <p:extLst>
      <p:ext uri="{BB962C8B-B14F-4D97-AF65-F5344CB8AC3E}">
        <p14:creationId xmlns:p14="http://schemas.microsoft.com/office/powerpoint/2010/main" val="40488455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 recognize that I didn’t discuss the MIDSA but it’s on my recommendations. I do this because it’s a phenomenal option to consider and I know most people here would be aware of it. </a:t>
            </a:r>
          </a:p>
          <a:p>
            <a:endParaRPr lang="en-US" dirty="0"/>
          </a:p>
          <a:p>
            <a:r>
              <a:rPr lang="en-US" dirty="0"/>
              <a:t>It is long in its entirety but provides a lot of very useful information both clinically and in the research we have done with CSBD.</a:t>
            </a:r>
          </a:p>
        </p:txBody>
      </p:sp>
      <p:sp>
        <p:nvSpPr>
          <p:cNvPr id="4" name="Slide Number Placeholder 3"/>
          <p:cNvSpPr>
            <a:spLocks noGrp="1"/>
          </p:cNvSpPr>
          <p:nvPr>
            <p:ph type="sldNum" sz="quarter" idx="5"/>
          </p:nvPr>
        </p:nvSpPr>
        <p:spPr/>
        <p:txBody>
          <a:bodyPr/>
          <a:lstStyle/>
          <a:p>
            <a:fld id="{39265BAE-BCD6-CE4A-AC1C-EC9E5B649C7E}" type="slidenum">
              <a:rPr lang="en-US" smtClean="0"/>
              <a:t>83</a:t>
            </a:fld>
            <a:endParaRPr lang="en-US"/>
          </a:p>
        </p:txBody>
      </p:sp>
    </p:spTree>
    <p:extLst>
      <p:ext uri="{BB962C8B-B14F-4D97-AF65-F5344CB8AC3E}">
        <p14:creationId xmlns:p14="http://schemas.microsoft.com/office/powerpoint/2010/main" val="30290558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8BD8E7-1312-41F3-99C4-6DA5AF891969}" type="slidenum">
              <a:rPr lang="en-US" smtClean="0"/>
              <a:t>84</a:t>
            </a:fld>
            <a:endParaRPr lang="en-US"/>
          </a:p>
        </p:txBody>
      </p:sp>
    </p:spTree>
    <p:extLst>
      <p:ext uri="{BB962C8B-B14F-4D97-AF65-F5344CB8AC3E}">
        <p14:creationId xmlns:p14="http://schemas.microsoft.com/office/powerpoint/2010/main" val="8044910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different types of interventions throughout the literature</a:t>
            </a:r>
          </a:p>
          <a:p>
            <a:endParaRPr lang="en-US" dirty="0"/>
          </a:p>
          <a:p>
            <a:r>
              <a:rPr lang="en-US" dirty="0"/>
              <a:t>Broadly, these can be grouped into the popular support type groups, meds, and psychological approaches</a:t>
            </a:r>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85</a:t>
            </a:fld>
            <a:endParaRPr lang="en-US"/>
          </a:p>
        </p:txBody>
      </p:sp>
    </p:spTree>
    <p:extLst>
      <p:ext uri="{BB962C8B-B14F-4D97-AF65-F5344CB8AC3E}">
        <p14:creationId xmlns:p14="http://schemas.microsoft.com/office/powerpoint/2010/main" val="14944342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iterations, </a:t>
            </a:r>
            <a:r>
              <a:rPr lang="en-US" dirty="0" err="1"/>
              <a:t>sexholics</a:t>
            </a:r>
            <a:r>
              <a:rPr lang="en-US" dirty="0"/>
              <a:t> anonymous and love addicts anonymous</a:t>
            </a:r>
          </a:p>
          <a:p>
            <a:endParaRPr lang="en-US" dirty="0"/>
          </a:p>
          <a:p>
            <a:r>
              <a:rPr lang="en-US" dirty="0"/>
              <a:t>They are heavily influenced by the substance abuse model and 12-steps specifically</a:t>
            </a:r>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86</a:t>
            </a:fld>
            <a:endParaRPr lang="en-US"/>
          </a:p>
        </p:txBody>
      </p:sp>
    </p:spTree>
    <p:extLst>
      <p:ext uri="{BB962C8B-B14F-4D97-AF65-F5344CB8AC3E}">
        <p14:creationId xmlns:p14="http://schemas.microsoft.com/office/powerpoint/2010/main" val="10644736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 few</a:t>
            </a:r>
          </a:p>
          <a:p>
            <a:endParaRPr lang="en-US" dirty="0"/>
          </a:p>
          <a:p>
            <a:endParaRPr lang="en-US" dirty="0"/>
          </a:p>
          <a:p>
            <a:r>
              <a:rPr lang="en-US" dirty="0"/>
              <a:t>I have personally struggled with the notion of giving up power and control when autonomy and personal choice is what I focus so much on in treatment but I recognize that I am a bit out of my lane on the 12 step models. </a:t>
            </a:r>
          </a:p>
          <a:p>
            <a:endParaRPr lang="en-US" dirty="0"/>
          </a:p>
          <a:p>
            <a:r>
              <a:rPr lang="en-US" dirty="0"/>
              <a:t>What do you think?</a:t>
            </a:r>
          </a:p>
        </p:txBody>
      </p:sp>
      <p:sp>
        <p:nvSpPr>
          <p:cNvPr id="4" name="Slide Number Placeholder 3"/>
          <p:cNvSpPr>
            <a:spLocks noGrp="1"/>
          </p:cNvSpPr>
          <p:nvPr>
            <p:ph type="sldNum" sz="quarter" idx="5"/>
          </p:nvPr>
        </p:nvSpPr>
        <p:spPr/>
        <p:txBody>
          <a:bodyPr/>
          <a:lstStyle/>
          <a:p>
            <a:fld id="{39265BAE-BCD6-CE4A-AC1C-EC9E5B649C7E}" type="slidenum">
              <a:rPr lang="en-US" smtClean="0"/>
              <a:t>87</a:t>
            </a:fld>
            <a:endParaRPr lang="en-US"/>
          </a:p>
        </p:txBody>
      </p:sp>
    </p:spTree>
    <p:extLst>
      <p:ext uri="{BB962C8B-B14F-4D97-AF65-F5344CB8AC3E}">
        <p14:creationId xmlns:p14="http://schemas.microsoft.com/office/powerpoint/2010/main" val="84499924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much research but what has been done suggests that it can be a nice addition to other types of interventions. </a:t>
            </a:r>
          </a:p>
          <a:p>
            <a:endParaRPr lang="en-US" dirty="0"/>
          </a:p>
          <a:p>
            <a:r>
              <a:rPr lang="en-US" dirty="0"/>
              <a:t>It is </a:t>
            </a:r>
            <a:r>
              <a:rPr lang="en-US" dirty="0" err="1"/>
              <a:t>suportive</a:t>
            </a:r>
            <a:r>
              <a:rPr lang="en-US" dirty="0"/>
              <a:t> by nature</a:t>
            </a:r>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88</a:t>
            </a:fld>
            <a:endParaRPr lang="en-US"/>
          </a:p>
        </p:txBody>
      </p:sp>
    </p:spTree>
    <p:extLst>
      <p:ext uri="{BB962C8B-B14F-4D97-AF65-F5344CB8AC3E}">
        <p14:creationId xmlns:p14="http://schemas.microsoft.com/office/powerpoint/2010/main" val="26720348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much research but what has been done suggests that it can be a nice addition to other types of interventions. </a:t>
            </a:r>
          </a:p>
          <a:p>
            <a:endParaRPr lang="en-US" dirty="0"/>
          </a:p>
          <a:p>
            <a:r>
              <a:rPr lang="en-US" dirty="0"/>
              <a:t>It is </a:t>
            </a:r>
            <a:r>
              <a:rPr lang="en-US" dirty="0" err="1"/>
              <a:t>suportive</a:t>
            </a:r>
            <a:r>
              <a:rPr lang="en-US" dirty="0"/>
              <a:t> by nature</a:t>
            </a:r>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89</a:t>
            </a:fld>
            <a:endParaRPr lang="en-US"/>
          </a:p>
        </p:txBody>
      </p:sp>
    </p:spTree>
    <p:extLst>
      <p:ext uri="{BB962C8B-B14F-4D97-AF65-F5344CB8AC3E}">
        <p14:creationId xmlns:p14="http://schemas.microsoft.com/office/powerpoint/2010/main" val="1387168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What is stronger – stronger than what. I want to circle back to this definition when we discuss norms</a:t>
            </a:r>
          </a:p>
          <a:p>
            <a:endParaRPr lang="en-US" dirty="0"/>
          </a:p>
          <a:p>
            <a:r>
              <a:rPr lang="en-US" dirty="0"/>
              <a:t>What is usual – Is it usual for them now or ever. Does it take current circumstances into account. Someone who is in the early 20's or maybe in a new relationship may have a lot more sex than someone who is in the late 60's and has been with their partner for 40 years</a:t>
            </a:r>
          </a:p>
          <a:p>
            <a:endParaRPr lang="en-US" dirty="0"/>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9</a:t>
            </a:fld>
            <a:endParaRPr lang="en-US"/>
          </a:p>
        </p:txBody>
      </p:sp>
    </p:spTree>
    <p:extLst>
      <p:ext uri="{BB962C8B-B14F-4D97-AF65-F5344CB8AC3E}">
        <p14:creationId xmlns:p14="http://schemas.microsoft.com/office/powerpoint/2010/main" val="30274132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dirty="0"/>
              <a:t>Moving toward medication approaches</a:t>
            </a:r>
          </a:p>
          <a:p>
            <a:endParaRPr lang="en-US" dirty="0"/>
          </a:p>
          <a:p>
            <a:endParaRPr lang="en-US" dirty="0"/>
          </a:p>
          <a:p>
            <a:r>
              <a:rPr lang="en-US" dirty="0"/>
              <a:t>Here is a new and helpful article on medication management of CSBD</a:t>
            </a:r>
          </a:p>
        </p:txBody>
      </p:sp>
      <p:sp>
        <p:nvSpPr>
          <p:cNvPr id="4" name="Slide Number Placeholder 3"/>
          <p:cNvSpPr>
            <a:spLocks noGrp="1"/>
          </p:cNvSpPr>
          <p:nvPr>
            <p:ph type="sldNum" sz="quarter" idx="5"/>
          </p:nvPr>
        </p:nvSpPr>
        <p:spPr/>
        <p:txBody>
          <a:bodyPr/>
          <a:lstStyle/>
          <a:p>
            <a:fld id="{39265BAE-BCD6-CE4A-AC1C-EC9E5B649C7E}" type="slidenum">
              <a:rPr lang="en-US" smtClean="0"/>
              <a:t>90</a:t>
            </a:fld>
            <a:endParaRPr lang="en-US"/>
          </a:p>
        </p:txBody>
      </p:sp>
    </p:spTree>
    <p:extLst>
      <p:ext uri="{BB962C8B-B14F-4D97-AF65-F5344CB8AC3E}">
        <p14:creationId xmlns:p14="http://schemas.microsoft.com/office/powerpoint/2010/main" val="6040454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dirty="0"/>
              <a:t>Take home was that there is limited research support and much to be desired regarding future research</a:t>
            </a:r>
          </a:p>
          <a:p>
            <a:endParaRPr lang="en-US" dirty="0"/>
          </a:p>
          <a:p>
            <a:r>
              <a:rPr lang="en-US" dirty="0"/>
              <a:t>They highlighted some support for Naltrexone but overall cautioned use of medications outside controlled clinical trials</a:t>
            </a:r>
          </a:p>
          <a:p>
            <a:endParaRPr lang="en-US" dirty="0"/>
          </a:p>
          <a:p>
            <a:endParaRPr lang="en-US" dirty="0"/>
          </a:p>
          <a:p>
            <a:r>
              <a:rPr lang="en-US" dirty="0"/>
              <a:t>There was another study by Turner and colleagues which I don’t show here but they do make some specific recommendations about medications that are contingent on the level of severity of CSBD and they provide an algorithm to inform decisions about which option is best</a:t>
            </a:r>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91</a:t>
            </a:fld>
            <a:endParaRPr lang="en-US"/>
          </a:p>
        </p:txBody>
      </p:sp>
    </p:spTree>
    <p:extLst>
      <p:ext uri="{BB962C8B-B14F-4D97-AF65-F5344CB8AC3E}">
        <p14:creationId xmlns:p14="http://schemas.microsoft.com/office/powerpoint/2010/main" val="17999480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regard to residential programs, it’s a hodgepodge of interventions</a:t>
            </a:r>
          </a:p>
          <a:p>
            <a:endParaRPr lang="en-US" dirty="0"/>
          </a:p>
          <a:p>
            <a:r>
              <a:rPr lang="en-US" dirty="0"/>
              <a:t>Some seem reasonable to me (CBT) but others less so (equine therapy)</a:t>
            </a:r>
          </a:p>
          <a:p>
            <a:endParaRPr lang="en-US" dirty="0"/>
          </a:p>
          <a:p>
            <a:r>
              <a:rPr lang="en-US" dirty="0"/>
              <a:t>Reminds me of the early research on correctional based programs. Large scale </a:t>
            </a:r>
            <a:r>
              <a:rPr lang="en-US" dirty="0" err="1"/>
              <a:t>examinatiosn</a:t>
            </a:r>
            <a:r>
              <a:rPr lang="en-US" dirty="0"/>
              <a:t> questioned the utility of whether treatment works but a closer look showed that some programs worked well whereas others really didn’t.</a:t>
            </a:r>
          </a:p>
          <a:p>
            <a:endParaRPr lang="en-US" dirty="0"/>
          </a:p>
          <a:p>
            <a:r>
              <a:rPr lang="en-US" dirty="0"/>
              <a:t>Therefore, it’s not whether it works but what works</a:t>
            </a:r>
          </a:p>
          <a:p>
            <a:endParaRPr lang="en-US" dirty="0"/>
          </a:p>
          <a:p>
            <a:r>
              <a:rPr lang="en-US" dirty="0" err="1"/>
              <a:t>Probabaly</a:t>
            </a:r>
            <a:r>
              <a:rPr lang="en-US" dirty="0"/>
              <a:t> something similar is going on here. </a:t>
            </a:r>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92</a:t>
            </a:fld>
            <a:endParaRPr lang="en-US"/>
          </a:p>
        </p:txBody>
      </p:sp>
    </p:spTree>
    <p:extLst>
      <p:ext uri="{BB962C8B-B14F-4D97-AF65-F5344CB8AC3E}">
        <p14:creationId xmlns:p14="http://schemas.microsoft.com/office/powerpoint/2010/main" val="19890805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Palatino" pitchFamily="2" charset="77"/>
              </a:rPr>
              <a:t>nine clinical trials, including </a:t>
            </a:r>
            <a:r>
              <a:rPr lang="en-US" dirty="0">
                <a:latin typeface="Palatino" pitchFamily="2" charset="77"/>
              </a:rPr>
              <a:t>some</a:t>
            </a:r>
            <a:r>
              <a:rPr lang="en-US" dirty="0">
                <a:effectLst/>
                <a:latin typeface="Palatino" pitchFamily="2" charset="77"/>
              </a:rPr>
              <a:t> RCTs</a:t>
            </a:r>
          </a:p>
          <a:p>
            <a:endParaRPr lang="en-US" dirty="0"/>
          </a:p>
          <a:p>
            <a:r>
              <a:rPr lang="en-US" dirty="0">
                <a:effectLst/>
                <a:latin typeface="Palatino" pitchFamily="2" charset="77"/>
              </a:rPr>
              <a:t>interventions were ACT or CBT </a:t>
            </a:r>
          </a:p>
          <a:p>
            <a:endParaRPr lang="en-US" dirty="0">
              <a:latin typeface="Palatino" pitchFamily="2" charset="77"/>
            </a:endParaRPr>
          </a:p>
          <a:p>
            <a:r>
              <a:rPr lang="en-US" dirty="0">
                <a:effectLst/>
                <a:latin typeface="Palatino" pitchFamily="2" charset="77"/>
              </a:rPr>
              <a:t>resulted in improved hypersexual symptoms among participants</a:t>
            </a:r>
          </a:p>
          <a:p>
            <a:endParaRPr lang="en-US" dirty="0">
              <a:effectLst/>
              <a:latin typeface="Palatino" pitchFamily="2" charset="77"/>
            </a:endParaRPr>
          </a:p>
          <a:p>
            <a:r>
              <a:rPr lang="en-US" dirty="0">
                <a:effectLst/>
                <a:latin typeface="Palatino" pitchFamily="2" charset="77"/>
              </a:rPr>
              <a:t>methodological issues were noted, such as small, selected samples and lack of follow-up </a:t>
            </a:r>
          </a:p>
          <a:p>
            <a:endParaRPr lang="en-US" dirty="0">
              <a:latin typeface="Palatino" pitchFamily="2" charset="77"/>
            </a:endParaRPr>
          </a:p>
          <a:p>
            <a:r>
              <a:rPr lang="en-US" dirty="0">
                <a:effectLst/>
                <a:latin typeface="Palatino" pitchFamily="2" charset="77"/>
              </a:rPr>
              <a:t>Treatment attrition was another notable problem identified across the studies with some samples reporting more than 75% of participants dropping out. </a:t>
            </a:r>
          </a:p>
          <a:p>
            <a:endParaRPr lang="en-US" dirty="0">
              <a:latin typeface="Palatino" pitchFamily="2" charset="77"/>
            </a:endParaRPr>
          </a:p>
          <a:p>
            <a:r>
              <a:rPr lang="en-US" dirty="0">
                <a:effectLst/>
                <a:latin typeface="Palatino" pitchFamily="2" charset="77"/>
              </a:rPr>
              <a:t>Attrition and motivation to stay in the program is one of the key take away’s here </a:t>
            </a:r>
          </a:p>
          <a:p>
            <a:endParaRPr lang="en-US" dirty="0">
              <a:effectLst/>
              <a:latin typeface="Palatino" pitchFamily="2" charset="77"/>
            </a:endParaRPr>
          </a:p>
          <a:p>
            <a:endParaRPr lang="en-US" dirty="0"/>
          </a:p>
        </p:txBody>
      </p:sp>
      <p:sp>
        <p:nvSpPr>
          <p:cNvPr id="4" name="Slide Number Placeholder 3"/>
          <p:cNvSpPr>
            <a:spLocks noGrp="1"/>
          </p:cNvSpPr>
          <p:nvPr>
            <p:ph type="sldNum" sz="quarter" idx="5"/>
          </p:nvPr>
        </p:nvSpPr>
        <p:spPr/>
        <p:txBody>
          <a:bodyPr/>
          <a:lstStyle/>
          <a:p>
            <a:fld id="{FC8BD8E7-1312-41F3-99C4-6DA5AF891969}" type="slidenum">
              <a:rPr lang="en-US" smtClean="0"/>
              <a:t>93</a:t>
            </a:fld>
            <a:endParaRPr lang="en-US"/>
          </a:p>
        </p:txBody>
      </p:sp>
    </p:spTree>
    <p:extLst>
      <p:ext uri="{BB962C8B-B14F-4D97-AF65-F5344CB8AC3E}">
        <p14:creationId xmlns:p14="http://schemas.microsoft.com/office/powerpoint/2010/main" val="39703702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265BAE-BCD6-CE4A-AC1C-EC9E5B649C7E}" type="slidenum">
              <a:rPr lang="en-US" smtClean="0"/>
              <a:t>94</a:t>
            </a:fld>
            <a:endParaRPr lang="en-US"/>
          </a:p>
        </p:txBody>
      </p:sp>
    </p:spTree>
    <p:extLst>
      <p:ext uri="{BB962C8B-B14F-4D97-AF65-F5344CB8AC3E}">
        <p14:creationId xmlns:p14="http://schemas.microsoft.com/office/powerpoint/2010/main" val="32025287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265BAE-BCD6-CE4A-AC1C-EC9E5B649C7E}" type="slidenum">
              <a:rPr lang="en-US" smtClean="0"/>
              <a:t>95</a:t>
            </a:fld>
            <a:endParaRPr lang="en-US"/>
          </a:p>
        </p:txBody>
      </p:sp>
    </p:spTree>
    <p:extLst>
      <p:ext uri="{BB962C8B-B14F-4D97-AF65-F5344CB8AC3E}">
        <p14:creationId xmlns:p14="http://schemas.microsoft.com/office/powerpoint/2010/main" val="6124969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Structure treatment across three phases</a:t>
            </a:r>
          </a:p>
          <a:p>
            <a:endParaRPr lang="en-US" dirty="0"/>
          </a:p>
          <a:p>
            <a:r>
              <a:rPr lang="en-US" dirty="0"/>
              <a:t>1 -- </a:t>
            </a:r>
          </a:p>
          <a:p>
            <a:endParaRPr lang="en-US" dirty="0"/>
          </a:p>
          <a:p>
            <a:r>
              <a:rPr lang="en-US" dirty="0"/>
              <a:t>2 -- </a:t>
            </a:r>
          </a:p>
          <a:p>
            <a:endParaRPr lang="en-US" dirty="0"/>
          </a:p>
          <a:p>
            <a:r>
              <a:rPr lang="en-US" dirty="0"/>
              <a:t>3 --</a:t>
            </a:r>
          </a:p>
          <a:p>
            <a:endParaRPr lang="en-US" dirty="0"/>
          </a:p>
          <a:p>
            <a:endParaRPr lang="en-US" dirty="0"/>
          </a:p>
          <a:p>
            <a:r>
              <a:rPr lang="en-US" dirty="0"/>
              <a:t>want to provide a snapshot of 1-2 interventions in each phase</a:t>
            </a:r>
          </a:p>
          <a:p>
            <a:endParaRPr lang="en-US" dirty="0"/>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96</a:t>
            </a:fld>
            <a:endParaRPr lang="en-US"/>
          </a:p>
        </p:txBody>
      </p:sp>
    </p:spTree>
    <p:extLst>
      <p:ext uri="{BB962C8B-B14F-4D97-AF65-F5344CB8AC3E}">
        <p14:creationId xmlns:p14="http://schemas.microsoft.com/office/powerpoint/2010/main" val="19793772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Structure treatment across three phases</a:t>
            </a:r>
          </a:p>
          <a:p>
            <a:endParaRPr lang="en-US" dirty="0"/>
          </a:p>
          <a:p>
            <a:r>
              <a:rPr lang="en-US" dirty="0"/>
              <a:t>1 -- </a:t>
            </a:r>
          </a:p>
          <a:p>
            <a:endParaRPr lang="en-US" dirty="0"/>
          </a:p>
          <a:p>
            <a:r>
              <a:rPr lang="en-US" dirty="0"/>
              <a:t>2 -- </a:t>
            </a:r>
          </a:p>
          <a:p>
            <a:endParaRPr lang="en-US" dirty="0"/>
          </a:p>
          <a:p>
            <a:r>
              <a:rPr lang="en-US" dirty="0"/>
              <a:t>3 --</a:t>
            </a:r>
          </a:p>
          <a:p>
            <a:endParaRPr lang="en-US" dirty="0"/>
          </a:p>
          <a:p>
            <a:endParaRPr lang="en-US" dirty="0"/>
          </a:p>
          <a:p>
            <a:r>
              <a:rPr lang="en-US" dirty="0"/>
              <a:t>want to provide a snapshot of 1-2 interventions in each phase</a:t>
            </a:r>
          </a:p>
          <a:p>
            <a:endParaRPr lang="en-US" dirty="0"/>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97</a:t>
            </a:fld>
            <a:endParaRPr lang="en-US"/>
          </a:p>
        </p:txBody>
      </p:sp>
    </p:spTree>
    <p:extLst>
      <p:ext uri="{BB962C8B-B14F-4D97-AF65-F5344CB8AC3E}">
        <p14:creationId xmlns:p14="http://schemas.microsoft.com/office/powerpoint/2010/main" val="8391956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Structure treatment across three phases</a:t>
            </a:r>
          </a:p>
          <a:p>
            <a:endParaRPr lang="en-US" dirty="0"/>
          </a:p>
          <a:p>
            <a:r>
              <a:rPr lang="en-US" dirty="0"/>
              <a:t>1 -- </a:t>
            </a:r>
          </a:p>
          <a:p>
            <a:endParaRPr lang="en-US" dirty="0"/>
          </a:p>
          <a:p>
            <a:r>
              <a:rPr lang="en-US" dirty="0"/>
              <a:t>2 -- </a:t>
            </a:r>
          </a:p>
          <a:p>
            <a:endParaRPr lang="en-US" dirty="0"/>
          </a:p>
          <a:p>
            <a:r>
              <a:rPr lang="en-US" dirty="0"/>
              <a:t>3 --</a:t>
            </a:r>
          </a:p>
          <a:p>
            <a:endParaRPr lang="en-US" dirty="0"/>
          </a:p>
          <a:p>
            <a:endParaRPr lang="en-US" dirty="0"/>
          </a:p>
          <a:p>
            <a:r>
              <a:rPr lang="en-US" dirty="0"/>
              <a:t>want to provide a snapshot of 1-2 interventions in each phase</a:t>
            </a:r>
          </a:p>
          <a:p>
            <a:endParaRPr lang="en-US" dirty="0"/>
          </a:p>
          <a:p>
            <a:endParaRPr lang="en-US" dirty="0"/>
          </a:p>
        </p:txBody>
      </p:sp>
      <p:sp>
        <p:nvSpPr>
          <p:cNvPr id="4" name="Slide Number Placeholder 3"/>
          <p:cNvSpPr>
            <a:spLocks noGrp="1"/>
          </p:cNvSpPr>
          <p:nvPr>
            <p:ph type="sldNum" sz="quarter" idx="5"/>
          </p:nvPr>
        </p:nvSpPr>
        <p:spPr/>
        <p:txBody>
          <a:bodyPr/>
          <a:lstStyle/>
          <a:p>
            <a:fld id="{39265BAE-BCD6-CE4A-AC1C-EC9E5B649C7E}" type="slidenum">
              <a:rPr lang="en-US" smtClean="0"/>
              <a:t>98</a:t>
            </a:fld>
            <a:endParaRPr lang="en-US"/>
          </a:p>
        </p:txBody>
      </p:sp>
    </p:spTree>
    <p:extLst>
      <p:ext uri="{BB962C8B-B14F-4D97-AF65-F5344CB8AC3E}">
        <p14:creationId xmlns:p14="http://schemas.microsoft.com/office/powerpoint/2010/main" val="12085515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Enhancing motivation is important, particularly when we are working with clients who have become reliant upon a pleasurable activity that has produced some short-term benefits. </a:t>
            </a:r>
          </a:p>
          <a:p>
            <a:endParaRPr lang="en-US" dirty="0"/>
          </a:p>
          <a:p>
            <a:r>
              <a:rPr lang="en-US" dirty="0"/>
              <a:t>Also recall the data I shared earlier re: high attrition rates. </a:t>
            </a:r>
          </a:p>
          <a:p>
            <a:endParaRPr lang="en-US" dirty="0"/>
          </a:p>
          <a:p>
            <a:r>
              <a:rPr lang="en-US" dirty="0"/>
              <a:t>Clearly, motivation is important</a:t>
            </a:r>
          </a:p>
        </p:txBody>
      </p:sp>
      <p:sp>
        <p:nvSpPr>
          <p:cNvPr id="4" name="Slide Number Placeholder 3"/>
          <p:cNvSpPr>
            <a:spLocks noGrp="1"/>
          </p:cNvSpPr>
          <p:nvPr>
            <p:ph type="sldNum" sz="quarter" idx="5"/>
          </p:nvPr>
        </p:nvSpPr>
        <p:spPr/>
        <p:txBody>
          <a:bodyPr/>
          <a:lstStyle/>
          <a:p>
            <a:fld id="{39265BAE-BCD6-CE4A-AC1C-EC9E5B649C7E}" type="slidenum">
              <a:rPr lang="en-US" smtClean="0"/>
              <a:t>99</a:t>
            </a:fld>
            <a:endParaRPr lang="en-US"/>
          </a:p>
        </p:txBody>
      </p:sp>
    </p:spTree>
    <p:extLst>
      <p:ext uri="{BB962C8B-B14F-4D97-AF65-F5344CB8AC3E}">
        <p14:creationId xmlns:p14="http://schemas.microsoft.com/office/powerpoint/2010/main" val="4255714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D22B1-6F45-9A4F-8079-21950EC5CD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3E1715-3C9E-C54B-B794-8EF1F6C569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18666F-D2E4-3E4B-B479-45F0268C17D5}"/>
              </a:ext>
            </a:extLst>
          </p:cNvPr>
          <p:cNvSpPr>
            <a:spLocks noGrp="1"/>
          </p:cNvSpPr>
          <p:nvPr>
            <p:ph type="dt" sz="half" idx="10"/>
          </p:nvPr>
        </p:nvSpPr>
        <p:spPr/>
        <p:txBody>
          <a:bodyPr/>
          <a:lstStyle/>
          <a:p>
            <a:fld id="{FC6DB904-E22C-0841-8C59-7E502B259441}" type="datetimeFigureOut">
              <a:rPr lang="en-US" smtClean="0"/>
              <a:t>6/11/24</a:t>
            </a:fld>
            <a:endParaRPr lang="en-US"/>
          </a:p>
        </p:txBody>
      </p:sp>
      <p:sp>
        <p:nvSpPr>
          <p:cNvPr id="5" name="Footer Placeholder 4">
            <a:extLst>
              <a:ext uri="{FF2B5EF4-FFF2-40B4-BE49-F238E27FC236}">
                <a16:creationId xmlns:a16="http://schemas.microsoft.com/office/drawing/2014/main" id="{78AEC5C9-FF21-AF4D-9B9C-C1ED7F7195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A05A1E-F1AF-B34A-954A-A333FD08423F}"/>
              </a:ext>
            </a:extLst>
          </p:cNvPr>
          <p:cNvSpPr>
            <a:spLocks noGrp="1"/>
          </p:cNvSpPr>
          <p:nvPr>
            <p:ph type="sldNum" sz="quarter" idx="12"/>
          </p:nvPr>
        </p:nvSpPr>
        <p:spPr/>
        <p:txBody>
          <a:bodyPr/>
          <a:lstStyle/>
          <a:p>
            <a:fld id="{D3C21499-689E-A74B-8D6E-7B61DCA56459}" type="slidenum">
              <a:rPr lang="en-US" smtClean="0"/>
              <a:t>‹#›</a:t>
            </a:fld>
            <a:endParaRPr lang="en-US"/>
          </a:p>
        </p:txBody>
      </p:sp>
    </p:spTree>
    <p:extLst>
      <p:ext uri="{BB962C8B-B14F-4D97-AF65-F5344CB8AC3E}">
        <p14:creationId xmlns:p14="http://schemas.microsoft.com/office/powerpoint/2010/main" val="209046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2A4B8-01A7-D647-84F4-8CD632B4BA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2EAF40-2391-4D47-AEAA-25A1E4B56A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FE4BA5-534E-4D4E-8F96-F490F9F93BC6}"/>
              </a:ext>
            </a:extLst>
          </p:cNvPr>
          <p:cNvSpPr>
            <a:spLocks noGrp="1"/>
          </p:cNvSpPr>
          <p:nvPr>
            <p:ph type="dt" sz="half" idx="10"/>
          </p:nvPr>
        </p:nvSpPr>
        <p:spPr/>
        <p:txBody>
          <a:bodyPr/>
          <a:lstStyle/>
          <a:p>
            <a:fld id="{FC6DB904-E22C-0841-8C59-7E502B259441}" type="datetimeFigureOut">
              <a:rPr lang="en-US" smtClean="0"/>
              <a:t>6/11/24</a:t>
            </a:fld>
            <a:endParaRPr lang="en-US"/>
          </a:p>
        </p:txBody>
      </p:sp>
      <p:sp>
        <p:nvSpPr>
          <p:cNvPr id="5" name="Footer Placeholder 4">
            <a:extLst>
              <a:ext uri="{FF2B5EF4-FFF2-40B4-BE49-F238E27FC236}">
                <a16:creationId xmlns:a16="http://schemas.microsoft.com/office/drawing/2014/main" id="{B4DEBC35-EC29-1641-BD3A-42742597D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3E90EB-F428-4641-BBF0-FD0DEFFAC3BD}"/>
              </a:ext>
            </a:extLst>
          </p:cNvPr>
          <p:cNvSpPr>
            <a:spLocks noGrp="1"/>
          </p:cNvSpPr>
          <p:nvPr>
            <p:ph type="sldNum" sz="quarter" idx="12"/>
          </p:nvPr>
        </p:nvSpPr>
        <p:spPr/>
        <p:txBody>
          <a:bodyPr/>
          <a:lstStyle/>
          <a:p>
            <a:fld id="{D3C21499-689E-A74B-8D6E-7B61DCA56459}" type="slidenum">
              <a:rPr lang="en-US" smtClean="0"/>
              <a:t>‹#›</a:t>
            </a:fld>
            <a:endParaRPr lang="en-US"/>
          </a:p>
        </p:txBody>
      </p:sp>
    </p:spTree>
    <p:extLst>
      <p:ext uri="{BB962C8B-B14F-4D97-AF65-F5344CB8AC3E}">
        <p14:creationId xmlns:p14="http://schemas.microsoft.com/office/powerpoint/2010/main" val="406101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A07E55-56C3-0745-BE99-C7EA9653B9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89219E-C890-FC4B-BFAD-0431299050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3BAC4-8A69-CB4E-9256-0A9FAD39AC14}"/>
              </a:ext>
            </a:extLst>
          </p:cNvPr>
          <p:cNvSpPr>
            <a:spLocks noGrp="1"/>
          </p:cNvSpPr>
          <p:nvPr>
            <p:ph type="dt" sz="half" idx="10"/>
          </p:nvPr>
        </p:nvSpPr>
        <p:spPr/>
        <p:txBody>
          <a:bodyPr/>
          <a:lstStyle/>
          <a:p>
            <a:fld id="{FC6DB904-E22C-0841-8C59-7E502B259441}" type="datetimeFigureOut">
              <a:rPr lang="en-US" smtClean="0"/>
              <a:t>6/11/24</a:t>
            </a:fld>
            <a:endParaRPr lang="en-US"/>
          </a:p>
        </p:txBody>
      </p:sp>
      <p:sp>
        <p:nvSpPr>
          <p:cNvPr id="5" name="Footer Placeholder 4">
            <a:extLst>
              <a:ext uri="{FF2B5EF4-FFF2-40B4-BE49-F238E27FC236}">
                <a16:creationId xmlns:a16="http://schemas.microsoft.com/office/drawing/2014/main" id="{85430453-D584-2246-87B8-56999669B5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79EFB3-A9D2-7148-9E25-FA81F969EE9A}"/>
              </a:ext>
            </a:extLst>
          </p:cNvPr>
          <p:cNvSpPr>
            <a:spLocks noGrp="1"/>
          </p:cNvSpPr>
          <p:nvPr>
            <p:ph type="sldNum" sz="quarter" idx="12"/>
          </p:nvPr>
        </p:nvSpPr>
        <p:spPr/>
        <p:txBody>
          <a:bodyPr/>
          <a:lstStyle/>
          <a:p>
            <a:fld id="{D3C21499-689E-A74B-8D6E-7B61DCA56459}" type="slidenum">
              <a:rPr lang="en-US" smtClean="0"/>
              <a:t>‹#›</a:t>
            </a:fld>
            <a:endParaRPr lang="en-US"/>
          </a:p>
        </p:txBody>
      </p:sp>
    </p:spTree>
    <p:extLst>
      <p:ext uri="{BB962C8B-B14F-4D97-AF65-F5344CB8AC3E}">
        <p14:creationId xmlns:p14="http://schemas.microsoft.com/office/powerpoint/2010/main" val="245553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D8731-142D-8E45-8EFE-7A3495AF87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8B3B4B-FAF9-414D-A77D-1C7B237B0C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E166FD-0513-F54B-93AA-1E19C8191634}"/>
              </a:ext>
            </a:extLst>
          </p:cNvPr>
          <p:cNvSpPr>
            <a:spLocks noGrp="1"/>
          </p:cNvSpPr>
          <p:nvPr>
            <p:ph type="dt" sz="half" idx="10"/>
          </p:nvPr>
        </p:nvSpPr>
        <p:spPr/>
        <p:txBody>
          <a:bodyPr/>
          <a:lstStyle/>
          <a:p>
            <a:fld id="{FC6DB904-E22C-0841-8C59-7E502B259441}" type="datetimeFigureOut">
              <a:rPr lang="en-US" smtClean="0"/>
              <a:t>6/11/24</a:t>
            </a:fld>
            <a:endParaRPr lang="en-US"/>
          </a:p>
        </p:txBody>
      </p:sp>
      <p:sp>
        <p:nvSpPr>
          <p:cNvPr id="5" name="Footer Placeholder 4">
            <a:extLst>
              <a:ext uri="{FF2B5EF4-FFF2-40B4-BE49-F238E27FC236}">
                <a16:creationId xmlns:a16="http://schemas.microsoft.com/office/drawing/2014/main" id="{49B79182-D910-AD42-ABAD-BC68DF165F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5D29FF-1EF5-7447-926E-8008549C6D28}"/>
              </a:ext>
            </a:extLst>
          </p:cNvPr>
          <p:cNvSpPr>
            <a:spLocks noGrp="1"/>
          </p:cNvSpPr>
          <p:nvPr>
            <p:ph type="sldNum" sz="quarter" idx="12"/>
          </p:nvPr>
        </p:nvSpPr>
        <p:spPr/>
        <p:txBody>
          <a:bodyPr/>
          <a:lstStyle/>
          <a:p>
            <a:fld id="{D3C21499-689E-A74B-8D6E-7B61DCA56459}" type="slidenum">
              <a:rPr lang="en-US" smtClean="0"/>
              <a:t>‹#›</a:t>
            </a:fld>
            <a:endParaRPr lang="en-US"/>
          </a:p>
        </p:txBody>
      </p:sp>
    </p:spTree>
    <p:extLst>
      <p:ext uri="{BB962C8B-B14F-4D97-AF65-F5344CB8AC3E}">
        <p14:creationId xmlns:p14="http://schemas.microsoft.com/office/powerpoint/2010/main" val="380908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DEDD9-F50B-444D-8141-CCAA68E082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032804-41C6-8B44-8E50-9D0630395D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76C01A-F7D9-2A49-90ED-C0D747A09605}"/>
              </a:ext>
            </a:extLst>
          </p:cNvPr>
          <p:cNvSpPr>
            <a:spLocks noGrp="1"/>
          </p:cNvSpPr>
          <p:nvPr>
            <p:ph type="dt" sz="half" idx="10"/>
          </p:nvPr>
        </p:nvSpPr>
        <p:spPr/>
        <p:txBody>
          <a:bodyPr/>
          <a:lstStyle/>
          <a:p>
            <a:fld id="{FC6DB904-E22C-0841-8C59-7E502B259441}" type="datetimeFigureOut">
              <a:rPr lang="en-US" smtClean="0"/>
              <a:t>6/11/24</a:t>
            </a:fld>
            <a:endParaRPr lang="en-US"/>
          </a:p>
        </p:txBody>
      </p:sp>
      <p:sp>
        <p:nvSpPr>
          <p:cNvPr id="5" name="Footer Placeholder 4">
            <a:extLst>
              <a:ext uri="{FF2B5EF4-FFF2-40B4-BE49-F238E27FC236}">
                <a16:creationId xmlns:a16="http://schemas.microsoft.com/office/drawing/2014/main" id="{E9EC225B-C90F-5A44-A451-699B2649E8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98652-00EE-A344-93E1-8F56F8D83F6A}"/>
              </a:ext>
            </a:extLst>
          </p:cNvPr>
          <p:cNvSpPr>
            <a:spLocks noGrp="1"/>
          </p:cNvSpPr>
          <p:nvPr>
            <p:ph type="sldNum" sz="quarter" idx="12"/>
          </p:nvPr>
        </p:nvSpPr>
        <p:spPr/>
        <p:txBody>
          <a:bodyPr/>
          <a:lstStyle/>
          <a:p>
            <a:fld id="{D3C21499-689E-A74B-8D6E-7B61DCA56459}" type="slidenum">
              <a:rPr lang="en-US" smtClean="0"/>
              <a:t>‹#›</a:t>
            </a:fld>
            <a:endParaRPr lang="en-US"/>
          </a:p>
        </p:txBody>
      </p:sp>
    </p:spTree>
    <p:extLst>
      <p:ext uri="{BB962C8B-B14F-4D97-AF65-F5344CB8AC3E}">
        <p14:creationId xmlns:p14="http://schemas.microsoft.com/office/powerpoint/2010/main" val="372431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40B96-6D09-9340-8900-58F949B26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8901BC-7B45-C544-AAF6-2EF3A15FDB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4E9842-D544-6B4B-96B5-7F5E59454E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0DC5B4-CFDD-E64F-B5F5-5200C46A0A0B}"/>
              </a:ext>
            </a:extLst>
          </p:cNvPr>
          <p:cNvSpPr>
            <a:spLocks noGrp="1"/>
          </p:cNvSpPr>
          <p:nvPr>
            <p:ph type="dt" sz="half" idx="10"/>
          </p:nvPr>
        </p:nvSpPr>
        <p:spPr/>
        <p:txBody>
          <a:bodyPr/>
          <a:lstStyle/>
          <a:p>
            <a:fld id="{FC6DB904-E22C-0841-8C59-7E502B259441}" type="datetimeFigureOut">
              <a:rPr lang="en-US" smtClean="0"/>
              <a:t>6/11/24</a:t>
            </a:fld>
            <a:endParaRPr lang="en-US"/>
          </a:p>
        </p:txBody>
      </p:sp>
      <p:sp>
        <p:nvSpPr>
          <p:cNvPr id="6" name="Footer Placeholder 5">
            <a:extLst>
              <a:ext uri="{FF2B5EF4-FFF2-40B4-BE49-F238E27FC236}">
                <a16:creationId xmlns:a16="http://schemas.microsoft.com/office/drawing/2014/main" id="{5689094E-6F7C-D840-83A1-91FA0E3EBF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5141C-37BB-BC43-8401-357CECA536D2}"/>
              </a:ext>
            </a:extLst>
          </p:cNvPr>
          <p:cNvSpPr>
            <a:spLocks noGrp="1"/>
          </p:cNvSpPr>
          <p:nvPr>
            <p:ph type="sldNum" sz="quarter" idx="12"/>
          </p:nvPr>
        </p:nvSpPr>
        <p:spPr/>
        <p:txBody>
          <a:bodyPr/>
          <a:lstStyle/>
          <a:p>
            <a:fld id="{D3C21499-689E-A74B-8D6E-7B61DCA56459}" type="slidenum">
              <a:rPr lang="en-US" smtClean="0"/>
              <a:t>‹#›</a:t>
            </a:fld>
            <a:endParaRPr lang="en-US"/>
          </a:p>
        </p:txBody>
      </p:sp>
    </p:spTree>
    <p:extLst>
      <p:ext uri="{BB962C8B-B14F-4D97-AF65-F5344CB8AC3E}">
        <p14:creationId xmlns:p14="http://schemas.microsoft.com/office/powerpoint/2010/main" val="190272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23BEB-DE86-DA46-9953-7A1136B6CB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7BD6F8-6801-1A46-905A-883270C440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2AF6-F2E9-0249-AD6E-776D3D44CA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F528E6-6EC9-6A4F-9ACC-7F3B524662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B782F9-E55B-494E-B6A3-8A94374F49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6AD953-410B-514E-91C4-82DBE2DCE3DA}"/>
              </a:ext>
            </a:extLst>
          </p:cNvPr>
          <p:cNvSpPr>
            <a:spLocks noGrp="1"/>
          </p:cNvSpPr>
          <p:nvPr>
            <p:ph type="dt" sz="half" idx="10"/>
          </p:nvPr>
        </p:nvSpPr>
        <p:spPr/>
        <p:txBody>
          <a:bodyPr/>
          <a:lstStyle/>
          <a:p>
            <a:fld id="{FC6DB904-E22C-0841-8C59-7E502B259441}" type="datetimeFigureOut">
              <a:rPr lang="en-US" smtClean="0"/>
              <a:t>6/11/24</a:t>
            </a:fld>
            <a:endParaRPr lang="en-US"/>
          </a:p>
        </p:txBody>
      </p:sp>
      <p:sp>
        <p:nvSpPr>
          <p:cNvPr id="8" name="Footer Placeholder 7">
            <a:extLst>
              <a:ext uri="{FF2B5EF4-FFF2-40B4-BE49-F238E27FC236}">
                <a16:creationId xmlns:a16="http://schemas.microsoft.com/office/drawing/2014/main" id="{349B06CE-B20D-0441-A0D4-E006F2E909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A4DCC7-9BBD-F749-B702-C96F0197B10A}"/>
              </a:ext>
            </a:extLst>
          </p:cNvPr>
          <p:cNvSpPr>
            <a:spLocks noGrp="1"/>
          </p:cNvSpPr>
          <p:nvPr>
            <p:ph type="sldNum" sz="quarter" idx="12"/>
          </p:nvPr>
        </p:nvSpPr>
        <p:spPr/>
        <p:txBody>
          <a:bodyPr/>
          <a:lstStyle/>
          <a:p>
            <a:fld id="{D3C21499-689E-A74B-8D6E-7B61DCA56459}" type="slidenum">
              <a:rPr lang="en-US" smtClean="0"/>
              <a:t>‹#›</a:t>
            </a:fld>
            <a:endParaRPr lang="en-US"/>
          </a:p>
        </p:txBody>
      </p:sp>
    </p:spTree>
    <p:extLst>
      <p:ext uri="{BB962C8B-B14F-4D97-AF65-F5344CB8AC3E}">
        <p14:creationId xmlns:p14="http://schemas.microsoft.com/office/powerpoint/2010/main" val="77396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83E84-8D59-4043-891C-DAE9EA8866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67FDC3-D70E-4341-A531-85FCE299F807}"/>
              </a:ext>
            </a:extLst>
          </p:cNvPr>
          <p:cNvSpPr>
            <a:spLocks noGrp="1"/>
          </p:cNvSpPr>
          <p:nvPr>
            <p:ph type="dt" sz="half" idx="10"/>
          </p:nvPr>
        </p:nvSpPr>
        <p:spPr/>
        <p:txBody>
          <a:bodyPr/>
          <a:lstStyle/>
          <a:p>
            <a:fld id="{FC6DB904-E22C-0841-8C59-7E502B259441}" type="datetimeFigureOut">
              <a:rPr lang="en-US" smtClean="0"/>
              <a:t>6/11/24</a:t>
            </a:fld>
            <a:endParaRPr lang="en-US"/>
          </a:p>
        </p:txBody>
      </p:sp>
      <p:sp>
        <p:nvSpPr>
          <p:cNvPr id="4" name="Footer Placeholder 3">
            <a:extLst>
              <a:ext uri="{FF2B5EF4-FFF2-40B4-BE49-F238E27FC236}">
                <a16:creationId xmlns:a16="http://schemas.microsoft.com/office/drawing/2014/main" id="{F4DF5BDF-EBE1-2D44-A711-95FF407DB5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4E1844-58CF-2842-BC2A-E6309DDE81A2}"/>
              </a:ext>
            </a:extLst>
          </p:cNvPr>
          <p:cNvSpPr>
            <a:spLocks noGrp="1"/>
          </p:cNvSpPr>
          <p:nvPr>
            <p:ph type="sldNum" sz="quarter" idx="12"/>
          </p:nvPr>
        </p:nvSpPr>
        <p:spPr/>
        <p:txBody>
          <a:bodyPr/>
          <a:lstStyle/>
          <a:p>
            <a:fld id="{D3C21499-689E-A74B-8D6E-7B61DCA56459}" type="slidenum">
              <a:rPr lang="en-US" smtClean="0"/>
              <a:t>‹#›</a:t>
            </a:fld>
            <a:endParaRPr lang="en-US"/>
          </a:p>
        </p:txBody>
      </p:sp>
    </p:spTree>
    <p:extLst>
      <p:ext uri="{BB962C8B-B14F-4D97-AF65-F5344CB8AC3E}">
        <p14:creationId xmlns:p14="http://schemas.microsoft.com/office/powerpoint/2010/main" val="412677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E4995B-E94A-D242-851E-9895A7528776}"/>
              </a:ext>
            </a:extLst>
          </p:cNvPr>
          <p:cNvSpPr>
            <a:spLocks noGrp="1"/>
          </p:cNvSpPr>
          <p:nvPr>
            <p:ph type="dt" sz="half" idx="10"/>
          </p:nvPr>
        </p:nvSpPr>
        <p:spPr/>
        <p:txBody>
          <a:bodyPr/>
          <a:lstStyle/>
          <a:p>
            <a:fld id="{FC6DB904-E22C-0841-8C59-7E502B259441}" type="datetimeFigureOut">
              <a:rPr lang="en-US" smtClean="0"/>
              <a:t>6/11/24</a:t>
            </a:fld>
            <a:endParaRPr lang="en-US"/>
          </a:p>
        </p:txBody>
      </p:sp>
      <p:sp>
        <p:nvSpPr>
          <p:cNvPr id="3" name="Footer Placeholder 2">
            <a:extLst>
              <a:ext uri="{FF2B5EF4-FFF2-40B4-BE49-F238E27FC236}">
                <a16:creationId xmlns:a16="http://schemas.microsoft.com/office/drawing/2014/main" id="{8B127C43-99E9-C24D-8DD2-BE8637CF65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031188-7514-5643-8CBD-D9AE96CAA1C4}"/>
              </a:ext>
            </a:extLst>
          </p:cNvPr>
          <p:cNvSpPr>
            <a:spLocks noGrp="1"/>
          </p:cNvSpPr>
          <p:nvPr>
            <p:ph type="sldNum" sz="quarter" idx="12"/>
          </p:nvPr>
        </p:nvSpPr>
        <p:spPr/>
        <p:txBody>
          <a:bodyPr/>
          <a:lstStyle/>
          <a:p>
            <a:fld id="{D3C21499-689E-A74B-8D6E-7B61DCA56459}" type="slidenum">
              <a:rPr lang="en-US" smtClean="0"/>
              <a:t>‹#›</a:t>
            </a:fld>
            <a:endParaRPr lang="en-US"/>
          </a:p>
        </p:txBody>
      </p:sp>
    </p:spTree>
    <p:extLst>
      <p:ext uri="{BB962C8B-B14F-4D97-AF65-F5344CB8AC3E}">
        <p14:creationId xmlns:p14="http://schemas.microsoft.com/office/powerpoint/2010/main" val="151450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53D1E-5F2F-464A-ABF3-9CCBE72923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0AD7DE-B41F-A04F-8CD6-C1F673971B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0988BD-6074-D047-9E1C-F16B5E592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111980-4003-4A4C-B21B-5E73A180E67D}"/>
              </a:ext>
            </a:extLst>
          </p:cNvPr>
          <p:cNvSpPr>
            <a:spLocks noGrp="1"/>
          </p:cNvSpPr>
          <p:nvPr>
            <p:ph type="dt" sz="half" idx="10"/>
          </p:nvPr>
        </p:nvSpPr>
        <p:spPr/>
        <p:txBody>
          <a:bodyPr/>
          <a:lstStyle/>
          <a:p>
            <a:fld id="{FC6DB904-E22C-0841-8C59-7E502B259441}" type="datetimeFigureOut">
              <a:rPr lang="en-US" smtClean="0"/>
              <a:t>6/11/24</a:t>
            </a:fld>
            <a:endParaRPr lang="en-US"/>
          </a:p>
        </p:txBody>
      </p:sp>
      <p:sp>
        <p:nvSpPr>
          <p:cNvPr id="6" name="Footer Placeholder 5">
            <a:extLst>
              <a:ext uri="{FF2B5EF4-FFF2-40B4-BE49-F238E27FC236}">
                <a16:creationId xmlns:a16="http://schemas.microsoft.com/office/drawing/2014/main" id="{A6B86349-292E-3E4B-BDA9-397A4C2BDE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8642BA-1191-2548-8D9D-3041D32F80B8}"/>
              </a:ext>
            </a:extLst>
          </p:cNvPr>
          <p:cNvSpPr>
            <a:spLocks noGrp="1"/>
          </p:cNvSpPr>
          <p:nvPr>
            <p:ph type="sldNum" sz="quarter" idx="12"/>
          </p:nvPr>
        </p:nvSpPr>
        <p:spPr/>
        <p:txBody>
          <a:bodyPr/>
          <a:lstStyle/>
          <a:p>
            <a:fld id="{D3C21499-689E-A74B-8D6E-7B61DCA56459}" type="slidenum">
              <a:rPr lang="en-US" smtClean="0"/>
              <a:t>‹#›</a:t>
            </a:fld>
            <a:endParaRPr lang="en-US"/>
          </a:p>
        </p:txBody>
      </p:sp>
    </p:spTree>
    <p:extLst>
      <p:ext uri="{BB962C8B-B14F-4D97-AF65-F5344CB8AC3E}">
        <p14:creationId xmlns:p14="http://schemas.microsoft.com/office/powerpoint/2010/main" val="422132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2F461-734C-7744-BAC9-436D4749C0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D68DF7-3FCB-1845-8876-66AEEED773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578793-41B0-C54B-833B-3A22EAFA8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9C328-2B6B-4C40-B288-585A5326232D}"/>
              </a:ext>
            </a:extLst>
          </p:cNvPr>
          <p:cNvSpPr>
            <a:spLocks noGrp="1"/>
          </p:cNvSpPr>
          <p:nvPr>
            <p:ph type="dt" sz="half" idx="10"/>
          </p:nvPr>
        </p:nvSpPr>
        <p:spPr/>
        <p:txBody>
          <a:bodyPr/>
          <a:lstStyle/>
          <a:p>
            <a:fld id="{FC6DB904-E22C-0841-8C59-7E502B259441}" type="datetimeFigureOut">
              <a:rPr lang="en-US" smtClean="0"/>
              <a:t>6/11/24</a:t>
            </a:fld>
            <a:endParaRPr lang="en-US"/>
          </a:p>
        </p:txBody>
      </p:sp>
      <p:sp>
        <p:nvSpPr>
          <p:cNvPr id="6" name="Footer Placeholder 5">
            <a:extLst>
              <a:ext uri="{FF2B5EF4-FFF2-40B4-BE49-F238E27FC236}">
                <a16:creationId xmlns:a16="http://schemas.microsoft.com/office/drawing/2014/main" id="{0F03E1A6-98D1-E846-943B-F1B2BA189E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4DF6E3-AAC1-FF43-BD2D-CD8E4B8AA0B6}"/>
              </a:ext>
            </a:extLst>
          </p:cNvPr>
          <p:cNvSpPr>
            <a:spLocks noGrp="1"/>
          </p:cNvSpPr>
          <p:nvPr>
            <p:ph type="sldNum" sz="quarter" idx="12"/>
          </p:nvPr>
        </p:nvSpPr>
        <p:spPr/>
        <p:txBody>
          <a:bodyPr/>
          <a:lstStyle/>
          <a:p>
            <a:fld id="{D3C21499-689E-A74B-8D6E-7B61DCA56459}" type="slidenum">
              <a:rPr lang="en-US" smtClean="0"/>
              <a:t>‹#›</a:t>
            </a:fld>
            <a:endParaRPr lang="en-US"/>
          </a:p>
        </p:txBody>
      </p:sp>
    </p:spTree>
    <p:extLst>
      <p:ext uri="{BB962C8B-B14F-4D97-AF65-F5344CB8AC3E}">
        <p14:creationId xmlns:p14="http://schemas.microsoft.com/office/powerpoint/2010/main" val="10658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0090C3-43DE-B849-BCC0-81F9B70B1C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919F74-6FAC-1749-8D5C-6BEDE12C7B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3AAE3-CDCE-3849-82A4-FC91E53570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6DB904-E22C-0841-8C59-7E502B259441}" type="datetimeFigureOut">
              <a:rPr lang="en-US" smtClean="0"/>
              <a:t>6/11/24</a:t>
            </a:fld>
            <a:endParaRPr lang="en-US"/>
          </a:p>
        </p:txBody>
      </p:sp>
      <p:sp>
        <p:nvSpPr>
          <p:cNvPr id="5" name="Footer Placeholder 4">
            <a:extLst>
              <a:ext uri="{FF2B5EF4-FFF2-40B4-BE49-F238E27FC236}">
                <a16:creationId xmlns:a16="http://schemas.microsoft.com/office/drawing/2014/main" id="{7083220A-E5A8-A54D-BBD2-85122FB5DF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C67629-4DFF-C44D-8E5E-D640F52389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C21499-689E-A74B-8D6E-7B61DCA56459}" type="slidenum">
              <a:rPr lang="en-US" smtClean="0"/>
              <a:t>‹#›</a:t>
            </a:fld>
            <a:endParaRPr lang="en-US"/>
          </a:p>
        </p:txBody>
      </p:sp>
    </p:spTree>
    <p:extLst>
      <p:ext uri="{BB962C8B-B14F-4D97-AF65-F5344CB8AC3E}">
        <p14:creationId xmlns:p14="http://schemas.microsoft.com/office/powerpoint/2010/main" val="851750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kingston@hopeprogram.biz"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s://www.hopeprogram.biz/" TargetMode="External"/><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www.youtube.com/embed/0JeHr9VNQbs?feature=oembed" TargetMode="External"/><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9.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itle 6">
            <a:extLst>
              <a:ext uri="{FF2B5EF4-FFF2-40B4-BE49-F238E27FC236}">
                <a16:creationId xmlns:a16="http://schemas.microsoft.com/office/drawing/2014/main" id="{D722D2E3-B0EA-4C14-8D7D-0222578B868B}"/>
              </a:ext>
            </a:extLst>
          </p:cNvPr>
          <p:cNvSpPr>
            <a:spLocks noGrp="1"/>
          </p:cNvSpPr>
          <p:nvPr>
            <p:ph type="ctrTitle"/>
          </p:nvPr>
        </p:nvSpPr>
        <p:spPr>
          <a:xfrm>
            <a:off x="1314824" y="735106"/>
            <a:ext cx="10053763" cy="2928470"/>
          </a:xfrm>
        </p:spPr>
        <p:txBody>
          <a:bodyPr anchor="b">
            <a:normAutofit/>
          </a:bodyPr>
          <a:lstStyle/>
          <a:p>
            <a:pPr algn="l"/>
            <a:r>
              <a:rPr lang="en-US" sz="4800" b="0" i="0" dirty="0">
                <a:solidFill>
                  <a:srgbClr val="FFFFFF"/>
                </a:solidFill>
                <a:effectLst/>
                <a:latin typeface="+mn-lt"/>
              </a:rPr>
              <a:t>Evidence Informed Approaches with Compulsive Sexual Behavior Disorder: A Strength Based Approach</a:t>
            </a:r>
            <a:endParaRPr lang="en-US" sz="4800" b="1" dirty="0">
              <a:solidFill>
                <a:srgbClr val="FFFFFF"/>
              </a:solidFill>
            </a:endParaRPr>
          </a:p>
        </p:txBody>
      </p:sp>
      <p:sp>
        <p:nvSpPr>
          <p:cNvPr id="8" name="Subtitle 7">
            <a:extLst>
              <a:ext uri="{FF2B5EF4-FFF2-40B4-BE49-F238E27FC236}">
                <a16:creationId xmlns:a16="http://schemas.microsoft.com/office/drawing/2014/main" id="{4BC5803E-53D1-4E88-9F46-FF940EC12675}"/>
              </a:ext>
            </a:extLst>
          </p:cNvPr>
          <p:cNvSpPr>
            <a:spLocks noGrp="1"/>
          </p:cNvSpPr>
          <p:nvPr>
            <p:ph type="subTitle" idx="1"/>
          </p:nvPr>
        </p:nvSpPr>
        <p:spPr>
          <a:xfrm>
            <a:off x="1350682" y="4870824"/>
            <a:ext cx="10005951" cy="1458258"/>
          </a:xfrm>
        </p:spPr>
        <p:txBody>
          <a:bodyPr anchor="ctr">
            <a:normAutofit/>
          </a:bodyPr>
          <a:lstStyle/>
          <a:p>
            <a:r>
              <a:rPr lang="en-US" b="1" dirty="0"/>
              <a:t>Drew A. Kingston, Ph.D., ATSAF</a:t>
            </a:r>
          </a:p>
          <a:p>
            <a:r>
              <a:rPr lang="en-US" dirty="0">
                <a:hlinkClick r:id="rId3"/>
              </a:rPr>
              <a:t>dkingston@hopeprogram.biz</a:t>
            </a:r>
            <a:endParaRPr lang="en-US" dirty="0"/>
          </a:p>
          <a:p>
            <a:endParaRPr lang="en-US" dirty="0"/>
          </a:p>
        </p:txBody>
      </p:sp>
      <p:pic>
        <p:nvPicPr>
          <p:cNvPr id="12" name="Picture 4" descr="https://lh4.googleusercontent.com/nD7Ly_E7NFsjoORWMYmslkGPn5nuV-s646TZgzU7o7u8CN6A0-uFvf2xnCgnG0m73mvOW27cstECb7EkhI8dCHzDyB7nRNfpd9fQ7yjqahya2QR0_RmB1xuaFcmWXyHUsKWRwMpeGZdLRJVF4w">
            <a:extLst>
              <a:ext uri="{FF2B5EF4-FFF2-40B4-BE49-F238E27FC236}">
                <a16:creationId xmlns:a16="http://schemas.microsoft.com/office/drawing/2014/main" id="{EF44EB1F-C379-41D5-8298-CDA1357CDC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043" y="5766421"/>
            <a:ext cx="2082761" cy="7129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C4A0C3D-B56D-412C-96BF-19F619383476}"/>
              </a:ext>
            </a:extLst>
          </p:cNvPr>
          <p:cNvPicPr>
            <a:picLocks noChangeAspect="1"/>
          </p:cNvPicPr>
          <p:nvPr/>
        </p:nvPicPr>
        <p:blipFill>
          <a:blip r:embed="rId5"/>
          <a:stretch>
            <a:fillRect/>
          </a:stretch>
        </p:blipFill>
        <p:spPr>
          <a:xfrm>
            <a:off x="10332941" y="5556834"/>
            <a:ext cx="1859056" cy="1132117"/>
          </a:xfrm>
          <a:prstGeom prst="rect">
            <a:avLst/>
          </a:prstGeom>
        </p:spPr>
      </p:pic>
    </p:spTree>
    <p:extLst>
      <p:ext uri="{BB962C8B-B14F-4D97-AF65-F5344CB8AC3E}">
        <p14:creationId xmlns:p14="http://schemas.microsoft.com/office/powerpoint/2010/main" val="416278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1A524-0B4E-31D9-3A87-CECB565E2F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1117E6-02A4-7B50-2CCB-865773E614E2}"/>
              </a:ext>
            </a:extLst>
          </p:cNvPr>
          <p:cNvSpPr>
            <a:spLocks noGrp="1"/>
          </p:cNvSpPr>
          <p:nvPr>
            <p:ph type="title"/>
          </p:nvPr>
        </p:nvSpPr>
        <p:spPr/>
        <p:txBody>
          <a:bodyPr/>
          <a:lstStyle/>
          <a:p>
            <a:r>
              <a:rPr lang="en-CA" dirty="0"/>
              <a:t>Essential Elements</a:t>
            </a:r>
          </a:p>
        </p:txBody>
      </p:sp>
      <p:graphicFrame>
        <p:nvGraphicFramePr>
          <p:cNvPr id="6" name="Content Placeholder 2">
            <a:extLst>
              <a:ext uri="{FF2B5EF4-FFF2-40B4-BE49-F238E27FC236}">
                <a16:creationId xmlns:a16="http://schemas.microsoft.com/office/drawing/2014/main" id="{1D775CD2-FCB4-9059-AF86-A423389ABCF4}"/>
              </a:ext>
            </a:extLst>
          </p:cNvPr>
          <p:cNvGraphicFramePr>
            <a:graphicFrameLocks noGrp="1"/>
          </p:cNvGraphicFramePr>
          <p:nvPr>
            <p:ph idx="1"/>
            <p:extLst>
              <p:ext uri="{D42A27DB-BD31-4B8C-83A1-F6EECF244321}">
                <p14:modId xmlns:p14="http://schemas.microsoft.com/office/powerpoint/2010/main" val="704595436"/>
              </p:ext>
            </p:extLst>
          </p:nvPr>
        </p:nvGraphicFramePr>
        <p:xfrm>
          <a:off x="838200" y="1510748"/>
          <a:ext cx="10711070" cy="4666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2D3E748-AC9A-380E-DAAF-03E4FFC8C9A1}"/>
              </a:ext>
            </a:extLst>
          </p:cNvPr>
          <p:cNvSpPr txBox="1"/>
          <p:nvPr/>
        </p:nvSpPr>
        <p:spPr>
          <a:xfrm>
            <a:off x="8672052" y="6176963"/>
            <a:ext cx="3519948" cy="369332"/>
          </a:xfrm>
          <a:prstGeom prst="rect">
            <a:avLst/>
          </a:prstGeom>
          <a:noFill/>
        </p:spPr>
        <p:txBody>
          <a:bodyPr wrap="square" rtlCol="0">
            <a:spAutoFit/>
          </a:bodyPr>
          <a:lstStyle/>
          <a:p>
            <a:r>
              <a:rPr lang="en-US" dirty="0"/>
              <a:t>APA, 2022; Kinsey et al., 1948</a:t>
            </a:r>
          </a:p>
        </p:txBody>
      </p:sp>
    </p:spTree>
    <p:extLst>
      <p:ext uri="{BB962C8B-B14F-4D97-AF65-F5344CB8AC3E}">
        <p14:creationId xmlns:p14="http://schemas.microsoft.com/office/powerpoint/2010/main" val="177001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5E5950-AD7E-4C6F-AC04-A258C21E7CCA}"/>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Approaches Toward Treatment</a:t>
            </a:r>
          </a:p>
        </p:txBody>
      </p:sp>
      <p:sp>
        <p:nvSpPr>
          <p:cNvPr id="4" name="Slide Number Placeholder 3">
            <a:extLst>
              <a:ext uri="{FF2B5EF4-FFF2-40B4-BE49-F238E27FC236}">
                <a16:creationId xmlns:a16="http://schemas.microsoft.com/office/drawing/2014/main" id="{8651E3E9-1E75-4065-8970-ED0BC69EB961}"/>
              </a:ext>
            </a:extLst>
          </p:cNvPr>
          <p:cNvSpPr>
            <a:spLocks/>
          </p:cNvSpPr>
          <p:nvPr/>
        </p:nvSpPr>
        <p:spPr>
          <a:xfrm>
            <a:off x="7377889" y="5921576"/>
            <a:ext cx="2098800" cy="279354"/>
          </a:xfrm>
          <a:prstGeom prst="rect">
            <a:avLst/>
          </a:prstGeom>
        </p:spPr>
        <p:txBody>
          <a:bodyPr/>
          <a:lstStyle/>
          <a:p>
            <a:pPr defTabSz="694944">
              <a:spcAft>
                <a:spcPts val="600"/>
              </a:spcAft>
            </a:pPr>
            <a:fld id="{D57F1E4F-1CFF-5643-939E-217C01CDF565}" type="slidenum">
              <a:rPr lang="en-US" sz="1368" kern="1200">
                <a:solidFill>
                  <a:schemeClr val="tx1"/>
                </a:solidFill>
                <a:latin typeface="+mn-lt"/>
                <a:ea typeface="+mn-ea"/>
                <a:cs typeface="+mn-cs"/>
              </a:rPr>
              <a:pPr defTabSz="694944">
                <a:spcAft>
                  <a:spcPts val="600"/>
                </a:spcAft>
              </a:pPr>
              <a:t>100</a:t>
            </a:fld>
            <a:endParaRPr lang="en-US"/>
          </a:p>
        </p:txBody>
      </p:sp>
      <p:pic>
        <p:nvPicPr>
          <p:cNvPr id="3" name="Picture 2">
            <a:extLst>
              <a:ext uri="{FF2B5EF4-FFF2-40B4-BE49-F238E27FC236}">
                <a16:creationId xmlns:a16="http://schemas.microsoft.com/office/drawing/2014/main" id="{752D5BFD-C8F8-55EC-57BA-C27460CB8E9D}"/>
              </a:ext>
            </a:extLst>
          </p:cNvPr>
          <p:cNvPicPr>
            <a:picLocks noChangeAspect="1"/>
          </p:cNvPicPr>
          <p:nvPr/>
        </p:nvPicPr>
        <p:blipFill>
          <a:blip r:embed="rId3"/>
          <a:stretch>
            <a:fillRect/>
          </a:stretch>
        </p:blipFill>
        <p:spPr>
          <a:xfrm>
            <a:off x="3398338" y="2615979"/>
            <a:ext cx="4684481" cy="5204978"/>
          </a:xfrm>
          <a:prstGeom prst="rect">
            <a:avLst/>
          </a:prstGeom>
        </p:spPr>
      </p:pic>
      <p:sp>
        <p:nvSpPr>
          <p:cNvPr id="5" name="TextBox 4">
            <a:extLst>
              <a:ext uri="{FF2B5EF4-FFF2-40B4-BE49-F238E27FC236}">
                <a16:creationId xmlns:a16="http://schemas.microsoft.com/office/drawing/2014/main" id="{52F56884-4721-DC3E-5ECF-E500D11F7AB2}"/>
              </a:ext>
            </a:extLst>
          </p:cNvPr>
          <p:cNvSpPr txBox="1"/>
          <p:nvPr/>
        </p:nvSpPr>
        <p:spPr>
          <a:xfrm>
            <a:off x="7191053" y="3901859"/>
            <a:ext cx="2472472" cy="523220"/>
          </a:xfrm>
          <a:prstGeom prst="rect">
            <a:avLst/>
          </a:prstGeom>
          <a:noFill/>
        </p:spPr>
        <p:txBody>
          <a:bodyPr wrap="none" rtlCol="0">
            <a:spAutoFit/>
          </a:bodyPr>
          <a:lstStyle/>
          <a:p>
            <a:pPr defTabSz="694944">
              <a:spcAft>
                <a:spcPts val="600"/>
              </a:spcAft>
            </a:pPr>
            <a:r>
              <a:rPr lang="en-US" sz="2800" kern="1200" dirty="0">
                <a:solidFill>
                  <a:schemeClr val="tx1"/>
                </a:solidFill>
                <a:latin typeface="+mn-lt"/>
                <a:ea typeface="+mn-ea"/>
                <a:cs typeface="+mn-cs"/>
              </a:rPr>
              <a:t>Confrontational</a:t>
            </a:r>
            <a:endParaRPr lang="en-US" sz="2800" dirty="0"/>
          </a:p>
        </p:txBody>
      </p:sp>
      <p:sp>
        <p:nvSpPr>
          <p:cNvPr id="6" name="TextBox 5">
            <a:extLst>
              <a:ext uri="{FF2B5EF4-FFF2-40B4-BE49-F238E27FC236}">
                <a16:creationId xmlns:a16="http://schemas.microsoft.com/office/drawing/2014/main" id="{B5BC42A1-FD27-4A56-2D37-7D9AFE2844F9}"/>
              </a:ext>
            </a:extLst>
          </p:cNvPr>
          <p:cNvSpPr txBox="1"/>
          <p:nvPr/>
        </p:nvSpPr>
        <p:spPr>
          <a:xfrm>
            <a:off x="2343431" y="4425079"/>
            <a:ext cx="2978653" cy="523220"/>
          </a:xfrm>
          <a:prstGeom prst="rect">
            <a:avLst/>
          </a:prstGeom>
          <a:noFill/>
        </p:spPr>
        <p:txBody>
          <a:bodyPr wrap="square" rtlCol="0">
            <a:spAutoFit/>
          </a:bodyPr>
          <a:lstStyle/>
          <a:p>
            <a:pPr defTabSz="694944">
              <a:spcAft>
                <a:spcPts val="600"/>
              </a:spcAft>
            </a:pPr>
            <a:r>
              <a:rPr lang="en-US" sz="2800" kern="1200" dirty="0">
                <a:solidFill>
                  <a:schemeClr val="tx1"/>
                </a:solidFill>
                <a:latin typeface="+mn-lt"/>
                <a:ea typeface="+mn-ea"/>
                <a:cs typeface="+mn-cs"/>
              </a:rPr>
              <a:t>Acquiescent</a:t>
            </a:r>
            <a:endParaRPr lang="en-US" sz="2800" dirty="0"/>
          </a:p>
        </p:txBody>
      </p:sp>
    </p:spTree>
    <p:extLst>
      <p:ext uri="{BB962C8B-B14F-4D97-AF65-F5344CB8AC3E}">
        <p14:creationId xmlns:p14="http://schemas.microsoft.com/office/powerpoint/2010/main" val="1086199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B29D037-8B62-49A8-BE17-E305BBBBE64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Relationship Factors</a:t>
            </a:r>
          </a:p>
        </p:txBody>
      </p:sp>
      <p:sp>
        <p:nvSpPr>
          <p:cNvPr id="3" name="Content Placeholder 2">
            <a:extLst>
              <a:ext uri="{FF2B5EF4-FFF2-40B4-BE49-F238E27FC236}">
                <a16:creationId xmlns:a16="http://schemas.microsoft.com/office/drawing/2014/main" id="{05F8A0FC-1C45-4C19-BBB8-92A04B3A2857}"/>
              </a:ext>
            </a:extLst>
          </p:cNvPr>
          <p:cNvSpPr>
            <a:spLocks/>
          </p:cNvSpPr>
          <p:nvPr/>
        </p:nvSpPr>
        <p:spPr>
          <a:xfrm>
            <a:off x="1680659" y="1908550"/>
            <a:ext cx="8838016" cy="3657157"/>
          </a:xfrm>
          <a:prstGeom prst="rect">
            <a:avLst/>
          </a:prstGeom>
        </p:spPr>
        <p:txBody>
          <a:bodyPr/>
          <a:lstStyle/>
          <a:p>
            <a:pPr defTabSz="768096">
              <a:spcAft>
                <a:spcPts val="600"/>
              </a:spcAft>
            </a:pPr>
            <a:endParaRPr lang="en-US" dirty="0"/>
          </a:p>
        </p:txBody>
      </p:sp>
      <p:graphicFrame>
        <p:nvGraphicFramePr>
          <p:cNvPr id="7" name="Table 6">
            <a:extLst>
              <a:ext uri="{FF2B5EF4-FFF2-40B4-BE49-F238E27FC236}">
                <a16:creationId xmlns:a16="http://schemas.microsoft.com/office/drawing/2014/main" id="{B3321493-39AD-4DE2-AB9D-ED2F143B099C}"/>
              </a:ext>
            </a:extLst>
          </p:cNvPr>
          <p:cNvGraphicFramePr>
            <a:graphicFrameLocks noGrp="1"/>
          </p:cNvGraphicFramePr>
          <p:nvPr>
            <p:extLst>
              <p:ext uri="{D42A27DB-BD31-4B8C-83A1-F6EECF244321}">
                <p14:modId xmlns:p14="http://schemas.microsoft.com/office/powerpoint/2010/main" val="2422315429"/>
              </p:ext>
            </p:extLst>
          </p:nvPr>
        </p:nvGraphicFramePr>
        <p:xfrm>
          <a:off x="4241442" y="1329905"/>
          <a:ext cx="7884297" cy="4198192"/>
        </p:xfrm>
        <a:graphic>
          <a:graphicData uri="http://schemas.openxmlformats.org/drawingml/2006/table">
            <a:tbl>
              <a:tblPr firstRow="1" bandRow="1">
                <a:noFill/>
                <a:tableStyleId>{5C22544A-7EE6-4342-B048-85BDC9FD1C3A}</a:tableStyleId>
              </a:tblPr>
              <a:tblGrid>
                <a:gridCol w="2375814">
                  <a:extLst>
                    <a:ext uri="{9D8B030D-6E8A-4147-A177-3AD203B41FA5}">
                      <a16:colId xmlns:a16="http://schemas.microsoft.com/office/drawing/2014/main" val="365261745"/>
                    </a:ext>
                  </a:extLst>
                </a:gridCol>
                <a:gridCol w="2706625">
                  <a:extLst>
                    <a:ext uri="{9D8B030D-6E8A-4147-A177-3AD203B41FA5}">
                      <a16:colId xmlns:a16="http://schemas.microsoft.com/office/drawing/2014/main" val="2969973340"/>
                    </a:ext>
                  </a:extLst>
                </a:gridCol>
                <a:gridCol w="2801858">
                  <a:extLst>
                    <a:ext uri="{9D8B030D-6E8A-4147-A177-3AD203B41FA5}">
                      <a16:colId xmlns:a16="http://schemas.microsoft.com/office/drawing/2014/main" val="669912170"/>
                    </a:ext>
                  </a:extLst>
                </a:gridCol>
              </a:tblGrid>
              <a:tr h="996630">
                <a:tc gridSpan="3">
                  <a:txBody>
                    <a:bodyPr/>
                    <a:lstStyle/>
                    <a:p>
                      <a:r>
                        <a:rPr lang="en-US" sz="2900" b="1" cap="none" spc="0">
                          <a:solidFill>
                            <a:schemeClr val="tx1"/>
                          </a:solidFill>
                        </a:rPr>
                        <a:t>Effective Therapist Characteristics</a:t>
                      </a:r>
                    </a:p>
                  </a:txBody>
                  <a:tcPr marL="0" marR="132296" marT="52918" marB="396888">
                    <a:lnL w="12700" cmpd="sng">
                      <a:noFill/>
                    </a:lnL>
                    <a:lnR w="12700" cmpd="sng">
                      <a:noFill/>
                    </a:lnR>
                    <a:lnT w="28575" cap="flat" cmpd="sng" algn="ctr">
                      <a:solidFill>
                        <a:schemeClr val="tx1"/>
                      </a:solidFill>
                      <a:prstDash val="solid"/>
                    </a:lnT>
                    <a:lnB w="38100" cmpd="sng">
                      <a:noFill/>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01374755"/>
                  </a:ext>
                </a:extLst>
              </a:tr>
              <a:tr h="3201562">
                <a:tc>
                  <a:txBody>
                    <a:bodyPr/>
                    <a:lstStyle/>
                    <a:p>
                      <a:r>
                        <a:rPr lang="en-US" sz="2900" cap="none" spc="0">
                          <a:solidFill>
                            <a:schemeClr val="tx1"/>
                          </a:solidFill>
                        </a:rPr>
                        <a:t>Empathic</a:t>
                      </a:r>
                    </a:p>
                    <a:p>
                      <a:r>
                        <a:rPr lang="en-US" sz="2900" cap="none" spc="0">
                          <a:solidFill>
                            <a:schemeClr val="tx1"/>
                          </a:solidFill>
                        </a:rPr>
                        <a:t>Genuine</a:t>
                      </a:r>
                    </a:p>
                    <a:p>
                      <a:r>
                        <a:rPr lang="en-US" sz="2900" cap="none" spc="0">
                          <a:solidFill>
                            <a:schemeClr val="tx1"/>
                          </a:solidFill>
                        </a:rPr>
                        <a:t>Warm</a:t>
                      </a:r>
                    </a:p>
                    <a:p>
                      <a:r>
                        <a:rPr lang="en-US" sz="2900" cap="none" spc="0">
                          <a:solidFill>
                            <a:schemeClr val="tx1"/>
                          </a:solidFill>
                        </a:rPr>
                        <a:t>Respectful</a:t>
                      </a:r>
                    </a:p>
                    <a:p>
                      <a:r>
                        <a:rPr lang="en-US" sz="2900" cap="none" spc="0">
                          <a:solidFill>
                            <a:schemeClr val="tx1"/>
                          </a:solidFill>
                        </a:rPr>
                        <a:t>Supportive</a:t>
                      </a:r>
                    </a:p>
                  </a:txBody>
                  <a:tcPr marL="0" marR="132296" marT="52918" marB="396888">
                    <a:lnL w="12700" cmpd="sng">
                      <a:noFill/>
                      <a:prstDash val="solid"/>
                    </a:lnL>
                    <a:lnR w="12700" cmpd="sng">
                      <a:noFill/>
                      <a:prstDash val="solid"/>
                    </a:lnR>
                    <a:lnT w="38100" cmpd="sng">
                      <a:noFill/>
                    </a:lnT>
                    <a:lnB w="12700" cmpd="sng">
                      <a:noFill/>
                      <a:prstDash val="solid"/>
                    </a:lnB>
                    <a:noFill/>
                  </a:tcPr>
                </a:tc>
                <a:tc>
                  <a:txBody>
                    <a:bodyPr/>
                    <a:lstStyle/>
                    <a:p>
                      <a:r>
                        <a:rPr lang="en-US" sz="2900" cap="none" spc="0" dirty="0">
                          <a:solidFill>
                            <a:schemeClr val="tx1"/>
                          </a:solidFill>
                        </a:rPr>
                        <a:t>Directive</a:t>
                      </a:r>
                    </a:p>
                    <a:p>
                      <a:r>
                        <a:rPr lang="en-US" sz="2900" cap="none" spc="0" dirty="0">
                          <a:solidFill>
                            <a:schemeClr val="tx1"/>
                          </a:solidFill>
                        </a:rPr>
                        <a:t>Flexible</a:t>
                      </a:r>
                    </a:p>
                    <a:p>
                      <a:r>
                        <a:rPr lang="en-US" sz="2900" cap="none" spc="0" dirty="0">
                          <a:solidFill>
                            <a:schemeClr val="tx1"/>
                          </a:solidFill>
                        </a:rPr>
                        <a:t>Encouraging Participation</a:t>
                      </a:r>
                    </a:p>
                    <a:p>
                      <a:r>
                        <a:rPr lang="en-US" sz="2900" cap="none" spc="0" dirty="0">
                          <a:solidFill>
                            <a:schemeClr val="tx1"/>
                          </a:solidFill>
                        </a:rPr>
                        <a:t>Rewarding</a:t>
                      </a:r>
                    </a:p>
                  </a:txBody>
                  <a:tcPr marL="0" marR="132296" marT="52918" marB="396888">
                    <a:lnL w="12700" cmpd="sng">
                      <a:noFill/>
                      <a:prstDash val="solid"/>
                    </a:lnL>
                    <a:lnR w="12700" cmpd="sng">
                      <a:noFill/>
                      <a:prstDash val="solid"/>
                    </a:lnR>
                    <a:lnT w="38100" cmpd="sng">
                      <a:noFill/>
                    </a:lnT>
                    <a:lnB w="12700" cmpd="sng">
                      <a:noFill/>
                      <a:prstDash val="solid"/>
                    </a:lnB>
                    <a:noFill/>
                  </a:tcPr>
                </a:tc>
                <a:tc>
                  <a:txBody>
                    <a:bodyPr/>
                    <a:lstStyle/>
                    <a:p>
                      <a:r>
                        <a:rPr lang="en-US" sz="2900" cap="none" spc="0" dirty="0">
                          <a:solidFill>
                            <a:schemeClr val="tx1"/>
                          </a:solidFill>
                        </a:rPr>
                        <a:t>Attentive</a:t>
                      </a:r>
                    </a:p>
                    <a:p>
                      <a:r>
                        <a:rPr lang="en-US" sz="2900" cap="none" spc="0" dirty="0">
                          <a:solidFill>
                            <a:schemeClr val="tx1"/>
                          </a:solidFill>
                        </a:rPr>
                        <a:t>Confident</a:t>
                      </a:r>
                    </a:p>
                    <a:p>
                      <a:r>
                        <a:rPr lang="en-US" sz="2900" cap="none" spc="0" dirty="0">
                          <a:solidFill>
                            <a:schemeClr val="tx1"/>
                          </a:solidFill>
                        </a:rPr>
                        <a:t>Collaborative</a:t>
                      </a:r>
                    </a:p>
                    <a:p>
                      <a:r>
                        <a:rPr lang="en-US" sz="2900" cap="none" spc="0" dirty="0">
                          <a:solidFill>
                            <a:schemeClr val="tx1"/>
                          </a:solidFill>
                        </a:rPr>
                        <a:t>Strength-focused</a:t>
                      </a:r>
                    </a:p>
                    <a:p>
                      <a:r>
                        <a:rPr lang="en-US" sz="2900" cap="none" spc="0" dirty="0">
                          <a:solidFill>
                            <a:schemeClr val="tx1"/>
                          </a:solidFill>
                        </a:rPr>
                        <a:t>Trustworthy</a:t>
                      </a:r>
                    </a:p>
                  </a:txBody>
                  <a:tcPr marL="0" marR="132296" marT="52918" marB="396888">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914688525"/>
                  </a:ext>
                </a:extLst>
              </a:tr>
            </a:tbl>
          </a:graphicData>
        </a:graphic>
      </p:graphicFrame>
    </p:spTree>
    <p:extLst>
      <p:ext uri="{BB962C8B-B14F-4D97-AF65-F5344CB8AC3E}">
        <p14:creationId xmlns:p14="http://schemas.microsoft.com/office/powerpoint/2010/main" val="359462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C00170-51D6-054F-998C-B0E4C7298B82}"/>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MI: Key Principles	</a:t>
            </a:r>
          </a:p>
        </p:txBody>
      </p:sp>
      <p:sp>
        <p:nvSpPr>
          <p:cNvPr id="3" name="Content Placeholder 2">
            <a:extLst>
              <a:ext uri="{FF2B5EF4-FFF2-40B4-BE49-F238E27FC236}">
                <a16:creationId xmlns:a16="http://schemas.microsoft.com/office/drawing/2014/main" id="{F0530300-D8DD-3948-A30A-53485E64F7E4}"/>
              </a:ext>
            </a:extLst>
          </p:cNvPr>
          <p:cNvSpPr>
            <a:spLocks noGrp="1"/>
          </p:cNvSpPr>
          <p:nvPr>
            <p:ph idx="1"/>
          </p:nvPr>
        </p:nvSpPr>
        <p:spPr>
          <a:xfrm>
            <a:off x="1371599" y="2318197"/>
            <a:ext cx="9724031" cy="3683358"/>
          </a:xfrm>
        </p:spPr>
        <p:txBody>
          <a:bodyPr anchor="ctr">
            <a:normAutofit fontScale="85000" lnSpcReduction="10000"/>
          </a:bodyPr>
          <a:lstStyle/>
          <a:p>
            <a:r>
              <a:rPr lang="en-US" b="1" u="sng" dirty="0"/>
              <a:t>O</a:t>
            </a:r>
            <a:r>
              <a:rPr lang="en-US" dirty="0"/>
              <a:t>pen-ended questions, </a:t>
            </a:r>
            <a:r>
              <a:rPr lang="en-US" b="1" u="sng" dirty="0"/>
              <a:t>A</a:t>
            </a:r>
            <a:r>
              <a:rPr lang="en-US" dirty="0"/>
              <a:t>ffirmations, </a:t>
            </a:r>
            <a:r>
              <a:rPr lang="en-US" b="1" u="sng" dirty="0"/>
              <a:t>R</a:t>
            </a:r>
            <a:r>
              <a:rPr lang="en-US" dirty="0"/>
              <a:t>eflective listening, and </a:t>
            </a:r>
            <a:r>
              <a:rPr lang="en-US" b="1" u="sng" dirty="0"/>
              <a:t>S</a:t>
            </a:r>
            <a:r>
              <a:rPr lang="en-US" dirty="0"/>
              <a:t>ummarizing</a:t>
            </a:r>
          </a:p>
          <a:p>
            <a:r>
              <a:rPr lang="en-US" dirty="0"/>
              <a:t>Sustain Talk vs Change Talk</a:t>
            </a:r>
          </a:p>
          <a:p>
            <a:pPr marL="514350" indent="-514350">
              <a:buFont typeface="+mj-lt"/>
              <a:buAutoNum type="arabicPeriod"/>
            </a:pPr>
            <a:r>
              <a:rPr lang="en-US" dirty="0"/>
              <a:t>Expressing Empathy</a:t>
            </a:r>
          </a:p>
          <a:p>
            <a:pPr marL="514350" indent="-514350">
              <a:buFont typeface="+mj-lt"/>
              <a:buAutoNum type="arabicPeriod"/>
            </a:pPr>
            <a:r>
              <a:rPr lang="en-US" dirty="0"/>
              <a:t>Develop discrepancy</a:t>
            </a:r>
          </a:p>
          <a:p>
            <a:pPr lvl="1"/>
            <a:r>
              <a:rPr lang="en-US" sz="2800" dirty="0"/>
              <a:t>Amplify the discrepancy between current situation and goals</a:t>
            </a:r>
          </a:p>
          <a:p>
            <a:pPr marL="514350" indent="-514350">
              <a:buFont typeface="+mj-lt"/>
              <a:buAutoNum type="arabicPeriod"/>
            </a:pPr>
            <a:r>
              <a:rPr lang="en-US" dirty="0"/>
              <a:t>Roll with resistance </a:t>
            </a:r>
          </a:p>
          <a:p>
            <a:pPr lvl="1"/>
            <a:r>
              <a:rPr lang="en-US" sz="2800" dirty="0"/>
              <a:t>Avoid arguing for behavior change</a:t>
            </a:r>
          </a:p>
          <a:p>
            <a:pPr lvl="1"/>
            <a:r>
              <a:rPr lang="en-US" sz="2800" dirty="0"/>
              <a:t>Accept ambivalence and elicit alternative perspectives </a:t>
            </a:r>
          </a:p>
          <a:p>
            <a:pPr marL="514350" indent="-514350">
              <a:buFont typeface="+mj-lt"/>
              <a:buAutoNum type="arabicPeriod"/>
            </a:pPr>
            <a:r>
              <a:rPr lang="en-US" dirty="0"/>
              <a:t>Support self-efficacy</a:t>
            </a:r>
          </a:p>
          <a:p>
            <a:pPr lvl="1"/>
            <a:endParaRPr lang="en-US" sz="2000" dirty="0"/>
          </a:p>
        </p:txBody>
      </p:sp>
    </p:spTree>
    <p:extLst>
      <p:ext uri="{BB962C8B-B14F-4D97-AF65-F5344CB8AC3E}">
        <p14:creationId xmlns:p14="http://schemas.microsoft.com/office/powerpoint/2010/main" val="267223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nk form with a questionnaire&#10;&#10;Description automatically generated with medium confidence">
            <a:extLst>
              <a:ext uri="{FF2B5EF4-FFF2-40B4-BE49-F238E27FC236}">
                <a16:creationId xmlns:a16="http://schemas.microsoft.com/office/drawing/2014/main" id="{85922CD4-BD56-CF58-A4D1-DD5F939FD9DF}"/>
              </a:ext>
            </a:extLst>
          </p:cNvPr>
          <p:cNvPicPr>
            <a:picLocks noChangeAspect="1"/>
          </p:cNvPicPr>
          <p:nvPr/>
        </p:nvPicPr>
        <p:blipFill>
          <a:blip r:embed="rId3"/>
          <a:stretch>
            <a:fillRect/>
          </a:stretch>
        </p:blipFill>
        <p:spPr>
          <a:xfrm>
            <a:off x="3326296" y="66260"/>
            <a:ext cx="5459895" cy="6824869"/>
          </a:xfrm>
          <a:prstGeom prst="rect">
            <a:avLst/>
          </a:prstGeom>
        </p:spPr>
      </p:pic>
      <p:sp>
        <p:nvSpPr>
          <p:cNvPr id="3" name="Left Arrow 2">
            <a:extLst>
              <a:ext uri="{FF2B5EF4-FFF2-40B4-BE49-F238E27FC236}">
                <a16:creationId xmlns:a16="http://schemas.microsoft.com/office/drawing/2014/main" id="{7022B7EB-D1F4-1018-855D-A600CDCDACEA}"/>
              </a:ext>
            </a:extLst>
          </p:cNvPr>
          <p:cNvSpPr/>
          <p:nvPr/>
        </p:nvSpPr>
        <p:spPr>
          <a:xfrm>
            <a:off x="8786191" y="1113183"/>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a:extLst>
              <a:ext uri="{FF2B5EF4-FFF2-40B4-BE49-F238E27FC236}">
                <a16:creationId xmlns:a16="http://schemas.microsoft.com/office/drawing/2014/main" id="{6E0CCEA8-9BCE-8644-24C0-AED7DB3F875C}"/>
              </a:ext>
            </a:extLst>
          </p:cNvPr>
          <p:cNvSpPr/>
          <p:nvPr/>
        </p:nvSpPr>
        <p:spPr>
          <a:xfrm>
            <a:off x="8786191" y="3478694"/>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a:extLst>
              <a:ext uri="{FF2B5EF4-FFF2-40B4-BE49-F238E27FC236}">
                <a16:creationId xmlns:a16="http://schemas.microsoft.com/office/drawing/2014/main" id="{6B94D1F2-20E9-89D2-2AE0-D1185B696E16}"/>
              </a:ext>
            </a:extLst>
          </p:cNvPr>
          <p:cNvSpPr/>
          <p:nvPr/>
        </p:nvSpPr>
        <p:spPr>
          <a:xfrm>
            <a:off x="8786191" y="5601889"/>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840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AEE5F70-54DD-7249-BD0C-E6958FDCDD99}"/>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Autobiography</a:t>
            </a:r>
          </a:p>
        </p:txBody>
      </p:sp>
      <p:sp>
        <p:nvSpPr>
          <p:cNvPr id="2" name="Content Placeholder 1">
            <a:extLst>
              <a:ext uri="{FF2B5EF4-FFF2-40B4-BE49-F238E27FC236}">
                <a16:creationId xmlns:a16="http://schemas.microsoft.com/office/drawing/2014/main" id="{E6BEDF60-F499-7470-B02D-C23A18C5D235}"/>
              </a:ext>
            </a:extLst>
          </p:cNvPr>
          <p:cNvSpPr>
            <a:spLocks noGrp="1"/>
          </p:cNvSpPr>
          <p:nvPr>
            <p:ph idx="1"/>
          </p:nvPr>
        </p:nvSpPr>
        <p:spPr>
          <a:xfrm>
            <a:off x="1371599" y="2318197"/>
            <a:ext cx="9724031" cy="3683358"/>
          </a:xfrm>
        </p:spPr>
        <p:txBody>
          <a:bodyPr anchor="ctr">
            <a:normAutofit/>
          </a:bodyPr>
          <a:lstStyle/>
          <a:p>
            <a:r>
              <a:rPr lang="en-US" dirty="0"/>
              <a:t>Client provides a description of their life</a:t>
            </a:r>
          </a:p>
          <a:p>
            <a:r>
              <a:rPr lang="en-US" dirty="0"/>
              <a:t>No right or wrong way to write this but ideally focus on:</a:t>
            </a:r>
          </a:p>
          <a:p>
            <a:pPr lvl="1"/>
            <a:r>
              <a:rPr lang="en-US" sz="2800" dirty="0"/>
              <a:t>Childhood</a:t>
            </a:r>
          </a:p>
          <a:p>
            <a:pPr lvl="1"/>
            <a:r>
              <a:rPr lang="en-US" sz="2800" dirty="0"/>
              <a:t>Relationships</a:t>
            </a:r>
          </a:p>
          <a:p>
            <a:pPr lvl="1"/>
            <a:r>
              <a:rPr lang="en-US" sz="2800" dirty="0"/>
              <a:t>Major life events</a:t>
            </a:r>
          </a:p>
          <a:p>
            <a:pPr lvl="1"/>
            <a:r>
              <a:rPr lang="en-US" sz="2800" dirty="0"/>
              <a:t>Work history</a:t>
            </a:r>
          </a:p>
          <a:p>
            <a:r>
              <a:rPr lang="en-US" dirty="0"/>
              <a:t>What they leave out is potentially more important than what they include</a:t>
            </a:r>
          </a:p>
        </p:txBody>
      </p:sp>
    </p:spTree>
    <p:extLst>
      <p:ext uri="{BB962C8B-B14F-4D97-AF65-F5344CB8AC3E}">
        <p14:creationId xmlns:p14="http://schemas.microsoft.com/office/powerpoint/2010/main" val="44292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itle 6">
            <a:extLst>
              <a:ext uri="{FF2B5EF4-FFF2-40B4-BE49-F238E27FC236}">
                <a16:creationId xmlns:a16="http://schemas.microsoft.com/office/drawing/2014/main" id="{1E7CF975-FFFA-4891-B79A-CACC94EBC005}"/>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Phase 2: Core Issues</a:t>
            </a:r>
          </a:p>
        </p:txBody>
      </p:sp>
      <p:sp>
        <p:nvSpPr>
          <p:cNvPr id="2" name="Text Placeholder 1">
            <a:extLst>
              <a:ext uri="{FF2B5EF4-FFF2-40B4-BE49-F238E27FC236}">
                <a16:creationId xmlns:a16="http://schemas.microsoft.com/office/drawing/2014/main" id="{A95D020E-78AE-7E48-87E5-4EBD1C7798BA}"/>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endParaRPr lang="en-US" sz="2400" kern="1200">
              <a:solidFill>
                <a:schemeClr val="tx1"/>
              </a:solidFill>
              <a:latin typeface="+mn-lt"/>
              <a:ea typeface="+mn-ea"/>
              <a:cs typeface="+mn-cs"/>
            </a:endParaRPr>
          </a:p>
        </p:txBody>
      </p:sp>
      <p:sp>
        <p:nvSpPr>
          <p:cNvPr id="4" name="Footer Placeholder 3">
            <a:extLst>
              <a:ext uri="{FF2B5EF4-FFF2-40B4-BE49-F238E27FC236}">
                <a16:creationId xmlns:a16="http://schemas.microsoft.com/office/drawing/2014/main" id="{9D81F0AD-9F59-4B86-9800-6866D55C9F13}"/>
              </a:ext>
            </a:extLst>
          </p:cNvPr>
          <p:cNvSpPr>
            <a:spLocks noGrp="1"/>
          </p:cNvSpPr>
          <p:nvPr>
            <p:ph type="ftr" sz="quarter" idx="11"/>
          </p:nvPr>
        </p:nvSpPr>
        <p:spPr>
          <a:xfrm rot="5400000">
            <a:off x="-1828800" y="1984248"/>
            <a:ext cx="4114800" cy="365125"/>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HOPE Program</a:t>
            </a:r>
          </a:p>
        </p:txBody>
      </p:sp>
      <p:sp>
        <p:nvSpPr>
          <p:cNvPr id="5" name="Date Placeholder 4">
            <a:extLst>
              <a:ext uri="{FF2B5EF4-FFF2-40B4-BE49-F238E27FC236}">
                <a16:creationId xmlns:a16="http://schemas.microsoft.com/office/drawing/2014/main" id="{53487EC0-519B-4BD3-B2BA-EAA729B4B1D5}"/>
              </a:ext>
            </a:extLst>
          </p:cNvPr>
          <p:cNvSpPr>
            <a:spLocks noGrp="1"/>
          </p:cNvSpPr>
          <p:nvPr>
            <p:ph type="dt" sz="half" idx="10"/>
          </p:nvPr>
        </p:nvSpPr>
        <p:spPr>
          <a:xfrm>
            <a:off x="8970264" y="6446837"/>
            <a:ext cx="2743200" cy="365125"/>
          </a:xfrm>
        </p:spPr>
        <p:txBody>
          <a:bodyPr vert="horz" lIns="91440" tIns="45720" rIns="91440" bIns="45720" rtlCol="0" anchor="ctr">
            <a:normAutofit/>
          </a:bodyPr>
          <a:lstStyle/>
          <a:p>
            <a:pPr algn="r">
              <a:spcAft>
                <a:spcPts val="600"/>
              </a:spcAft>
            </a:pPr>
            <a:r>
              <a:rPr lang="en-US" sz="1100">
                <a:solidFill>
                  <a:schemeClr val="tx1">
                    <a:lumMod val="50000"/>
                    <a:lumOff val="50000"/>
                  </a:schemeClr>
                </a:solidFill>
              </a:rPr>
              <a:t>11/7/2018</a:t>
            </a:r>
          </a:p>
        </p:txBody>
      </p:sp>
      <p:sp>
        <p:nvSpPr>
          <p:cNvPr id="6" name="Slide Number Placeholder 5">
            <a:extLst>
              <a:ext uri="{FF2B5EF4-FFF2-40B4-BE49-F238E27FC236}">
                <a16:creationId xmlns:a16="http://schemas.microsoft.com/office/drawing/2014/main" id="{B10F1E5A-6E47-47B6-8480-62F4E08E4B7E}"/>
              </a:ext>
            </a:extLst>
          </p:cNvPr>
          <p:cNvSpPr>
            <a:spLocks noGrp="1"/>
          </p:cNvSpPr>
          <p:nvPr>
            <p:ph type="sldNum" sz="quarter" idx="12"/>
          </p:nvPr>
        </p:nvSpPr>
        <p:spPr>
          <a:xfrm>
            <a:off x="11704320" y="6446837"/>
            <a:ext cx="448056" cy="365125"/>
          </a:xfrm>
        </p:spPr>
        <p:txBody>
          <a:bodyPr vert="horz" lIns="91440" tIns="45720" rIns="91440" bIns="45720" rtlCol="0" anchor="ctr">
            <a:normAutofit/>
          </a:bodyPr>
          <a:lstStyle/>
          <a:p>
            <a:pPr>
              <a:spcAft>
                <a:spcPts val="600"/>
              </a:spcAft>
            </a:pPr>
            <a:fld id="{E31375A4-56A4-47D6-9801-1991572033F7}" type="slidenum">
              <a:rPr lang="en-US" sz="1100">
                <a:solidFill>
                  <a:schemeClr val="tx1">
                    <a:lumMod val="50000"/>
                    <a:lumOff val="50000"/>
                  </a:schemeClr>
                </a:solidFill>
              </a:rPr>
              <a:pPr>
                <a:spcAft>
                  <a:spcPts val="600"/>
                </a:spcAft>
              </a:pPr>
              <a:t>105</a:t>
            </a:fld>
            <a:endParaRPr lang="en-US" sz="1100">
              <a:solidFill>
                <a:schemeClr val="tx1">
                  <a:lumMod val="50000"/>
                  <a:lumOff val="50000"/>
                </a:schemeClr>
              </a:solidFill>
            </a:endParaRPr>
          </a:p>
        </p:txBody>
      </p:sp>
    </p:spTree>
    <p:extLst>
      <p:ext uri="{BB962C8B-B14F-4D97-AF65-F5344CB8AC3E}">
        <p14:creationId xmlns:p14="http://schemas.microsoft.com/office/powerpoint/2010/main" val="189939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7B2417-FA1D-C743-A521-A0A92FEAC383}"/>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Mood Monitoring</a:t>
            </a:r>
          </a:p>
        </p:txBody>
      </p:sp>
      <p:pic>
        <p:nvPicPr>
          <p:cNvPr id="5" name="Content Placeholder 4" descr="A picture containing chart&#10;&#10;Description automatically generated">
            <a:extLst>
              <a:ext uri="{FF2B5EF4-FFF2-40B4-BE49-F238E27FC236}">
                <a16:creationId xmlns:a16="http://schemas.microsoft.com/office/drawing/2014/main" id="{F1B9B75E-BB18-6349-A780-C3AAD404EA43}"/>
              </a:ext>
            </a:extLst>
          </p:cNvPr>
          <p:cNvPicPr>
            <a:picLocks noGrp="1" noChangeAspect="1"/>
          </p:cNvPicPr>
          <p:nvPr>
            <p:ph idx="1"/>
          </p:nvPr>
        </p:nvPicPr>
        <p:blipFill>
          <a:blip r:embed="rId3"/>
          <a:stretch>
            <a:fillRect/>
          </a:stretch>
        </p:blipFill>
        <p:spPr>
          <a:xfrm>
            <a:off x="731949" y="1966293"/>
            <a:ext cx="10728100" cy="4452160"/>
          </a:xfrm>
          <a:prstGeom prst="rect">
            <a:avLst/>
          </a:prstGeom>
        </p:spPr>
      </p:pic>
    </p:spTree>
    <p:extLst>
      <p:ext uri="{BB962C8B-B14F-4D97-AF65-F5344CB8AC3E}">
        <p14:creationId xmlns:p14="http://schemas.microsoft.com/office/powerpoint/2010/main" val="1532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4" descr="Table&#10;&#10;Description automatically generated">
            <a:extLst>
              <a:ext uri="{FF2B5EF4-FFF2-40B4-BE49-F238E27FC236}">
                <a16:creationId xmlns:a16="http://schemas.microsoft.com/office/drawing/2014/main" id="{E86571ED-CACF-6D05-5B9B-7430251F5C78}"/>
              </a:ext>
            </a:extLst>
          </p:cNvPr>
          <p:cNvPicPr>
            <a:picLocks noChangeAspect="1"/>
          </p:cNvPicPr>
          <p:nvPr/>
        </p:nvPicPr>
        <p:blipFill>
          <a:blip r:embed="rId3"/>
          <a:stretch>
            <a:fillRect/>
          </a:stretch>
        </p:blipFill>
        <p:spPr>
          <a:xfrm>
            <a:off x="109849" y="1229868"/>
            <a:ext cx="12014131" cy="4685510"/>
          </a:xfrm>
          <a:prstGeom prst="rect">
            <a:avLst/>
          </a:prstGeom>
        </p:spPr>
      </p:pic>
    </p:spTree>
    <p:extLst>
      <p:ext uri="{BB962C8B-B14F-4D97-AF65-F5344CB8AC3E}">
        <p14:creationId xmlns:p14="http://schemas.microsoft.com/office/powerpoint/2010/main" val="378847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8E0FDB-7469-E24B-1AAF-4E8A020983EF}"/>
              </a:ext>
            </a:extLst>
          </p:cNvPr>
          <p:cNvSpPr>
            <a:spLocks noGrp="1"/>
          </p:cNvSpPr>
          <p:nvPr>
            <p:ph type="title"/>
          </p:nvPr>
        </p:nvSpPr>
        <p:spPr>
          <a:xfrm>
            <a:off x="818984" y="4230093"/>
            <a:ext cx="4150581" cy="1800165"/>
          </a:xfrm>
        </p:spPr>
        <p:txBody>
          <a:bodyPr anchor="t">
            <a:normAutofit/>
          </a:bodyPr>
          <a:lstStyle/>
          <a:p>
            <a:pPr algn="r"/>
            <a:r>
              <a:rPr lang="en-US" sz="4000" dirty="0"/>
              <a:t>Chain Analysis</a:t>
            </a:r>
            <a:br>
              <a:rPr lang="en-US" sz="4000" dirty="0"/>
            </a:br>
            <a:r>
              <a:rPr lang="en-US" sz="1600" dirty="0"/>
              <a:t>(Linehan, 2002)</a:t>
            </a:r>
          </a:p>
        </p:txBody>
      </p:sp>
      <p:pic>
        <p:nvPicPr>
          <p:cNvPr id="4" name="Content Placeholder 3" descr="A diagram of a problem&#10;&#10;Description automatically generated">
            <a:extLst>
              <a:ext uri="{FF2B5EF4-FFF2-40B4-BE49-F238E27FC236}">
                <a16:creationId xmlns:a16="http://schemas.microsoft.com/office/drawing/2014/main" id="{44A86534-01CB-B006-DF8C-8D068C2C5B10}"/>
              </a:ext>
            </a:extLst>
          </p:cNvPr>
          <p:cNvPicPr>
            <a:picLocks noChangeAspect="1"/>
          </p:cNvPicPr>
          <p:nvPr/>
        </p:nvPicPr>
        <p:blipFill>
          <a:blip r:embed="rId3"/>
          <a:stretch>
            <a:fillRect/>
          </a:stretch>
        </p:blipFill>
        <p:spPr>
          <a:xfrm>
            <a:off x="556592" y="625294"/>
            <a:ext cx="11139778" cy="3119137"/>
          </a:xfrm>
          <a:prstGeom prst="rect">
            <a:avLst/>
          </a:prstGeom>
        </p:spPr>
      </p:pic>
      <p:sp>
        <p:nvSpPr>
          <p:cNvPr id="8" name="Content Placeholder 7">
            <a:extLst>
              <a:ext uri="{FF2B5EF4-FFF2-40B4-BE49-F238E27FC236}">
                <a16:creationId xmlns:a16="http://schemas.microsoft.com/office/drawing/2014/main" id="{355AF428-531C-602B-4536-CBDAF2333DA0}"/>
              </a:ext>
            </a:extLst>
          </p:cNvPr>
          <p:cNvSpPr>
            <a:spLocks noGrp="1"/>
          </p:cNvSpPr>
          <p:nvPr>
            <p:ph idx="1"/>
          </p:nvPr>
        </p:nvSpPr>
        <p:spPr>
          <a:xfrm>
            <a:off x="5246415" y="4230094"/>
            <a:ext cx="6235268" cy="1800164"/>
          </a:xfrm>
        </p:spPr>
        <p:txBody>
          <a:bodyPr anchor="t">
            <a:normAutofit/>
          </a:bodyPr>
          <a:lstStyle/>
          <a:p>
            <a:r>
              <a:rPr lang="en-US" sz="1700" dirty="0"/>
              <a:t>Define the problem behavior</a:t>
            </a:r>
          </a:p>
          <a:p>
            <a:r>
              <a:rPr lang="en-US" sz="1700" dirty="0"/>
              <a:t>Identify the prompting event</a:t>
            </a:r>
          </a:p>
          <a:p>
            <a:r>
              <a:rPr lang="en-US" sz="1700" dirty="0"/>
              <a:t>What makes me vulnerable </a:t>
            </a:r>
          </a:p>
          <a:p>
            <a:r>
              <a:rPr lang="en-US" sz="1700" dirty="0"/>
              <a:t>Identify links (Actions, cognitions, events, feelings)</a:t>
            </a:r>
          </a:p>
          <a:p>
            <a:r>
              <a:rPr lang="en-US" sz="1700" dirty="0"/>
              <a:t>Discuss solutions/prevention strategies</a:t>
            </a:r>
          </a:p>
        </p:txBody>
      </p:sp>
      <p:sp>
        <p:nvSpPr>
          <p:cNvPr id="33" name="Rectangle 32">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326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itle 6">
            <a:extLst>
              <a:ext uri="{FF2B5EF4-FFF2-40B4-BE49-F238E27FC236}">
                <a16:creationId xmlns:a16="http://schemas.microsoft.com/office/drawing/2014/main" id="{1E7CF975-FFFA-4891-B79A-CACC94EBC005}"/>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Phase 3: Building a Better Future</a:t>
            </a:r>
          </a:p>
        </p:txBody>
      </p:sp>
      <p:sp>
        <p:nvSpPr>
          <p:cNvPr id="2" name="Text Placeholder 1">
            <a:extLst>
              <a:ext uri="{FF2B5EF4-FFF2-40B4-BE49-F238E27FC236}">
                <a16:creationId xmlns:a16="http://schemas.microsoft.com/office/drawing/2014/main" id="{A95D020E-78AE-7E48-87E5-4EBD1C7798BA}"/>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endParaRPr lang="en-US" sz="2400" kern="1200">
              <a:solidFill>
                <a:schemeClr val="tx1"/>
              </a:solidFill>
              <a:latin typeface="+mn-lt"/>
              <a:ea typeface="+mn-ea"/>
              <a:cs typeface="+mn-cs"/>
            </a:endParaRPr>
          </a:p>
        </p:txBody>
      </p:sp>
      <p:sp>
        <p:nvSpPr>
          <p:cNvPr id="4" name="Footer Placeholder 3">
            <a:extLst>
              <a:ext uri="{FF2B5EF4-FFF2-40B4-BE49-F238E27FC236}">
                <a16:creationId xmlns:a16="http://schemas.microsoft.com/office/drawing/2014/main" id="{9D81F0AD-9F59-4B86-9800-6866D55C9F13}"/>
              </a:ext>
            </a:extLst>
          </p:cNvPr>
          <p:cNvSpPr>
            <a:spLocks noGrp="1"/>
          </p:cNvSpPr>
          <p:nvPr>
            <p:ph type="ftr" sz="quarter" idx="11"/>
          </p:nvPr>
        </p:nvSpPr>
        <p:spPr>
          <a:xfrm rot="5400000">
            <a:off x="-1828800" y="1984248"/>
            <a:ext cx="4114800" cy="365125"/>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HOPE Program</a:t>
            </a:r>
          </a:p>
        </p:txBody>
      </p:sp>
      <p:sp>
        <p:nvSpPr>
          <p:cNvPr id="5" name="Date Placeholder 4">
            <a:extLst>
              <a:ext uri="{FF2B5EF4-FFF2-40B4-BE49-F238E27FC236}">
                <a16:creationId xmlns:a16="http://schemas.microsoft.com/office/drawing/2014/main" id="{53487EC0-519B-4BD3-B2BA-EAA729B4B1D5}"/>
              </a:ext>
            </a:extLst>
          </p:cNvPr>
          <p:cNvSpPr>
            <a:spLocks noGrp="1"/>
          </p:cNvSpPr>
          <p:nvPr>
            <p:ph type="dt" sz="half" idx="10"/>
          </p:nvPr>
        </p:nvSpPr>
        <p:spPr>
          <a:xfrm>
            <a:off x="8970264" y="6446837"/>
            <a:ext cx="2743200" cy="365125"/>
          </a:xfrm>
        </p:spPr>
        <p:txBody>
          <a:bodyPr vert="horz" lIns="91440" tIns="45720" rIns="91440" bIns="45720" rtlCol="0" anchor="ctr">
            <a:normAutofit/>
          </a:bodyPr>
          <a:lstStyle/>
          <a:p>
            <a:pPr algn="r">
              <a:spcAft>
                <a:spcPts val="600"/>
              </a:spcAft>
            </a:pPr>
            <a:r>
              <a:rPr lang="en-US" sz="1100">
                <a:solidFill>
                  <a:schemeClr val="tx1">
                    <a:lumMod val="50000"/>
                    <a:lumOff val="50000"/>
                  </a:schemeClr>
                </a:solidFill>
              </a:rPr>
              <a:t>11/7/2018</a:t>
            </a:r>
          </a:p>
        </p:txBody>
      </p:sp>
      <p:sp>
        <p:nvSpPr>
          <p:cNvPr id="6" name="Slide Number Placeholder 5">
            <a:extLst>
              <a:ext uri="{FF2B5EF4-FFF2-40B4-BE49-F238E27FC236}">
                <a16:creationId xmlns:a16="http://schemas.microsoft.com/office/drawing/2014/main" id="{B10F1E5A-6E47-47B6-8480-62F4E08E4B7E}"/>
              </a:ext>
            </a:extLst>
          </p:cNvPr>
          <p:cNvSpPr>
            <a:spLocks noGrp="1"/>
          </p:cNvSpPr>
          <p:nvPr>
            <p:ph type="sldNum" sz="quarter" idx="12"/>
          </p:nvPr>
        </p:nvSpPr>
        <p:spPr>
          <a:xfrm>
            <a:off x="11704320" y="6446837"/>
            <a:ext cx="448056" cy="365125"/>
          </a:xfrm>
        </p:spPr>
        <p:txBody>
          <a:bodyPr vert="horz" lIns="91440" tIns="45720" rIns="91440" bIns="45720" rtlCol="0" anchor="ctr">
            <a:normAutofit/>
          </a:bodyPr>
          <a:lstStyle/>
          <a:p>
            <a:pPr>
              <a:spcAft>
                <a:spcPts val="600"/>
              </a:spcAft>
            </a:pPr>
            <a:fld id="{E31375A4-56A4-47D6-9801-1991572033F7}" type="slidenum">
              <a:rPr lang="en-US" sz="1100">
                <a:solidFill>
                  <a:schemeClr val="tx1">
                    <a:lumMod val="50000"/>
                    <a:lumOff val="50000"/>
                  </a:schemeClr>
                </a:solidFill>
              </a:rPr>
              <a:pPr>
                <a:spcAft>
                  <a:spcPts val="600"/>
                </a:spcAft>
              </a:pPr>
              <a:t>109</a:t>
            </a:fld>
            <a:endParaRPr lang="en-US" sz="1100">
              <a:solidFill>
                <a:schemeClr val="tx1">
                  <a:lumMod val="50000"/>
                  <a:lumOff val="50000"/>
                </a:schemeClr>
              </a:solidFill>
            </a:endParaRPr>
          </a:p>
        </p:txBody>
      </p:sp>
    </p:spTree>
    <p:extLst>
      <p:ext uri="{BB962C8B-B14F-4D97-AF65-F5344CB8AC3E}">
        <p14:creationId xmlns:p14="http://schemas.microsoft.com/office/powerpoint/2010/main" val="136053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1C4ACE-84CF-5C49-B4C5-CED405143D5A}"/>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Manifestations</a:t>
            </a:r>
          </a:p>
        </p:txBody>
      </p:sp>
      <p:sp>
        <p:nvSpPr>
          <p:cNvPr id="3" name="Content Placeholder 2">
            <a:extLst>
              <a:ext uri="{FF2B5EF4-FFF2-40B4-BE49-F238E27FC236}">
                <a16:creationId xmlns:a16="http://schemas.microsoft.com/office/drawing/2014/main" id="{EA3C05FF-D960-124A-BDCF-F4C20CCCCE55}"/>
              </a:ext>
            </a:extLst>
          </p:cNvPr>
          <p:cNvSpPr>
            <a:spLocks noGrp="1"/>
          </p:cNvSpPr>
          <p:nvPr>
            <p:ph idx="1"/>
          </p:nvPr>
        </p:nvSpPr>
        <p:spPr>
          <a:xfrm>
            <a:off x="1371599" y="2318197"/>
            <a:ext cx="9724031" cy="3683358"/>
          </a:xfrm>
        </p:spPr>
        <p:txBody>
          <a:bodyPr anchor="ctr">
            <a:normAutofit/>
          </a:bodyPr>
          <a:lstStyle/>
          <a:p>
            <a:r>
              <a:rPr lang="en-US" dirty="0"/>
              <a:t>Solo vs relational sexual activities</a:t>
            </a:r>
          </a:p>
          <a:p>
            <a:r>
              <a:rPr lang="en-US" dirty="0"/>
              <a:t>Paraphilic vs non-paraphilic </a:t>
            </a:r>
          </a:p>
          <a:p>
            <a:pPr marL="0" indent="0">
              <a:buNone/>
            </a:pPr>
            <a:endParaRPr lang="en-US" sz="2000" dirty="0"/>
          </a:p>
          <a:p>
            <a:endParaRPr lang="en-US" sz="2000" dirty="0"/>
          </a:p>
        </p:txBody>
      </p:sp>
    </p:spTree>
    <p:extLst>
      <p:ext uri="{BB962C8B-B14F-4D97-AF65-F5344CB8AC3E}">
        <p14:creationId xmlns:p14="http://schemas.microsoft.com/office/powerpoint/2010/main" val="226232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5BBF3D-2AEF-C277-9619-A5246C70AED0}"/>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Self-Management Plan</a:t>
            </a:r>
          </a:p>
        </p:txBody>
      </p:sp>
      <p:sp>
        <p:nvSpPr>
          <p:cNvPr id="3" name="Content Placeholder 2">
            <a:extLst>
              <a:ext uri="{FF2B5EF4-FFF2-40B4-BE49-F238E27FC236}">
                <a16:creationId xmlns:a16="http://schemas.microsoft.com/office/drawing/2014/main" id="{35648FEB-FB8A-AAD8-CF3F-574CDCB97E0A}"/>
              </a:ext>
            </a:extLst>
          </p:cNvPr>
          <p:cNvSpPr>
            <a:spLocks noGrp="1"/>
          </p:cNvSpPr>
          <p:nvPr>
            <p:ph idx="1"/>
          </p:nvPr>
        </p:nvSpPr>
        <p:spPr>
          <a:xfrm>
            <a:off x="1371599" y="2318197"/>
            <a:ext cx="9724031" cy="3683358"/>
          </a:xfrm>
        </p:spPr>
        <p:txBody>
          <a:bodyPr anchor="ctr">
            <a:normAutofit/>
          </a:bodyPr>
          <a:lstStyle/>
          <a:p>
            <a:r>
              <a:rPr lang="en-US" sz="2000"/>
              <a:t>Self-management plan #1 </a:t>
            </a:r>
          </a:p>
          <a:p>
            <a:pPr lvl="1"/>
            <a:r>
              <a:rPr lang="en-US" sz="2000"/>
              <a:t>Write out personal development goals that would make your life better and less likely to act out again</a:t>
            </a:r>
          </a:p>
          <a:p>
            <a:r>
              <a:rPr lang="en-US" sz="2000"/>
              <a:t>Self-management plan #2</a:t>
            </a:r>
          </a:p>
          <a:p>
            <a:pPr lvl="1"/>
            <a:r>
              <a:rPr lang="en-US" sz="2000"/>
              <a:t>What warning signs would suggest your goals are not being met</a:t>
            </a:r>
          </a:p>
          <a:p>
            <a:r>
              <a:rPr lang="en-US" sz="2000"/>
              <a:t>Self-management plan #3</a:t>
            </a:r>
          </a:p>
          <a:p>
            <a:pPr lvl="1"/>
            <a:r>
              <a:rPr lang="en-US" sz="2000"/>
              <a:t>Write out a plan for how you are going to manage your life differently and more positively. </a:t>
            </a:r>
          </a:p>
          <a:p>
            <a:pPr lvl="1"/>
            <a:r>
              <a:rPr lang="en-US" sz="2000"/>
              <a:t>Identify strategies and task-focused coping</a:t>
            </a:r>
          </a:p>
          <a:p>
            <a:pPr lvl="1"/>
            <a:r>
              <a:rPr lang="en-US" sz="2000"/>
              <a:t>Include list of support systems</a:t>
            </a:r>
          </a:p>
        </p:txBody>
      </p:sp>
    </p:spTree>
    <p:extLst>
      <p:ext uri="{BB962C8B-B14F-4D97-AF65-F5344CB8AC3E}">
        <p14:creationId xmlns:p14="http://schemas.microsoft.com/office/powerpoint/2010/main" val="172010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8132F45-5BB9-FD96-28B1-56A89C4FE23A}"/>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Does it work?</a:t>
            </a:r>
          </a:p>
        </p:txBody>
      </p:sp>
    </p:spTree>
    <p:extLst>
      <p:ext uri="{BB962C8B-B14F-4D97-AF65-F5344CB8AC3E}">
        <p14:creationId xmlns:p14="http://schemas.microsoft.com/office/powerpoint/2010/main" val="209996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B5BBF3D-2AEF-C277-9619-A5246C70AED0}"/>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Outcome</a:t>
            </a:r>
          </a:p>
        </p:txBody>
      </p:sp>
      <p:graphicFrame>
        <p:nvGraphicFramePr>
          <p:cNvPr id="18" name="Content Placeholder 2">
            <a:extLst>
              <a:ext uri="{FF2B5EF4-FFF2-40B4-BE49-F238E27FC236}">
                <a16:creationId xmlns:a16="http://schemas.microsoft.com/office/drawing/2014/main" id="{8A95936B-5BBD-9F8A-477C-DC247D1EA4A3}"/>
              </a:ext>
            </a:extLst>
          </p:cNvPr>
          <p:cNvGraphicFramePr>
            <a:graphicFrameLocks noGrp="1"/>
          </p:cNvGraphicFramePr>
          <p:nvPr>
            <p:ph idx="1"/>
            <p:extLst>
              <p:ext uri="{D42A27DB-BD31-4B8C-83A1-F6EECF244321}">
                <p14:modId xmlns:p14="http://schemas.microsoft.com/office/powerpoint/2010/main" val="91329265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88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13D725-4B40-457A-8F2D-8112F4BFAF17}"/>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Conclusions</a:t>
            </a:r>
          </a:p>
        </p:txBody>
      </p:sp>
      <p:sp>
        <p:nvSpPr>
          <p:cNvPr id="3" name="Content Placeholder 2">
            <a:extLst>
              <a:ext uri="{FF2B5EF4-FFF2-40B4-BE49-F238E27FC236}">
                <a16:creationId xmlns:a16="http://schemas.microsoft.com/office/drawing/2014/main" id="{0263CFA2-77A0-4378-8527-6843D4DBA5D0}"/>
              </a:ext>
            </a:extLst>
          </p:cNvPr>
          <p:cNvSpPr>
            <a:spLocks noGrp="1"/>
          </p:cNvSpPr>
          <p:nvPr>
            <p:ph idx="1"/>
          </p:nvPr>
        </p:nvSpPr>
        <p:spPr>
          <a:xfrm>
            <a:off x="1371599" y="2318197"/>
            <a:ext cx="9724031" cy="3683358"/>
          </a:xfrm>
        </p:spPr>
        <p:txBody>
          <a:bodyPr anchor="ctr">
            <a:normAutofit/>
          </a:bodyPr>
          <a:lstStyle/>
          <a:p>
            <a:r>
              <a:rPr lang="en-US" sz="2000" dirty="0"/>
              <a:t>CSBD remains controversial but has been adopted into the ICD-11</a:t>
            </a:r>
          </a:p>
          <a:p>
            <a:r>
              <a:rPr lang="en-US" sz="2000" dirty="0"/>
              <a:t>Moving toward understanding how best to define CSBD</a:t>
            </a:r>
          </a:p>
          <a:p>
            <a:r>
              <a:rPr lang="en-US" sz="2000" dirty="0"/>
              <a:t>Multi-modal assessments are useful while using diagnostic relevant scales</a:t>
            </a:r>
          </a:p>
          <a:p>
            <a:r>
              <a:rPr lang="en-US" sz="2000" dirty="0"/>
              <a:t>CBT-oriented treatments have shown promise </a:t>
            </a:r>
          </a:p>
          <a:p>
            <a:pPr lvl="1"/>
            <a:r>
              <a:rPr lang="en-US" sz="1600" dirty="0"/>
              <a:t>Strength-based approach</a:t>
            </a:r>
          </a:p>
          <a:p>
            <a:r>
              <a:rPr lang="en-US" sz="2000" dirty="0"/>
              <a:t>More studies needed with longer-term/focused follow up</a:t>
            </a:r>
          </a:p>
        </p:txBody>
      </p:sp>
    </p:spTree>
    <p:extLst>
      <p:ext uri="{BB962C8B-B14F-4D97-AF65-F5344CB8AC3E}">
        <p14:creationId xmlns:p14="http://schemas.microsoft.com/office/powerpoint/2010/main" val="92076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Rectangle 3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A1D2F0-F237-4270-B5CE-5673749EF414}"/>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Thank you!</a:t>
            </a:r>
          </a:p>
        </p:txBody>
      </p:sp>
      <p:sp>
        <p:nvSpPr>
          <p:cNvPr id="4" name="Footer Placeholder 3">
            <a:extLst>
              <a:ext uri="{FF2B5EF4-FFF2-40B4-BE49-F238E27FC236}">
                <a16:creationId xmlns:a16="http://schemas.microsoft.com/office/drawing/2014/main" id="{4DAD1229-F2D7-4D8E-8735-E61B3CDDA749}"/>
              </a:ext>
            </a:extLst>
          </p:cNvPr>
          <p:cNvSpPr>
            <a:spLocks noGrp="1"/>
          </p:cNvSpPr>
          <p:nvPr>
            <p:ph type="ftr" sz="quarter" idx="11"/>
          </p:nvPr>
        </p:nvSpPr>
        <p:spPr>
          <a:xfrm rot="5400000">
            <a:off x="-1827725" y="2002536"/>
            <a:ext cx="4114800" cy="365125"/>
          </a:xfrm>
        </p:spPr>
        <p:txBody>
          <a:bodyPr>
            <a:normAutofit/>
          </a:bodyPr>
          <a:lstStyle/>
          <a:p>
            <a:pPr algn="l">
              <a:spcAft>
                <a:spcPts val="600"/>
              </a:spcAft>
            </a:pPr>
            <a:endParaRPr lang="en-US" sz="1100" dirty="0">
              <a:solidFill>
                <a:srgbClr val="FFFFFF"/>
              </a:solidFill>
            </a:endParaRPr>
          </a:p>
        </p:txBody>
      </p:sp>
      <p:sp>
        <p:nvSpPr>
          <p:cNvPr id="3" name="Content Placeholder 2">
            <a:extLst>
              <a:ext uri="{FF2B5EF4-FFF2-40B4-BE49-F238E27FC236}">
                <a16:creationId xmlns:a16="http://schemas.microsoft.com/office/drawing/2014/main" id="{AB549DD5-5C11-4E3E-BD69-69083B4B9414}"/>
              </a:ext>
            </a:extLst>
          </p:cNvPr>
          <p:cNvSpPr>
            <a:spLocks noGrp="1"/>
          </p:cNvSpPr>
          <p:nvPr>
            <p:ph idx="1"/>
          </p:nvPr>
        </p:nvSpPr>
        <p:spPr>
          <a:xfrm>
            <a:off x="4581727" y="649480"/>
            <a:ext cx="3710935" cy="5546047"/>
          </a:xfrm>
        </p:spPr>
        <p:txBody>
          <a:bodyPr anchor="ctr">
            <a:normAutofit/>
          </a:bodyPr>
          <a:lstStyle/>
          <a:p>
            <a:endParaRPr lang="en-US" sz="2000" dirty="0"/>
          </a:p>
          <a:p>
            <a:pPr marL="45720" indent="0">
              <a:buNone/>
            </a:pPr>
            <a:endParaRPr lang="en-US" sz="2000" dirty="0">
              <a:hlinkClick r:id="" action="ppaction://noaction"/>
            </a:endParaRPr>
          </a:p>
          <a:p>
            <a:pPr marL="45720" indent="0">
              <a:buNone/>
            </a:pPr>
            <a:endParaRPr lang="en-US" sz="2000" dirty="0">
              <a:hlinkClick r:id="" action="ppaction://noaction"/>
            </a:endParaRPr>
          </a:p>
          <a:p>
            <a:pPr marL="45720" indent="0">
              <a:buNone/>
            </a:pPr>
            <a:endParaRPr lang="en-US" sz="2000" dirty="0">
              <a:hlinkClick r:id="" action="ppaction://noaction"/>
            </a:endParaRPr>
          </a:p>
          <a:p>
            <a:pPr marL="45720" indent="0">
              <a:buNone/>
            </a:pPr>
            <a:endParaRPr lang="en-US" sz="2000" dirty="0">
              <a:hlinkClick r:id="" action="ppaction://noaction"/>
            </a:endParaRPr>
          </a:p>
          <a:p>
            <a:pPr marL="45720" indent="0">
              <a:buNone/>
            </a:pPr>
            <a:endParaRPr lang="en-US" sz="2000" dirty="0">
              <a:hlinkClick r:id="" action="ppaction://noaction"/>
            </a:endParaRPr>
          </a:p>
          <a:p>
            <a:pPr marL="45720" indent="0">
              <a:buNone/>
            </a:pPr>
            <a:r>
              <a:rPr lang="en-US" sz="2000" dirty="0">
                <a:hlinkClick r:id="" action="ppaction://noaction"/>
              </a:rPr>
              <a:t>dkingston@hopeprogram.biz</a:t>
            </a:r>
            <a:endParaRPr lang="en-US" sz="2000" dirty="0"/>
          </a:p>
          <a:p>
            <a:pPr marL="45720" indent="0">
              <a:buNone/>
            </a:pPr>
            <a:endParaRPr lang="en-US" sz="2000" dirty="0"/>
          </a:p>
          <a:p>
            <a:pPr marL="45720" indent="0">
              <a:buNone/>
            </a:pPr>
            <a:r>
              <a:rPr lang="en-US" sz="2000" dirty="0">
                <a:hlinkClick r:id="rId3"/>
              </a:rPr>
              <a:t>https://www.hopeprogram.biz/</a:t>
            </a:r>
            <a:endParaRPr lang="en-US" sz="2000" dirty="0"/>
          </a:p>
        </p:txBody>
      </p:sp>
      <p:pic>
        <p:nvPicPr>
          <p:cNvPr id="8" name="Picture 7">
            <a:extLst>
              <a:ext uri="{FF2B5EF4-FFF2-40B4-BE49-F238E27FC236}">
                <a16:creationId xmlns:a16="http://schemas.microsoft.com/office/drawing/2014/main" id="{39250B69-EC70-4D29-BA5F-347459AEE2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4743" y="379062"/>
            <a:ext cx="1879577" cy="3240650"/>
          </a:xfrm>
          <a:prstGeom prst="rect">
            <a:avLst/>
          </a:prstGeom>
        </p:spPr>
      </p:pic>
      <p:sp>
        <p:nvSpPr>
          <p:cNvPr id="5" name="Date Placeholder 4">
            <a:extLst>
              <a:ext uri="{FF2B5EF4-FFF2-40B4-BE49-F238E27FC236}">
                <a16:creationId xmlns:a16="http://schemas.microsoft.com/office/drawing/2014/main" id="{7FB86033-95E2-4E48-8A85-428752BF74E1}"/>
              </a:ext>
            </a:extLst>
          </p:cNvPr>
          <p:cNvSpPr>
            <a:spLocks noGrp="1"/>
          </p:cNvSpPr>
          <p:nvPr>
            <p:ph type="dt" sz="half" idx="10"/>
          </p:nvPr>
        </p:nvSpPr>
        <p:spPr>
          <a:xfrm>
            <a:off x="8970264" y="6455431"/>
            <a:ext cx="2743200" cy="365125"/>
          </a:xfrm>
        </p:spPr>
        <p:txBody>
          <a:bodyPr>
            <a:normAutofit/>
          </a:bodyPr>
          <a:lstStyle/>
          <a:p>
            <a:pPr algn="r">
              <a:spcAft>
                <a:spcPts val="600"/>
              </a:spcAft>
            </a:pPr>
            <a:r>
              <a:rPr lang="en-US" sz="1100">
                <a:solidFill>
                  <a:schemeClr val="tx1">
                    <a:lumMod val="50000"/>
                    <a:lumOff val="50000"/>
                  </a:schemeClr>
                </a:solidFill>
              </a:rPr>
              <a:t>11/7/2018</a:t>
            </a:r>
          </a:p>
        </p:txBody>
      </p:sp>
      <p:sp>
        <p:nvSpPr>
          <p:cNvPr id="6" name="Slide Number Placeholder 5">
            <a:extLst>
              <a:ext uri="{FF2B5EF4-FFF2-40B4-BE49-F238E27FC236}">
                <a16:creationId xmlns:a16="http://schemas.microsoft.com/office/drawing/2014/main" id="{F8CFA5BC-8DED-4EB0-B87A-794DB01B87CF}"/>
              </a:ext>
            </a:extLst>
          </p:cNvPr>
          <p:cNvSpPr>
            <a:spLocks noGrp="1"/>
          </p:cNvSpPr>
          <p:nvPr>
            <p:ph type="sldNum" sz="quarter" idx="12"/>
          </p:nvPr>
        </p:nvSpPr>
        <p:spPr>
          <a:xfrm>
            <a:off x="11704320" y="6455431"/>
            <a:ext cx="445913" cy="365125"/>
          </a:xfrm>
        </p:spPr>
        <p:txBody>
          <a:bodyPr>
            <a:normAutofit/>
          </a:bodyPr>
          <a:lstStyle/>
          <a:p>
            <a:pPr>
              <a:spcAft>
                <a:spcPts val="600"/>
              </a:spcAft>
            </a:pPr>
            <a:fld id="{E31375A4-56A4-47D6-9801-1991572033F7}" type="slidenum">
              <a:rPr lang="en-US" sz="1100">
                <a:solidFill>
                  <a:schemeClr val="tx1">
                    <a:lumMod val="50000"/>
                    <a:lumOff val="50000"/>
                  </a:schemeClr>
                </a:solidFill>
              </a:rPr>
              <a:pPr>
                <a:spcAft>
                  <a:spcPts val="600"/>
                </a:spcAft>
              </a:pPr>
              <a:t>114</a:t>
            </a:fld>
            <a:endParaRPr lang="en-US" sz="1100">
              <a:solidFill>
                <a:schemeClr val="tx1">
                  <a:lumMod val="50000"/>
                  <a:lumOff val="50000"/>
                </a:schemeClr>
              </a:solidFill>
            </a:endParaRPr>
          </a:p>
        </p:txBody>
      </p:sp>
    </p:spTree>
    <p:extLst>
      <p:ext uri="{BB962C8B-B14F-4D97-AF65-F5344CB8AC3E}">
        <p14:creationId xmlns:p14="http://schemas.microsoft.com/office/powerpoint/2010/main" val="37050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1C4ACE-84CF-5C49-B4C5-CED405143D5A}"/>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Manifestations</a:t>
            </a:r>
          </a:p>
        </p:txBody>
      </p:sp>
      <p:sp>
        <p:nvSpPr>
          <p:cNvPr id="3" name="Content Placeholder 2">
            <a:extLst>
              <a:ext uri="{FF2B5EF4-FFF2-40B4-BE49-F238E27FC236}">
                <a16:creationId xmlns:a16="http://schemas.microsoft.com/office/drawing/2014/main" id="{EA3C05FF-D960-124A-BDCF-F4C20CCCCE55}"/>
              </a:ext>
            </a:extLst>
          </p:cNvPr>
          <p:cNvSpPr>
            <a:spLocks noGrp="1"/>
          </p:cNvSpPr>
          <p:nvPr>
            <p:ph idx="1"/>
          </p:nvPr>
        </p:nvSpPr>
        <p:spPr>
          <a:xfrm>
            <a:off x="1371599" y="2318197"/>
            <a:ext cx="9724031" cy="3683358"/>
          </a:xfrm>
        </p:spPr>
        <p:txBody>
          <a:bodyPr anchor="ctr">
            <a:normAutofit/>
          </a:bodyPr>
          <a:lstStyle/>
          <a:p>
            <a:r>
              <a:rPr lang="en-US" b="1" dirty="0">
                <a:solidFill>
                  <a:srgbClr val="FF0000"/>
                </a:solidFill>
              </a:rPr>
              <a:t>Solo vs relational sexual activities</a:t>
            </a:r>
          </a:p>
          <a:p>
            <a:r>
              <a:rPr lang="en-US" dirty="0"/>
              <a:t>Paraphilic vs </a:t>
            </a:r>
            <a:r>
              <a:rPr lang="en-US" b="1" dirty="0">
                <a:solidFill>
                  <a:srgbClr val="FF0000"/>
                </a:solidFill>
              </a:rPr>
              <a:t>non-paraphilic </a:t>
            </a:r>
          </a:p>
          <a:p>
            <a:pPr marL="0" indent="0">
              <a:buNone/>
            </a:pPr>
            <a:endParaRPr lang="en-US" sz="2000" dirty="0"/>
          </a:p>
          <a:p>
            <a:endParaRPr lang="en-US" sz="2000" dirty="0"/>
          </a:p>
        </p:txBody>
      </p:sp>
    </p:spTree>
    <p:extLst>
      <p:ext uri="{BB962C8B-B14F-4D97-AF65-F5344CB8AC3E}">
        <p14:creationId xmlns:p14="http://schemas.microsoft.com/office/powerpoint/2010/main" val="287548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490FE-E933-E97C-A8C6-124CF5F87763}"/>
              </a:ext>
            </a:extLst>
          </p:cNvPr>
          <p:cNvSpPr>
            <a:spLocks noGrp="1"/>
          </p:cNvSpPr>
          <p:nvPr>
            <p:ph type="title"/>
          </p:nvPr>
        </p:nvSpPr>
        <p:spPr>
          <a:xfrm>
            <a:off x="466722" y="586855"/>
            <a:ext cx="3201366" cy="3387497"/>
          </a:xfrm>
        </p:spPr>
        <p:txBody>
          <a:bodyPr anchor="b">
            <a:normAutofit/>
          </a:bodyPr>
          <a:lstStyle/>
          <a:p>
            <a:pPr algn="r"/>
            <a:r>
              <a:rPr lang="en-US" sz="3700" dirty="0">
                <a:solidFill>
                  <a:srgbClr val="FFFFFF"/>
                </a:solidFill>
              </a:rPr>
              <a:t>Manifestations</a:t>
            </a:r>
            <a:br>
              <a:rPr lang="en-US" sz="3700" dirty="0">
                <a:solidFill>
                  <a:srgbClr val="FFFFFF"/>
                </a:solidFill>
              </a:rPr>
            </a:br>
            <a:r>
              <a:rPr lang="en-US" sz="3700" dirty="0">
                <a:solidFill>
                  <a:srgbClr val="FFFFFF"/>
                </a:solidFill>
              </a:rPr>
              <a:t>Carnes (1989)</a:t>
            </a:r>
          </a:p>
        </p:txBody>
      </p:sp>
      <p:sp>
        <p:nvSpPr>
          <p:cNvPr id="3" name="Content Placeholder 2">
            <a:extLst>
              <a:ext uri="{FF2B5EF4-FFF2-40B4-BE49-F238E27FC236}">
                <a16:creationId xmlns:a16="http://schemas.microsoft.com/office/drawing/2014/main" id="{CA119E07-9648-3A0E-ECBA-AE868E392831}"/>
              </a:ext>
            </a:extLst>
          </p:cNvPr>
          <p:cNvSpPr>
            <a:spLocks noGrp="1"/>
          </p:cNvSpPr>
          <p:nvPr>
            <p:ph idx="1"/>
          </p:nvPr>
        </p:nvSpPr>
        <p:spPr>
          <a:xfrm>
            <a:off x="4810259" y="649480"/>
            <a:ext cx="6555347" cy="5546047"/>
          </a:xfrm>
        </p:spPr>
        <p:txBody>
          <a:bodyPr anchor="ctr">
            <a:normAutofit/>
          </a:bodyPr>
          <a:lstStyle/>
          <a:p>
            <a:pPr marL="0" indent="0">
              <a:buNone/>
            </a:pPr>
            <a:r>
              <a:rPr lang="en-US" sz="3200" dirty="0"/>
              <a:t>1. Masturbation, sexual relationships, pornography, prostitution</a:t>
            </a:r>
          </a:p>
          <a:p>
            <a:pPr marL="0" indent="0">
              <a:buNone/>
            </a:pPr>
            <a:r>
              <a:rPr lang="en-US" sz="3200" dirty="0"/>
              <a:t>2. Exhibitionism, voyeurism, indecent phone calls</a:t>
            </a:r>
          </a:p>
          <a:p>
            <a:pPr marL="0" indent="0">
              <a:buNone/>
            </a:pPr>
            <a:r>
              <a:rPr lang="en-US" sz="3200" dirty="0"/>
              <a:t>3. Child molestation, incest, and rape</a:t>
            </a:r>
          </a:p>
          <a:p>
            <a:pPr marL="0" indent="0">
              <a:buNone/>
            </a:pPr>
            <a:endParaRPr lang="en-US" sz="2000" dirty="0"/>
          </a:p>
        </p:txBody>
      </p:sp>
    </p:spTree>
    <p:extLst>
      <p:ext uri="{BB962C8B-B14F-4D97-AF65-F5344CB8AC3E}">
        <p14:creationId xmlns:p14="http://schemas.microsoft.com/office/powerpoint/2010/main" val="245644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490FE-E933-E97C-A8C6-124CF5F87763}"/>
              </a:ext>
            </a:extLst>
          </p:cNvPr>
          <p:cNvSpPr>
            <a:spLocks noGrp="1"/>
          </p:cNvSpPr>
          <p:nvPr>
            <p:ph type="title"/>
          </p:nvPr>
        </p:nvSpPr>
        <p:spPr>
          <a:xfrm>
            <a:off x="466722" y="586855"/>
            <a:ext cx="3201366" cy="3387497"/>
          </a:xfrm>
        </p:spPr>
        <p:txBody>
          <a:bodyPr anchor="b">
            <a:normAutofit/>
          </a:bodyPr>
          <a:lstStyle/>
          <a:p>
            <a:pPr algn="r"/>
            <a:r>
              <a:rPr lang="en-US" sz="3700" dirty="0">
                <a:solidFill>
                  <a:srgbClr val="FFFFFF"/>
                </a:solidFill>
              </a:rPr>
              <a:t>Manifestations</a:t>
            </a:r>
            <a:br>
              <a:rPr lang="en-US" sz="3700" dirty="0">
                <a:solidFill>
                  <a:srgbClr val="FFFFFF"/>
                </a:solidFill>
              </a:rPr>
            </a:br>
            <a:r>
              <a:rPr lang="en-US" sz="3700" dirty="0">
                <a:solidFill>
                  <a:srgbClr val="FFFFFF"/>
                </a:solidFill>
              </a:rPr>
              <a:t>Kafka (2010)</a:t>
            </a:r>
          </a:p>
        </p:txBody>
      </p:sp>
      <p:sp>
        <p:nvSpPr>
          <p:cNvPr id="3" name="Content Placeholder 2">
            <a:extLst>
              <a:ext uri="{FF2B5EF4-FFF2-40B4-BE49-F238E27FC236}">
                <a16:creationId xmlns:a16="http://schemas.microsoft.com/office/drawing/2014/main" id="{CA119E07-9648-3A0E-ECBA-AE868E392831}"/>
              </a:ext>
            </a:extLst>
          </p:cNvPr>
          <p:cNvSpPr>
            <a:spLocks noGrp="1"/>
          </p:cNvSpPr>
          <p:nvPr>
            <p:ph idx="1"/>
          </p:nvPr>
        </p:nvSpPr>
        <p:spPr>
          <a:xfrm>
            <a:off x="4810259" y="649480"/>
            <a:ext cx="6555347" cy="5546047"/>
          </a:xfrm>
        </p:spPr>
        <p:txBody>
          <a:bodyPr anchor="ctr">
            <a:normAutofit/>
          </a:bodyPr>
          <a:lstStyle/>
          <a:p>
            <a:pPr marL="0" indent="0">
              <a:buNone/>
            </a:pPr>
            <a:endParaRPr lang="en-US" sz="2000" dirty="0"/>
          </a:p>
          <a:p>
            <a:pPr lvl="1"/>
            <a:r>
              <a:rPr lang="en-US" sz="3200" dirty="0"/>
              <a:t>Masturbation</a:t>
            </a:r>
          </a:p>
          <a:p>
            <a:pPr lvl="1"/>
            <a:r>
              <a:rPr lang="en-US" sz="3200" dirty="0"/>
              <a:t>Pornography</a:t>
            </a:r>
          </a:p>
          <a:p>
            <a:pPr lvl="1"/>
            <a:r>
              <a:rPr lang="en-US" sz="3200" dirty="0"/>
              <a:t>Sexual Behavior with Consenting Adults</a:t>
            </a:r>
          </a:p>
          <a:p>
            <a:pPr lvl="1"/>
            <a:r>
              <a:rPr lang="en-US" sz="3200" dirty="0"/>
              <a:t>Cybersex</a:t>
            </a:r>
          </a:p>
          <a:p>
            <a:pPr lvl="1"/>
            <a:r>
              <a:rPr lang="en-US" sz="3200" dirty="0"/>
              <a:t>Telephone Sex</a:t>
            </a:r>
          </a:p>
          <a:p>
            <a:pPr lvl="1"/>
            <a:r>
              <a:rPr lang="en-US" sz="3200" dirty="0"/>
              <a:t>Strip Clubs</a:t>
            </a:r>
          </a:p>
          <a:p>
            <a:endParaRPr lang="en-US" sz="2000" dirty="0"/>
          </a:p>
        </p:txBody>
      </p:sp>
    </p:spTree>
    <p:extLst>
      <p:ext uri="{BB962C8B-B14F-4D97-AF65-F5344CB8AC3E}">
        <p14:creationId xmlns:p14="http://schemas.microsoft.com/office/powerpoint/2010/main" val="213408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490FE-E933-E97C-A8C6-124CF5F87763}"/>
              </a:ext>
            </a:extLst>
          </p:cNvPr>
          <p:cNvSpPr>
            <a:spLocks noGrp="1"/>
          </p:cNvSpPr>
          <p:nvPr>
            <p:ph type="title"/>
          </p:nvPr>
        </p:nvSpPr>
        <p:spPr>
          <a:xfrm>
            <a:off x="218661" y="586855"/>
            <a:ext cx="3682311" cy="3387497"/>
          </a:xfrm>
        </p:spPr>
        <p:txBody>
          <a:bodyPr anchor="b">
            <a:normAutofit/>
          </a:bodyPr>
          <a:lstStyle/>
          <a:p>
            <a:pPr algn="r"/>
            <a:r>
              <a:rPr lang="en-US" sz="3200" dirty="0">
                <a:solidFill>
                  <a:srgbClr val="FFFFFF"/>
                </a:solidFill>
              </a:rPr>
              <a:t>Treatment-Oriented Typology</a:t>
            </a:r>
          </a:p>
        </p:txBody>
      </p:sp>
      <p:sp>
        <p:nvSpPr>
          <p:cNvPr id="3" name="Content Placeholder 2">
            <a:extLst>
              <a:ext uri="{FF2B5EF4-FFF2-40B4-BE49-F238E27FC236}">
                <a16:creationId xmlns:a16="http://schemas.microsoft.com/office/drawing/2014/main" id="{CA119E07-9648-3A0E-ECBA-AE868E392831}"/>
              </a:ext>
            </a:extLst>
          </p:cNvPr>
          <p:cNvSpPr>
            <a:spLocks noGrp="1"/>
          </p:cNvSpPr>
          <p:nvPr>
            <p:ph idx="1"/>
          </p:nvPr>
        </p:nvSpPr>
        <p:spPr>
          <a:xfrm>
            <a:off x="4810259" y="649480"/>
            <a:ext cx="6555347" cy="5546047"/>
          </a:xfrm>
        </p:spPr>
        <p:txBody>
          <a:bodyPr anchor="ctr">
            <a:normAutofit/>
          </a:bodyPr>
          <a:lstStyle/>
          <a:p>
            <a:pPr marL="0" indent="0">
              <a:buNone/>
            </a:pPr>
            <a:endParaRPr lang="en-US" sz="2000" dirty="0"/>
          </a:p>
          <a:p>
            <a:endParaRPr lang="en-US" sz="2000" dirty="0"/>
          </a:p>
        </p:txBody>
      </p:sp>
      <p:graphicFrame>
        <p:nvGraphicFramePr>
          <p:cNvPr id="5" name="Content Placeholder 3">
            <a:extLst>
              <a:ext uri="{FF2B5EF4-FFF2-40B4-BE49-F238E27FC236}">
                <a16:creationId xmlns:a16="http://schemas.microsoft.com/office/drawing/2014/main" id="{AC0040A7-9C13-48D1-EA63-5E35905B17A6}"/>
              </a:ext>
            </a:extLst>
          </p:cNvPr>
          <p:cNvGraphicFramePr>
            <a:graphicFrameLocks/>
          </p:cNvGraphicFramePr>
          <p:nvPr>
            <p:extLst>
              <p:ext uri="{D42A27DB-BD31-4B8C-83A1-F6EECF244321}">
                <p14:modId xmlns:p14="http://schemas.microsoft.com/office/powerpoint/2010/main" val="1676835459"/>
              </p:ext>
            </p:extLst>
          </p:nvPr>
        </p:nvGraphicFramePr>
        <p:xfrm>
          <a:off x="6094476" y="404266"/>
          <a:ext cx="4898748" cy="6069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0985847-AE74-8BF1-B78D-B27E474AEE10}"/>
              </a:ext>
            </a:extLst>
          </p:cNvPr>
          <p:cNvSpPr txBox="1"/>
          <p:nvPr/>
        </p:nvSpPr>
        <p:spPr>
          <a:xfrm>
            <a:off x="10147852" y="6346612"/>
            <a:ext cx="1995290" cy="369332"/>
          </a:xfrm>
          <a:prstGeom prst="rect">
            <a:avLst/>
          </a:prstGeom>
          <a:noFill/>
        </p:spPr>
        <p:txBody>
          <a:bodyPr wrap="none" rtlCol="0">
            <a:spAutoFit/>
          </a:bodyPr>
          <a:lstStyle/>
          <a:p>
            <a:r>
              <a:rPr lang="en-US" dirty="0"/>
              <a:t>Cantor et al. (2013)</a:t>
            </a:r>
          </a:p>
        </p:txBody>
      </p:sp>
    </p:spTree>
    <p:extLst>
      <p:ext uri="{BB962C8B-B14F-4D97-AF65-F5344CB8AC3E}">
        <p14:creationId xmlns:p14="http://schemas.microsoft.com/office/powerpoint/2010/main" val="242433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1EA7FE57-E5BE-4042-8AFE-28A2B8DA364C}"/>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Conceptualization</a:t>
            </a:r>
          </a:p>
        </p:txBody>
      </p:sp>
      <p:sp>
        <p:nvSpPr>
          <p:cNvPr id="5" name="Text Placeholder 4">
            <a:extLst>
              <a:ext uri="{FF2B5EF4-FFF2-40B4-BE49-F238E27FC236}">
                <a16:creationId xmlns:a16="http://schemas.microsoft.com/office/drawing/2014/main" id="{63B0B573-0198-9F43-AFCB-39DCA8E00E5A}"/>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endParaRPr lang="en-US" sz="2400" kern="1200" dirty="0">
              <a:solidFill>
                <a:schemeClr val="tx1"/>
              </a:solidFill>
              <a:latin typeface="+mn-lt"/>
              <a:ea typeface="+mn-ea"/>
              <a:cs typeface="+mn-cs"/>
            </a:endParaRPr>
          </a:p>
        </p:txBody>
      </p:sp>
    </p:spTree>
    <p:extLst>
      <p:ext uri="{BB962C8B-B14F-4D97-AF65-F5344CB8AC3E}">
        <p14:creationId xmlns:p14="http://schemas.microsoft.com/office/powerpoint/2010/main" val="83611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E74AB0-06C9-174E-87E4-3EC66C7CFCAC}"/>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Initial Big Three</a:t>
            </a:r>
          </a:p>
        </p:txBody>
      </p:sp>
      <p:graphicFrame>
        <p:nvGraphicFramePr>
          <p:cNvPr id="3" name="Content Placeholder 2">
            <a:extLst>
              <a:ext uri="{FF2B5EF4-FFF2-40B4-BE49-F238E27FC236}">
                <a16:creationId xmlns:a16="http://schemas.microsoft.com/office/drawing/2014/main" id="{F190EE12-FAF1-FF37-4442-A5E62403B15E}"/>
              </a:ext>
            </a:extLst>
          </p:cNvPr>
          <p:cNvGraphicFramePr>
            <a:graphicFrameLocks noGrp="1"/>
          </p:cNvGraphicFramePr>
          <p:nvPr>
            <p:ph idx="1"/>
            <p:extLst>
              <p:ext uri="{D42A27DB-BD31-4B8C-83A1-F6EECF244321}">
                <p14:modId xmlns:p14="http://schemas.microsoft.com/office/powerpoint/2010/main" val="285040657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849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47BED8-522C-784B-BECD-6461DA678C52}"/>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Sexual Compulsivity</a:t>
            </a:r>
            <a:br>
              <a:rPr lang="en-US" sz="4000" dirty="0">
                <a:solidFill>
                  <a:srgbClr val="FFFFFF"/>
                </a:solidFill>
              </a:rPr>
            </a:br>
            <a:r>
              <a:rPr lang="en-US" sz="2000" dirty="0">
                <a:solidFill>
                  <a:srgbClr val="FFFFFF"/>
                </a:solidFill>
              </a:rPr>
              <a:t>(Coleman, 1987)</a:t>
            </a:r>
          </a:p>
        </p:txBody>
      </p:sp>
      <p:sp>
        <p:nvSpPr>
          <p:cNvPr id="3" name="Content Placeholder 2">
            <a:extLst>
              <a:ext uri="{FF2B5EF4-FFF2-40B4-BE49-F238E27FC236}">
                <a16:creationId xmlns:a16="http://schemas.microsoft.com/office/drawing/2014/main" id="{606356E2-5D2A-794B-8114-2001CF15648D}"/>
              </a:ext>
            </a:extLst>
          </p:cNvPr>
          <p:cNvSpPr>
            <a:spLocks noGrp="1"/>
          </p:cNvSpPr>
          <p:nvPr>
            <p:ph idx="1"/>
          </p:nvPr>
        </p:nvSpPr>
        <p:spPr>
          <a:xfrm>
            <a:off x="6503158" y="649480"/>
            <a:ext cx="4862447" cy="5546047"/>
          </a:xfrm>
        </p:spPr>
        <p:txBody>
          <a:bodyPr anchor="ctr">
            <a:normAutofit/>
          </a:bodyPr>
          <a:lstStyle/>
          <a:p>
            <a:r>
              <a:rPr lang="en-CA" sz="2000" dirty="0"/>
              <a:t>OCD characterized by:</a:t>
            </a:r>
          </a:p>
          <a:p>
            <a:pPr marL="914400" lvl="1" indent="-457200">
              <a:buFont typeface="+mj-lt"/>
              <a:buAutoNum type="arabicPeriod"/>
            </a:pPr>
            <a:r>
              <a:rPr lang="en-CA" sz="2000" dirty="0"/>
              <a:t>Obsessions – recurrent/persistent thoughts urges that are experienced as intrusive and unwanted</a:t>
            </a:r>
          </a:p>
          <a:p>
            <a:pPr marL="914400" lvl="1" indent="-457200">
              <a:buFont typeface="+mj-lt"/>
              <a:buAutoNum type="arabicPeriod"/>
            </a:pPr>
            <a:r>
              <a:rPr lang="en-CA" sz="2000" dirty="0"/>
              <a:t>Compulsions – repetitive behavior or acts that an individual feels driven to perform in response to #1</a:t>
            </a:r>
          </a:p>
          <a:p>
            <a:r>
              <a:rPr lang="en-CA" sz="2000" dirty="0"/>
              <a:t>Sexual Behavior is intended to reduce the anxiety and distress</a:t>
            </a:r>
          </a:p>
          <a:p>
            <a:r>
              <a:rPr lang="en-CA" sz="2000" dirty="0"/>
              <a:t>Focus on negative reinforcement and removing negative emotional states</a:t>
            </a:r>
          </a:p>
          <a:p>
            <a:endParaRPr lang="en-CA" sz="2000" dirty="0"/>
          </a:p>
          <a:p>
            <a:pPr marL="0" indent="0">
              <a:buNone/>
            </a:pPr>
            <a:endParaRPr lang="en-US" sz="2000" dirty="0"/>
          </a:p>
          <a:p>
            <a:endParaRPr lang="en-US" sz="2000" dirty="0"/>
          </a:p>
        </p:txBody>
      </p:sp>
    </p:spTree>
    <p:extLst>
      <p:ext uri="{BB962C8B-B14F-4D97-AF65-F5344CB8AC3E}">
        <p14:creationId xmlns:p14="http://schemas.microsoft.com/office/powerpoint/2010/main" val="376940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47BED8-522C-784B-BECD-6461DA678C52}"/>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Sexual Impulsivity</a:t>
            </a:r>
            <a:br>
              <a:rPr lang="en-US" sz="4000" dirty="0">
                <a:solidFill>
                  <a:srgbClr val="FFFFFF"/>
                </a:solidFill>
              </a:rPr>
            </a:br>
            <a:r>
              <a:rPr lang="en-US" sz="1400" dirty="0">
                <a:solidFill>
                  <a:srgbClr val="FFFFFF"/>
                </a:solidFill>
              </a:rPr>
              <a:t>(Barth &amp; Kinder, 1987)</a:t>
            </a:r>
          </a:p>
        </p:txBody>
      </p:sp>
      <p:sp>
        <p:nvSpPr>
          <p:cNvPr id="3" name="Content Placeholder 2">
            <a:extLst>
              <a:ext uri="{FF2B5EF4-FFF2-40B4-BE49-F238E27FC236}">
                <a16:creationId xmlns:a16="http://schemas.microsoft.com/office/drawing/2014/main" id="{606356E2-5D2A-794B-8114-2001CF15648D}"/>
              </a:ext>
            </a:extLst>
          </p:cNvPr>
          <p:cNvSpPr>
            <a:spLocks noGrp="1"/>
          </p:cNvSpPr>
          <p:nvPr>
            <p:ph idx="1"/>
          </p:nvPr>
        </p:nvSpPr>
        <p:spPr>
          <a:xfrm>
            <a:off x="6503158" y="649480"/>
            <a:ext cx="4862447" cy="5546047"/>
          </a:xfrm>
        </p:spPr>
        <p:txBody>
          <a:bodyPr anchor="ctr">
            <a:normAutofit/>
          </a:bodyPr>
          <a:lstStyle/>
          <a:p>
            <a:pPr lvl="1"/>
            <a:r>
              <a:rPr lang="en-CA" sz="2000" dirty="0"/>
              <a:t>Impulsivity </a:t>
            </a:r>
          </a:p>
          <a:p>
            <a:pPr lvl="2"/>
            <a:r>
              <a:rPr lang="en-CA" dirty="0"/>
              <a:t>Predisposition toward rapid, unplanned reactions to stimuli with diminished regard for negative consequences</a:t>
            </a:r>
          </a:p>
          <a:p>
            <a:pPr lvl="1"/>
            <a:r>
              <a:rPr lang="en-CA" sz="2000" dirty="0"/>
              <a:t>Essential Features of ICD</a:t>
            </a:r>
          </a:p>
          <a:p>
            <a:pPr marL="1257300" lvl="2" indent="-342900">
              <a:buFont typeface="+mj-lt"/>
              <a:buAutoNum type="arabicPeriod"/>
            </a:pPr>
            <a:r>
              <a:rPr lang="en-CA" dirty="0"/>
              <a:t>Failure to resist an impulse, drive or temptation that is harmful to self/others</a:t>
            </a:r>
          </a:p>
          <a:p>
            <a:pPr marL="1257300" lvl="2" indent="-342900">
              <a:buFont typeface="+mj-lt"/>
              <a:buAutoNum type="arabicPeriod"/>
            </a:pPr>
            <a:r>
              <a:rPr lang="en-CA" dirty="0"/>
              <a:t>Increase sense of tension before</a:t>
            </a:r>
          </a:p>
          <a:p>
            <a:pPr marL="1257300" lvl="2" indent="-342900">
              <a:buFont typeface="+mj-lt"/>
              <a:buAutoNum type="arabicPeriod"/>
            </a:pPr>
            <a:r>
              <a:rPr lang="en-CA" dirty="0"/>
              <a:t>Pleasure, gratification or release during</a:t>
            </a:r>
          </a:p>
          <a:p>
            <a:pPr marL="1257300" lvl="2" indent="-342900">
              <a:buFont typeface="+mj-lt"/>
              <a:buAutoNum type="arabicPeriod"/>
            </a:pPr>
            <a:r>
              <a:rPr lang="en-CA" dirty="0"/>
              <a:t>Possible guilt after</a:t>
            </a:r>
          </a:p>
          <a:p>
            <a:pPr lvl="1"/>
            <a:r>
              <a:rPr lang="en-CA" sz="2000" dirty="0"/>
              <a:t>Emphasis on increasing positive emotional states</a:t>
            </a:r>
            <a:endParaRPr lang="en-US" sz="2000" dirty="0"/>
          </a:p>
        </p:txBody>
      </p:sp>
    </p:spTree>
    <p:extLst>
      <p:ext uri="{BB962C8B-B14F-4D97-AF65-F5344CB8AC3E}">
        <p14:creationId xmlns:p14="http://schemas.microsoft.com/office/powerpoint/2010/main" val="126570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9A254D-7F4F-6819-E5E6-A268FDD13178}"/>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Learning Objectives</a:t>
            </a:r>
          </a:p>
        </p:txBody>
      </p:sp>
      <p:sp>
        <p:nvSpPr>
          <p:cNvPr id="3" name="Content Placeholder 2">
            <a:extLst>
              <a:ext uri="{FF2B5EF4-FFF2-40B4-BE49-F238E27FC236}">
                <a16:creationId xmlns:a16="http://schemas.microsoft.com/office/drawing/2014/main" id="{C1308775-523E-FFDC-03BC-136E1D61F4ED}"/>
              </a:ext>
            </a:extLst>
          </p:cNvPr>
          <p:cNvSpPr>
            <a:spLocks noGrp="1"/>
          </p:cNvSpPr>
          <p:nvPr>
            <p:ph idx="1"/>
          </p:nvPr>
        </p:nvSpPr>
        <p:spPr>
          <a:xfrm>
            <a:off x="1371599" y="2318197"/>
            <a:ext cx="9724031" cy="3683358"/>
          </a:xfrm>
        </p:spPr>
        <p:txBody>
          <a:bodyPr anchor="ctr">
            <a:normAutofit/>
          </a:bodyPr>
          <a:lstStyle/>
          <a:p>
            <a:pPr marL="342900" marR="0" lvl="0" indent="-342900">
              <a:spcBef>
                <a:spcPts val="0"/>
              </a:spcBef>
              <a:spcAft>
                <a:spcPts val="0"/>
              </a:spcAft>
              <a:buFont typeface="+mj-lt"/>
              <a:buAutoNum type="arabicPeriod"/>
            </a:pPr>
            <a:r>
              <a:rPr lang="en-US" sz="2000" dirty="0">
                <a:latin typeface="Times New Roman" panose="02020603050405020304" pitchFamily="18" charset="0"/>
                <a:ea typeface="Times New Roman" panose="02020603050405020304" pitchFamily="18" charset="0"/>
              </a:rPr>
              <a:t>D</a:t>
            </a:r>
            <a:r>
              <a:rPr lang="en-US" sz="2000" dirty="0">
                <a:effectLst/>
                <a:latin typeface="Times New Roman" panose="02020603050405020304" pitchFamily="18" charset="0"/>
                <a:ea typeface="Times New Roman" panose="02020603050405020304" pitchFamily="18" charset="0"/>
              </a:rPr>
              <a:t>efining features of CSBD and its place in current nosology.</a:t>
            </a:r>
          </a:p>
          <a:p>
            <a:pPr marL="342900" marR="0" lvl="0" indent="-342900">
              <a:spcBef>
                <a:spcPts val="0"/>
              </a:spcBef>
              <a:spcAft>
                <a:spcPts val="0"/>
              </a:spcAft>
              <a:buFont typeface="+mj-lt"/>
              <a:buAutoNum type="arabicPeriod"/>
            </a:pPr>
            <a:endParaRPr lang="en-US" sz="2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sz="2000" dirty="0">
                <a:latin typeface="Times New Roman" panose="02020603050405020304" pitchFamily="18" charset="0"/>
                <a:ea typeface="Times New Roman" panose="02020603050405020304" pitchFamily="18" charset="0"/>
              </a:rPr>
              <a:t>R</a:t>
            </a:r>
            <a:r>
              <a:rPr lang="en-US" sz="2000" dirty="0">
                <a:effectLst/>
                <a:latin typeface="Times New Roman" panose="02020603050405020304" pitchFamily="18" charset="0"/>
                <a:ea typeface="Times New Roman" panose="02020603050405020304" pitchFamily="18" charset="0"/>
              </a:rPr>
              <a:t>ecent normative data and associated assessment practices. Relevant cultural considerations will also be discussed.</a:t>
            </a:r>
          </a:p>
          <a:p>
            <a:pPr marL="342900" marR="0" lvl="0" indent="-342900">
              <a:spcBef>
                <a:spcPts val="0"/>
              </a:spcBef>
              <a:spcAft>
                <a:spcPts val="0"/>
              </a:spcAft>
              <a:buFont typeface="+mj-lt"/>
              <a:buAutoNum type="arabicPeriod"/>
            </a:pPr>
            <a:endParaRPr lang="en-US" sz="2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sz="2000" dirty="0">
                <a:latin typeface="Times New Roman" panose="02020603050405020304" pitchFamily="18" charset="0"/>
                <a:ea typeface="Times New Roman" panose="02020603050405020304" pitchFamily="18" charset="0"/>
              </a:rPr>
              <a:t>S</a:t>
            </a:r>
            <a:r>
              <a:rPr lang="en-US" sz="2000" dirty="0">
                <a:effectLst/>
                <a:latin typeface="Times New Roman" panose="02020603050405020304" pitchFamily="18" charset="0"/>
                <a:ea typeface="Times New Roman" panose="02020603050405020304" pitchFamily="18" charset="0"/>
              </a:rPr>
              <a:t>trategies to address CSBD, including among those who have committed sexual offenses.</a:t>
            </a:r>
          </a:p>
          <a:p>
            <a:pPr marL="0" indent="0">
              <a:buNone/>
            </a:pPr>
            <a:endParaRPr lang="en-US" sz="2000" dirty="0"/>
          </a:p>
        </p:txBody>
      </p:sp>
    </p:spTree>
    <p:extLst>
      <p:ext uri="{BB962C8B-B14F-4D97-AF65-F5344CB8AC3E}">
        <p14:creationId xmlns:p14="http://schemas.microsoft.com/office/powerpoint/2010/main" val="20420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47BED8-522C-784B-BECD-6461DA678C52}"/>
              </a:ext>
            </a:extLst>
          </p:cNvPr>
          <p:cNvSpPr>
            <a:spLocks noGrp="1"/>
          </p:cNvSpPr>
          <p:nvPr>
            <p:ph type="title"/>
          </p:nvPr>
        </p:nvSpPr>
        <p:spPr>
          <a:xfrm>
            <a:off x="466721" y="586855"/>
            <a:ext cx="3434251" cy="3387497"/>
          </a:xfrm>
        </p:spPr>
        <p:txBody>
          <a:bodyPr anchor="b">
            <a:normAutofit/>
          </a:bodyPr>
          <a:lstStyle/>
          <a:p>
            <a:pPr algn="r"/>
            <a:r>
              <a:rPr lang="en-US" sz="4000" dirty="0">
                <a:solidFill>
                  <a:srgbClr val="FFFFFF"/>
                </a:solidFill>
              </a:rPr>
              <a:t>Sexual Addiction</a:t>
            </a:r>
            <a:br>
              <a:rPr lang="en-US" sz="4000" dirty="0">
                <a:solidFill>
                  <a:srgbClr val="FFFFFF"/>
                </a:solidFill>
              </a:rPr>
            </a:br>
            <a:r>
              <a:rPr lang="en-US" sz="1400" dirty="0">
                <a:solidFill>
                  <a:srgbClr val="FFFFFF"/>
                </a:solidFill>
              </a:rPr>
              <a:t>(Carnes, 1983, 2001)</a:t>
            </a:r>
          </a:p>
        </p:txBody>
      </p:sp>
      <p:sp>
        <p:nvSpPr>
          <p:cNvPr id="3" name="Content Placeholder 2">
            <a:extLst>
              <a:ext uri="{FF2B5EF4-FFF2-40B4-BE49-F238E27FC236}">
                <a16:creationId xmlns:a16="http://schemas.microsoft.com/office/drawing/2014/main" id="{606356E2-5D2A-794B-8114-2001CF15648D}"/>
              </a:ext>
            </a:extLst>
          </p:cNvPr>
          <p:cNvSpPr>
            <a:spLocks noGrp="1"/>
          </p:cNvSpPr>
          <p:nvPr>
            <p:ph idx="1"/>
          </p:nvPr>
        </p:nvSpPr>
        <p:spPr>
          <a:xfrm>
            <a:off x="4810259" y="649480"/>
            <a:ext cx="6555347" cy="5546047"/>
          </a:xfrm>
        </p:spPr>
        <p:txBody>
          <a:bodyPr anchor="ctr">
            <a:normAutofit fontScale="77500" lnSpcReduction="20000"/>
          </a:bodyPr>
          <a:lstStyle/>
          <a:p>
            <a:pPr marL="457200" lvl="1" indent="0">
              <a:buNone/>
            </a:pPr>
            <a:endParaRPr lang="en-CA" sz="2000" dirty="0"/>
          </a:p>
          <a:p>
            <a:pPr marL="457200" lvl="1" indent="0">
              <a:buNone/>
            </a:pPr>
            <a:endParaRPr lang="en-CA" sz="2000" dirty="0"/>
          </a:p>
          <a:p>
            <a:pPr marL="457200" lvl="1" indent="0">
              <a:buNone/>
            </a:pPr>
            <a:endParaRPr lang="en-CA" sz="2000" dirty="0"/>
          </a:p>
          <a:p>
            <a:pPr marL="457200" lvl="1" indent="0">
              <a:buNone/>
            </a:pPr>
            <a:endParaRPr lang="en-CA" sz="2000" dirty="0"/>
          </a:p>
          <a:p>
            <a:pPr lvl="1"/>
            <a:r>
              <a:rPr lang="en-CA" sz="2600" dirty="0"/>
              <a:t>Addiction = maladaptive pattern of substance use with impaired control and adverse consequences</a:t>
            </a:r>
          </a:p>
          <a:p>
            <a:pPr lvl="1"/>
            <a:endParaRPr lang="en-CA" sz="2600" dirty="0"/>
          </a:p>
          <a:p>
            <a:pPr lvl="1"/>
            <a:r>
              <a:rPr lang="en-CA" sz="2600" dirty="0"/>
              <a:t>DSM-5 includes cluster of symptoms related to continued use</a:t>
            </a:r>
          </a:p>
          <a:p>
            <a:pPr marL="457200" lvl="1" indent="0">
              <a:buNone/>
            </a:pPr>
            <a:endParaRPr lang="en-CA" sz="2600" dirty="0"/>
          </a:p>
          <a:p>
            <a:pPr lvl="2"/>
            <a:r>
              <a:rPr lang="en-CA" sz="2600" dirty="0"/>
              <a:t>Impaired Control</a:t>
            </a:r>
          </a:p>
          <a:p>
            <a:pPr lvl="2"/>
            <a:r>
              <a:rPr lang="en-CA" sz="2600" dirty="0"/>
              <a:t>Social Impairment</a:t>
            </a:r>
          </a:p>
          <a:p>
            <a:pPr lvl="2"/>
            <a:r>
              <a:rPr lang="en-CA" sz="2600" dirty="0"/>
              <a:t>Tolerance</a:t>
            </a:r>
          </a:p>
          <a:p>
            <a:pPr lvl="2"/>
            <a:r>
              <a:rPr lang="en-CA" sz="2600" dirty="0"/>
              <a:t>Withdrawal</a:t>
            </a:r>
          </a:p>
          <a:p>
            <a:pPr lvl="1"/>
            <a:endParaRPr lang="en-CA" sz="2600" dirty="0"/>
          </a:p>
          <a:p>
            <a:pPr lvl="1"/>
            <a:r>
              <a:rPr lang="en-CA" sz="2600" dirty="0"/>
              <a:t>Impulsivity transitions toward Compulsivity</a:t>
            </a:r>
          </a:p>
          <a:p>
            <a:pPr lvl="1"/>
            <a:endParaRPr lang="en-CA" sz="2600" dirty="0"/>
          </a:p>
          <a:p>
            <a:pPr lvl="1"/>
            <a:r>
              <a:rPr lang="en-CA" sz="2600" dirty="0"/>
              <a:t>Behavioral Addictions</a:t>
            </a:r>
          </a:p>
          <a:p>
            <a:pPr lvl="1"/>
            <a:endParaRPr lang="en-CA" sz="2600" dirty="0"/>
          </a:p>
          <a:p>
            <a:pPr lvl="1"/>
            <a:r>
              <a:rPr lang="en-CA" sz="2600" dirty="0"/>
              <a:t>Sexual Addiction = pathological relationships with a mood altering </a:t>
            </a:r>
            <a:r>
              <a:rPr lang="en-CA" sz="2600" b="1" i="1" dirty="0"/>
              <a:t>experience</a:t>
            </a:r>
          </a:p>
          <a:p>
            <a:pPr marL="914400" lvl="1" indent="-457200">
              <a:buFont typeface="+mj-lt"/>
              <a:buAutoNum type="arabicPeriod"/>
            </a:pPr>
            <a:endParaRPr lang="en-CA" sz="2000" dirty="0"/>
          </a:p>
          <a:p>
            <a:pPr marL="457200" lvl="1" indent="0">
              <a:buNone/>
            </a:pPr>
            <a:endParaRPr lang="en-CA" sz="2000" dirty="0"/>
          </a:p>
          <a:p>
            <a:pPr marL="457200" lvl="1" indent="0">
              <a:buNone/>
            </a:pPr>
            <a:endParaRPr lang="en-CA" sz="2000" dirty="0"/>
          </a:p>
          <a:p>
            <a:pPr marL="457200" lvl="1" indent="0">
              <a:buNone/>
            </a:pPr>
            <a:endParaRPr lang="en-CA" sz="2000" dirty="0"/>
          </a:p>
          <a:p>
            <a:pPr marL="0" indent="0">
              <a:buNone/>
            </a:pPr>
            <a:endParaRPr lang="en-US" sz="2000" dirty="0"/>
          </a:p>
          <a:p>
            <a:endParaRPr lang="en-US" sz="2000" dirty="0"/>
          </a:p>
        </p:txBody>
      </p:sp>
    </p:spTree>
    <p:extLst>
      <p:ext uri="{BB962C8B-B14F-4D97-AF65-F5344CB8AC3E}">
        <p14:creationId xmlns:p14="http://schemas.microsoft.com/office/powerpoint/2010/main" val="5008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 calcmode="lin" valueType="num">
                                      <p:cBhvr additive="base">
                                        <p:cTn id="1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 calcmode="lin" valueType="num">
                                      <p:cBhvr additive="base">
                                        <p:cTn id="2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 calcmode="lin" valueType="num">
                                      <p:cBhvr additive="base">
                                        <p:cTn id="2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anim calcmode="lin" valueType="num">
                                      <p:cBhvr additive="base">
                                        <p:cTn id="2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anim calcmode="lin" valueType="num">
                                      <p:cBhvr additive="base">
                                        <p:cTn id="3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anim calcmode="lin" valueType="num">
                                      <p:cBhvr additive="base">
                                        <p:cTn id="41"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17" end="17"/>
                                            </p:txEl>
                                          </p:spTgt>
                                        </p:tgtEl>
                                        <p:attrNameLst>
                                          <p:attrName>style.visibility</p:attrName>
                                        </p:attrNameLst>
                                      </p:cBhvr>
                                      <p:to>
                                        <p:strVal val="visible"/>
                                      </p:to>
                                    </p:set>
                                    <p:anim calcmode="lin" valueType="num">
                                      <p:cBhvr additive="base">
                                        <p:cTn id="47"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47BED8-522C-784B-BECD-6461DA678C52}"/>
              </a:ext>
            </a:extLst>
          </p:cNvPr>
          <p:cNvSpPr>
            <a:spLocks noGrp="1"/>
          </p:cNvSpPr>
          <p:nvPr>
            <p:ph type="title"/>
          </p:nvPr>
        </p:nvSpPr>
        <p:spPr>
          <a:xfrm>
            <a:off x="466721" y="586855"/>
            <a:ext cx="3434251" cy="3387497"/>
          </a:xfrm>
        </p:spPr>
        <p:txBody>
          <a:bodyPr anchor="b">
            <a:normAutofit/>
          </a:bodyPr>
          <a:lstStyle/>
          <a:p>
            <a:pPr algn="r"/>
            <a:r>
              <a:rPr lang="en-US" sz="4000" dirty="0">
                <a:solidFill>
                  <a:srgbClr val="FFFFFF"/>
                </a:solidFill>
              </a:rPr>
              <a:t>Sexual Addiction</a:t>
            </a:r>
            <a:br>
              <a:rPr lang="en-US" sz="4000" dirty="0">
                <a:solidFill>
                  <a:srgbClr val="FFFFFF"/>
                </a:solidFill>
              </a:rPr>
            </a:br>
            <a:r>
              <a:rPr lang="en-US" sz="2400" dirty="0">
                <a:solidFill>
                  <a:srgbClr val="FFFFFF"/>
                </a:solidFill>
              </a:rPr>
              <a:t>(Carnes, 1983, 2001)</a:t>
            </a:r>
          </a:p>
        </p:txBody>
      </p:sp>
      <p:sp>
        <p:nvSpPr>
          <p:cNvPr id="3" name="Content Placeholder 2">
            <a:extLst>
              <a:ext uri="{FF2B5EF4-FFF2-40B4-BE49-F238E27FC236}">
                <a16:creationId xmlns:a16="http://schemas.microsoft.com/office/drawing/2014/main" id="{606356E2-5D2A-794B-8114-2001CF15648D}"/>
              </a:ext>
            </a:extLst>
          </p:cNvPr>
          <p:cNvSpPr>
            <a:spLocks noGrp="1"/>
          </p:cNvSpPr>
          <p:nvPr>
            <p:ph idx="1"/>
          </p:nvPr>
        </p:nvSpPr>
        <p:spPr>
          <a:xfrm>
            <a:off x="4810259" y="649480"/>
            <a:ext cx="6555347" cy="5546047"/>
          </a:xfrm>
        </p:spPr>
        <p:txBody>
          <a:bodyPr anchor="ctr">
            <a:normAutofit fontScale="77500" lnSpcReduction="20000"/>
          </a:bodyPr>
          <a:lstStyle/>
          <a:p>
            <a:pPr marL="457200" lvl="1" indent="0">
              <a:buNone/>
            </a:pPr>
            <a:endParaRPr lang="en-CA" sz="2000" dirty="0"/>
          </a:p>
          <a:p>
            <a:pPr marL="457200" lvl="1" indent="0">
              <a:buNone/>
            </a:pPr>
            <a:endParaRPr lang="en-CA" sz="2000" dirty="0"/>
          </a:p>
          <a:p>
            <a:pPr marL="457200" lvl="1" indent="0">
              <a:buNone/>
            </a:pPr>
            <a:endParaRPr lang="en-CA" sz="2000" dirty="0"/>
          </a:p>
          <a:p>
            <a:pPr marL="457200" lvl="1" indent="0">
              <a:buNone/>
            </a:pPr>
            <a:endParaRPr lang="en-CA" sz="2000" dirty="0"/>
          </a:p>
          <a:p>
            <a:pPr marL="457200" lvl="1" indent="0">
              <a:buNone/>
            </a:pPr>
            <a:r>
              <a:rPr lang="en-CA" sz="2600" dirty="0"/>
              <a:t>A. Minimum of 3 criteria over 12 months</a:t>
            </a:r>
          </a:p>
          <a:p>
            <a:pPr marL="914400" lvl="1" indent="-457200">
              <a:buFont typeface="+mj-lt"/>
              <a:buAutoNum type="arabicPeriod"/>
            </a:pPr>
            <a:endParaRPr lang="en-CA" sz="2600" dirty="0"/>
          </a:p>
          <a:p>
            <a:pPr marL="914400" lvl="1" indent="-457200">
              <a:buFont typeface="+mj-lt"/>
              <a:buAutoNum type="arabicPeriod"/>
            </a:pPr>
            <a:r>
              <a:rPr lang="en-CA" sz="2600" dirty="0"/>
              <a:t>Recurrent failure to resist impulses to engage in sex</a:t>
            </a:r>
          </a:p>
          <a:p>
            <a:pPr marL="914400" lvl="1" indent="-457200">
              <a:buFont typeface="+mj-lt"/>
              <a:buAutoNum type="arabicPeriod"/>
            </a:pPr>
            <a:r>
              <a:rPr lang="en-CA" sz="2600" dirty="0"/>
              <a:t>Frequent engaging in sex to a greater extent or longer duration than intended</a:t>
            </a:r>
          </a:p>
          <a:p>
            <a:pPr marL="914400" lvl="1" indent="-457200">
              <a:buFont typeface="+mj-lt"/>
              <a:buAutoNum type="arabicPeriod"/>
            </a:pPr>
            <a:r>
              <a:rPr lang="en-CA" sz="2600" dirty="0"/>
              <a:t>Unsuccessful efforts to stop or reduce sex</a:t>
            </a:r>
          </a:p>
          <a:p>
            <a:pPr marL="914400" lvl="1" indent="-457200">
              <a:buFont typeface="+mj-lt"/>
              <a:buAutoNum type="arabicPeriod"/>
            </a:pPr>
            <a:r>
              <a:rPr lang="en-CA" sz="2600" dirty="0"/>
              <a:t>Inordinate amount of time spent on sexual behavior</a:t>
            </a:r>
          </a:p>
          <a:p>
            <a:pPr marL="914400" lvl="1" indent="-457200">
              <a:buFont typeface="+mj-lt"/>
              <a:buAutoNum type="arabicPeriod"/>
            </a:pPr>
            <a:r>
              <a:rPr lang="en-CA" sz="2600" dirty="0"/>
              <a:t>Preoccupation with sexual behavior</a:t>
            </a:r>
          </a:p>
          <a:p>
            <a:pPr marL="914400" lvl="1" indent="-457200">
              <a:buFont typeface="+mj-lt"/>
              <a:buAutoNum type="arabicPeriod"/>
            </a:pPr>
            <a:r>
              <a:rPr lang="en-CA" sz="2600" dirty="0"/>
              <a:t>Frequent sexual activity despite obligations</a:t>
            </a:r>
          </a:p>
          <a:p>
            <a:pPr marL="914400" lvl="1" indent="-457200">
              <a:buFont typeface="+mj-lt"/>
              <a:buAutoNum type="arabicPeriod"/>
            </a:pPr>
            <a:r>
              <a:rPr lang="en-CA" sz="2600" dirty="0"/>
              <a:t>Continuation of sexual behavior despite problems</a:t>
            </a:r>
          </a:p>
          <a:p>
            <a:pPr marL="914400" lvl="1" indent="-457200">
              <a:buFont typeface="+mj-lt"/>
              <a:buAutoNum type="arabicPeriod"/>
            </a:pPr>
            <a:r>
              <a:rPr lang="en-CA" sz="2600" dirty="0"/>
              <a:t>Need for increased sexual behavior for desired effect</a:t>
            </a:r>
          </a:p>
          <a:p>
            <a:pPr marL="914400" lvl="1" indent="-457200">
              <a:buFont typeface="+mj-lt"/>
              <a:buAutoNum type="arabicPeriod"/>
            </a:pPr>
            <a:r>
              <a:rPr lang="en-CA" sz="2600" dirty="0"/>
              <a:t>Giving up other activities because of sex</a:t>
            </a:r>
          </a:p>
          <a:p>
            <a:pPr marL="914400" lvl="1" indent="-457200">
              <a:buFont typeface="+mj-lt"/>
              <a:buAutoNum type="arabicPeriod"/>
            </a:pPr>
            <a:r>
              <a:rPr lang="en-CA" sz="2600" dirty="0"/>
              <a:t>Negative emotions if unable to engage in sex</a:t>
            </a:r>
          </a:p>
          <a:p>
            <a:pPr marL="457200" lvl="1" indent="0">
              <a:buNone/>
            </a:pPr>
            <a:endParaRPr lang="en-CA" sz="2600" dirty="0"/>
          </a:p>
          <a:p>
            <a:pPr marL="457200" lvl="1" indent="0">
              <a:buNone/>
            </a:pPr>
            <a:r>
              <a:rPr lang="en-CA" sz="2600" dirty="0"/>
              <a:t>B. Problems or Social Consequences </a:t>
            </a:r>
          </a:p>
          <a:p>
            <a:pPr marL="914400" lvl="1" indent="-457200">
              <a:buFont typeface="+mj-lt"/>
              <a:buAutoNum type="arabicPeriod"/>
            </a:pPr>
            <a:endParaRPr lang="en-CA" sz="2000" dirty="0"/>
          </a:p>
          <a:p>
            <a:pPr marL="457200" lvl="1" indent="0">
              <a:buNone/>
            </a:pPr>
            <a:endParaRPr lang="en-CA" sz="2000" dirty="0"/>
          </a:p>
          <a:p>
            <a:pPr marL="457200" lvl="1" indent="0">
              <a:buNone/>
            </a:pPr>
            <a:endParaRPr lang="en-CA" sz="2000" dirty="0"/>
          </a:p>
          <a:p>
            <a:pPr marL="457200" lvl="1" indent="0">
              <a:buNone/>
            </a:pPr>
            <a:endParaRPr lang="en-CA" sz="2000" dirty="0"/>
          </a:p>
          <a:p>
            <a:pPr marL="0" indent="0">
              <a:buNone/>
            </a:pPr>
            <a:endParaRPr lang="en-US" sz="2000" dirty="0"/>
          </a:p>
          <a:p>
            <a:endParaRPr lang="en-US" sz="2000" dirty="0"/>
          </a:p>
        </p:txBody>
      </p:sp>
    </p:spTree>
    <p:extLst>
      <p:ext uri="{BB962C8B-B14F-4D97-AF65-F5344CB8AC3E}">
        <p14:creationId xmlns:p14="http://schemas.microsoft.com/office/powerpoint/2010/main" val="250347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599" y="294538"/>
            <a:ext cx="9895951" cy="1033669"/>
          </a:xfrm>
        </p:spPr>
        <p:txBody>
          <a:bodyPr>
            <a:normAutofit/>
          </a:bodyPr>
          <a:lstStyle/>
          <a:p>
            <a:r>
              <a:rPr lang="en-CA" sz="4000" dirty="0">
                <a:solidFill>
                  <a:srgbClr val="FFFFFF"/>
                </a:solidFill>
              </a:rPr>
              <a:t>Review of the Big Three</a:t>
            </a:r>
          </a:p>
        </p:txBody>
      </p:sp>
      <p:sp>
        <p:nvSpPr>
          <p:cNvPr id="3" name="Content Placeholder 2"/>
          <p:cNvSpPr>
            <a:spLocks noGrp="1"/>
          </p:cNvSpPr>
          <p:nvPr>
            <p:ph idx="1"/>
          </p:nvPr>
        </p:nvSpPr>
        <p:spPr>
          <a:xfrm>
            <a:off x="1371599" y="2318197"/>
            <a:ext cx="9724031" cy="3683358"/>
          </a:xfrm>
        </p:spPr>
        <p:txBody>
          <a:bodyPr anchor="ctr">
            <a:normAutofit/>
          </a:bodyPr>
          <a:lstStyle/>
          <a:p>
            <a:r>
              <a:rPr lang="en-CA" sz="2000" dirty="0"/>
              <a:t>Inadequate application of models to sexual behavior</a:t>
            </a:r>
          </a:p>
          <a:p>
            <a:pPr lvl="1"/>
            <a:r>
              <a:rPr lang="en-CA" sz="2000" dirty="0"/>
              <a:t>OCD – behaviors are typically not behavioral representations of the cognition </a:t>
            </a:r>
          </a:p>
          <a:p>
            <a:pPr lvl="1"/>
            <a:r>
              <a:rPr lang="en-CA" sz="2000" dirty="0"/>
              <a:t>Impulsivity - evidence of planning (e.g., cruising) – generalized versus context specific impulsivity?</a:t>
            </a:r>
          </a:p>
          <a:p>
            <a:pPr lvl="1"/>
            <a:r>
              <a:rPr lang="en-CA" sz="2000" dirty="0"/>
              <a:t>Addiction – progression is untested and concerns about term “addiction”</a:t>
            </a:r>
          </a:p>
          <a:p>
            <a:r>
              <a:rPr lang="en-CA" sz="2000" dirty="0"/>
              <a:t>Impulsivity versus compulsivity</a:t>
            </a:r>
          </a:p>
          <a:p>
            <a:pPr lvl="1"/>
            <a:r>
              <a:rPr lang="en-CA" sz="2000" dirty="0"/>
              <a:t>Contrasting (albeit limited) evidence from clinical samples</a:t>
            </a:r>
          </a:p>
          <a:p>
            <a:pPr lvl="1"/>
            <a:r>
              <a:rPr lang="en-CA" sz="2000" dirty="0"/>
              <a:t>Motivation may vary within and across individuals</a:t>
            </a:r>
          </a:p>
        </p:txBody>
      </p:sp>
      <p:sp>
        <p:nvSpPr>
          <p:cNvPr id="4" name="TextBox 3">
            <a:extLst>
              <a:ext uri="{FF2B5EF4-FFF2-40B4-BE49-F238E27FC236}">
                <a16:creationId xmlns:a16="http://schemas.microsoft.com/office/drawing/2014/main" id="{B776840C-C528-F79A-A656-2151BA1C7585}"/>
              </a:ext>
            </a:extLst>
          </p:cNvPr>
          <p:cNvSpPr txBox="1"/>
          <p:nvPr/>
        </p:nvSpPr>
        <p:spPr>
          <a:xfrm>
            <a:off x="8115299" y="6450496"/>
            <a:ext cx="2707985" cy="369332"/>
          </a:xfrm>
          <a:prstGeom prst="rect">
            <a:avLst/>
          </a:prstGeom>
          <a:noFill/>
        </p:spPr>
        <p:txBody>
          <a:bodyPr wrap="none" rtlCol="0">
            <a:spAutoFit/>
          </a:bodyPr>
          <a:lstStyle/>
          <a:p>
            <a:r>
              <a:rPr lang="en-US" dirty="0"/>
              <a:t>Kingston &amp; Firestone, 2008</a:t>
            </a:r>
          </a:p>
        </p:txBody>
      </p:sp>
    </p:spTree>
    <p:extLst>
      <p:ext uri="{BB962C8B-B14F-4D97-AF65-F5344CB8AC3E}">
        <p14:creationId xmlns:p14="http://schemas.microsoft.com/office/powerpoint/2010/main" val="285318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Rectangle 3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4AB0B3-F051-5C4F-985C-31CFC75DEDC4}"/>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Dual-control Model</a:t>
            </a:r>
            <a:br>
              <a:rPr lang="en-US" sz="4000" dirty="0">
                <a:solidFill>
                  <a:srgbClr val="FFFFFF"/>
                </a:solidFill>
              </a:rPr>
            </a:br>
            <a:r>
              <a:rPr lang="en-US" sz="1400" dirty="0">
                <a:solidFill>
                  <a:srgbClr val="FFFFFF"/>
                </a:solidFill>
              </a:rPr>
              <a:t>(Janssen &amp; Bancroft, 2023)</a:t>
            </a:r>
            <a:br>
              <a:rPr lang="en-US" sz="1400" dirty="0">
                <a:solidFill>
                  <a:srgbClr val="FFFFFF"/>
                </a:solidFill>
              </a:rPr>
            </a:br>
            <a:r>
              <a:rPr lang="en-US" sz="1400" dirty="0">
                <a:solidFill>
                  <a:srgbClr val="FFFFFF"/>
                </a:solidFill>
              </a:rPr>
              <a:t>Janssen, (2023, September 30)</a:t>
            </a:r>
            <a:br>
              <a:rPr lang="en-US" sz="1400" dirty="0">
                <a:solidFill>
                  <a:srgbClr val="FFFFFF"/>
                </a:solidFill>
              </a:rPr>
            </a:br>
            <a:r>
              <a:rPr lang="en-US" sz="1400" dirty="0" err="1">
                <a:solidFill>
                  <a:srgbClr val="FFFFFF"/>
                </a:solidFill>
              </a:rPr>
              <a:t>Youtube</a:t>
            </a:r>
            <a:r>
              <a:rPr lang="en-US" sz="1400" dirty="0">
                <a:solidFill>
                  <a:srgbClr val="FFFFFF"/>
                </a:solidFill>
              </a:rPr>
              <a:t>. https://</a:t>
            </a:r>
            <a:r>
              <a:rPr lang="en-US" sz="1400" dirty="0" err="1">
                <a:solidFill>
                  <a:srgbClr val="FFFFFF"/>
                </a:solidFill>
              </a:rPr>
              <a:t>www.youtube.com</a:t>
            </a:r>
            <a:r>
              <a:rPr lang="en-US" sz="1400" dirty="0">
                <a:solidFill>
                  <a:srgbClr val="FFFFFF"/>
                </a:solidFill>
              </a:rPr>
              <a:t>/</a:t>
            </a:r>
            <a:r>
              <a:rPr lang="en-US" sz="1400" dirty="0" err="1">
                <a:solidFill>
                  <a:srgbClr val="FFFFFF"/>
                </a:solidFill>
              </a:rPr>
              <a:t>watch?v</a:t>
            </a:r>
            <a:r>
              <a:rPr lang="en-US" sz="1400" dirty="0">
                <a:solidFill>
                  <a:srgbClr val="FFFFFF"/>
                </a:solidFill>
              </a:rPr>
              <a:t>=0JeHr9VNQbs</a:t>
            </a:r>
            <a:br>
              <a:rPr lang="en-US" sz="1400" dirty="0">
                <a:solidFill>
                  <a:srgbClr val="FFFFFF"/>
                </a:solidFill>
              </a:rPr>
            </a:br>
            <a:endParaRPr lang="en-US" sz="1400" dirty="0">
              <a:solidFill>
                <a:srgbClr val="FFFFFF"/>
              </a:solidFill>
            </a:endParaRPr>
          </a:p>
        </p:txBody>
      </p:sp>
      <p:pic>
        <p:nvPicPr>
          <p:cNvPr id="3" name="Online Media 2" descr="The Dual Control Model of Sexual Response">
            <a:hlinkClick r:id="" action="ppaction://media"/>
            <a:extLst>
              <a:ext uri="{FF2B5EF4-FFF2-40B4-BE49-F238E27FC236}">
                <a16:creationId xmlns:a16="http://schemas.microsoft.com/office/drawing/2014/main" id="{D9F4DE95-EF6B-6679-7891-EE47001D708E}"/>
              </a:ext>
            </a:extLst>
          </p:cNvPr>
          <p:cNvPicPr>
            <a:picLocks noGrp="1" noRot="1" noChangeAspect="1"/>
          </p:cNvPicPr>
          <p:nvPr>
            <p:ph idx="1"/>
            <a:videoFile r:link="rId1"/>
          </p:nvPr>
        </p:nvPicPr>
        <p:blipFill>
          <a:blip r:embed="rId4"/>
          <a:stretch>
            <a:fillRect/>
          </a:stretch>
        </p:blipFill>
        <p:spPr>
          <a:xfrm>
            <a:off x="4581525" y="1462088"/>
            <a:ext cx="6942138" cy="3922712"/>
          </a:xfrm>
          <a:prstGeom prst="rect">
            <a:avLst/>
          </a:prstGeom>
        </p:spPr>
      </p:pic>
    </p:spTree>
    <p:extLst>
      <p:ext uri="{BB962C8B-B14F-4D97-AF65-F5344CB8AC3E}">
        <p14:creationId xmlns:p14="http://schemas.microsoft.com/office/powerpoint/2010/main" val="236855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7334B-1FCE-A141-90F6-8581B818B8E1}"/>
              </a:ext>
            </a:extLst>
          </p:cNvPr>
          <p:cNvSpPr>
            <a:spLocks noGrp="1"/>
          </p:cNvSpPr>
          <p:nvPr>
            <p:ph type="title"/>
          </p:nvPr>
        </p:nvSpPr>
        <p:spPr/>
        <p:txBody>
          <a:bodyPr>
            <a:normAutofit/>
          </a:bodyPr>
          <a:lstStyle/>
          <a:p>
            <a:r>
              <a:rPr lang="en-US" dirty="0"/>
              <a:t>The Sexual Inhibition/Sexual Excitation Scales</a:t>
            </a:r>
          </a:p>
        </p:txBody>
      </p:sp>
      <p:sp>
        <p:nvSpPr>
          <p:cNvPr id="3" name="Content Placeholder 2">
            <a:extLst>
              <a:ext uri="{FF2B5EF4-FFF2-40B4-BE49-F238E27FC236}">
                <a16:creationId xmlns:a16="http://schemas.microsoft.com/office/drawing/2014/main" id="{0BB0BBE3-37D0-184C-B44B-EEFD67288224}"/>
              </a:ext>
            </a:extLst>
          </p:cNvPr>
          <p:cNvSpPr>
            <a:spLocks noGrp="1"/>
          </p:cNvSpPr>
          <p:nvPr>
            <p:ph idx="1"/>
          </p:nvPr>
        </p:nvSpPr>
        <p:spPr/>
        <p:txBody>
          <a:bodyPr/>
          <a:lstStyle/>
          <a:p>
            <a:r>
              <a:rPr lang="en-US" dirty="0"/>
              <a:t>45 items </a:t>
            </a:r>
          </a:p>
          <a:p>
            <a:r>
              <a:rPr lang="en-US" dirty="0"/>
              <a:t>One Sexual Excitation factor (</a:t>
            </a:r>
            <a:r>
              <a:rPr lang="en-US" i="1" dirty="0"/>
              <a:t>SES</a:t>
            </a:r>
            <a:r>
              <a:rPr lang="en-US" dirty="0"/>
              <a:t>) </a:t>
            </a:r>
          </a:p>
          <a:p>
            <a:pPr lvl="1"/>
            <a:r>
              <a:rPr lang="en-US" dirty="0"/>
              <a:t>“When I think of a very attractive person, I easily become aroused”</a:t>
            </a:r>
          </a:p>
          <a:p>
            <a:r>
              <a:rPr lang="en-US" dirty="0"/>
              <a:t>Two inhibition-related factors: </a:t>
            </a:r>
          </a:p>
          <a:p>
            <a:pPr lvl="1"/>
            <a:r>
              <a:rPr lang="en-US" dirty="0"/>
              <a:t>Threat of performance failure (</a:t>
            </a:r>
            <a:r>
              <a:rPr lang="en-US" i="1" dirty="0"/>
              <a:t>SIS1</a:t>
            </a:r>
            <a:r>
              <a:rPr lang="en-US" dirty="0"/>
              <a:t>) </a:t>
            </a:r>
          </a:p>
          <a:p>
            <a:pPr lvl="2"/>
            <a:r>
              <a:rPr lang="en-US" dirty="0"/>
              <a:t>“If I feel that I’m expected to respond sexually, I have difficulty getting aroused”</a:t>
            </a:r>
          </a:p>
          <a:p>
            <a:pPr lvl="1"/>
            <a:r>
              <a:rPr lang="en-US" dirty="0"/>
              <a:t>Threat of performance consequences (</a:t>
            </a:r>
            <a:r>
              <a:rPr lang="en-US" i="1" dirty="0"/>
              <a:t>SIS2) </a:t>
            </a:r>
          </a:p>
          <a:p>
            <a:pPr lvl="2"/>
            <a:r>
              <a:rPr lang="en-US" i="1" dirty="0"/>
              <a:t>“If I realize there is a risk of catching a sexually transmitted disease, I am unlikely to stay sexually aroused”</a:t>
            </a:r>
            <a:endParaRPr lang="en-US" dirty="0"/>
          </a:p>
        </p:txBody>
      </p:sp>
      <p:sp>
        <p:nvSpPr>
          <p:cNvPr id="4" name="TextBox 3">
            <a:extLst>
              <a:ext uri="{FF2B5EF4-FFF2-40B4-BE49-F238E27FC236}">
                <a16:creationId xmlns:a16="http://schemas.microsoft.com/office/drawing/2014/main" id="{F56FDA94-B20D-DC40-9A9B-AD63296CFAFC}"/>
              </a:ext>
            </a:extLst>
          </p:cNvPr>
          <p:cNvSpPr txBox="1"/>
          <p:nvPr/>
        </p:nvSpPr>
        <p:spPr>
          <a:xfrm>
            <a:off x="7895645" y="6384897"/>
            <a:ext cx="3798732" cy="369332"/>
          </a:xfrm>
          <a:prstGeom prst="rect">
            <a:avLst/>
          </a:prstGeom>
          <a:noFill/>
        </p:spPr>
        <p:txBody>
          <a:bodyPr wrap="none" rtlCol="0">
            <a:spAutoFit/>
          </a:bodyPr>
          <a:lstStyle/>
          <a:p>
            <a:r>
              <a:rPr lang="en-US" dirty="0"/>
              <a:t>(Janssen, Vorst, Finn &amp; Bancroft, 2002)</a:t>
            </a:r>
          </a:p>
        </p:txBody>
      </p:sp>
    </p:spTree>
    <p:extLst>
      <p:ext uri="{BB962C8B-B14F-4D97-AF65-F5344CB8AC3E}">
        <p14:creationId xmlns:p14="http://schemas.microsoft.com/office/powerpoint/2010/main" val="362543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7C4A960-D68F-5346-848B-76F26588ABF7}"/>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Relevance</a:t>
            </a:r>
          </a:p>
        </p:txBody>
      </p:sp>
      <p:sp>
        <p:nvSpPr>
          <p:cNvPr id="4" name="Text Placeholder 3">
            <a:extLst>
              <a:ext uri="{FF2B5EF4-FFF2-40B4-BE49-F238E27FC236}">
                <a16:creationId xmlns:a16="http://schemas.microsoft.com/office/drawing/2014/main" id="{EDC4DE55-5D99-F346-BE0D-70074D78C48C}"/>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376607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DCFFE7C-84D0-4085-B36E-8672FB85353E}"/>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Prevalence</a:t>
            </a:r>
          </a:p>
        </p:txBody>
      </p:sp>
      <p:sp>
        <p:nvSpPr>
          <p:cNvPr id="5" name="Content Placeholder 4">
            <a:extLst>
              <a:ext uri="{FF2B5EF4-FFF2-40B4-BE49-F238E27FC236}">
                <a16:creationId xmlns:a16="http://schemas.microsoft.com/office/drawing/2014/main" id="{ACC949A7-695E-4883-8378-2BCF8C71B1EA}"/>
              </a:ext>
            </a:extLst>
          </p:cNvPr>
          <p:cNvSpPr>
            <a:spLocks noGrp="1"/>
          </p:cNvSpPr>
          <p:nvPr>
            <p:ph idx="1"/>
          </p:nvPr>
        </p:nvSpPr>
        <p:spPr>
          <a:xfrm>
            <a:off x="1371599" y="2318197"/>
            <a:ext cx="9724031" cy="3683358"/>
          </a:xfrm>
        </p:spPr>
        <p:txBody>
          <a:bodyPr anchor="ctr">
            <a:normAutofit/>
          </a:bodyPr>
          <a:lstStyle/>
          <a:p>
            <a:r>
              <a:rPr lang="en-US" sz="2400" dirty="0"/>
              <a:t>Prevalence remains elusive (3%-6%)</a:t>
            </a:r>
          </a:p>
          <a:p>
            <a:r>
              <a:rPr lang="en-US" sz="2400" dirty="0"/>
              <a:t>Non-clinical samples - 1% - 10% (</a:t>
            </a:r>
            <a:r>
              <a:rPr lang="en-US" sz="2400" dirty="0" err="1"/>
              <a:t>Böthe</a:t>
            </a:r>
            <a:r>
              <a:rPr lang="en-US" sz="2400" dirty="0"/>
              <a:t> et al., 2019; Dickenson et al., 2019) </a:t>
            </a:r>
          </a:p>
          <a:p>
            <a:r>
              <a:rPr lang="en-US" sz="2400" dirty="0"/>
              <a:t>Highly prevalent among specific populations</a:t>
            </a:r>
          </a:p>
          <a:p>
            <a:pPr lvl="1"/>
            <a:r>
              <a:rPr lang="en-US" dirty="0"/>
              <a:t>HIV infected men – 30% (Parsons et al., 2012)</a:t>
            </a:r>
          </a:p>
          <a:p>
            <a:pPr lvl="1"/>
            <a:r>
              <a:rPr lang="en-US" dirty="0"/>
              <a:t>Military veterans – 14% (Kraus et al., 2017)</a:t>
            </a:r>
          </a:p>
          <a:p>
            <a:pPr lvl="1"/>
            <a:r>
              <a:rPr lang="en-US" dirty="0"/>
              <a:t>Individual convicted of a sexual offense – 30%-50% (Knight, 2011; Marshall &amp; Marshall, 2006) </a:t>
            </a:r>
          </a:p>
        </p:txBody>
      </p:sp>
    </p:spTree>
    <p:extLst>
      <p:ext uri="{BB962C8B-B14F-4D97-AF65-F5344CB8AC3E}">
        <p14:creationId xmlns:p14="http://schemas.microsoft.com/office/powerpoint/2010/main" val="112718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additive="base">
                                        <p:cTn id="1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additive="base">
                                        <p:cTn id="2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additive="base">
                                        <p:cTn id="2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93342AF-A662-44C5-9FD4-7211668430C3}"/>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CSBD and Sexual Offending</a:t>
            </a:r>
          </a:p>
        </p:txBody>
      </p:sp>
      <p:sp>
        <p:nvSpPr>
          <p:cNvPr id="6" name="Text Placeholder 5">
            <a:extLst>
              <a:ext uri="{FF2B5EF4-FFF2-40B4-BE49-F238E27FC236}">
                <a16:creationId xmlns:a16="http://schemas.microsoft.com/office/drawing/2014/main" id="{6BE1C8CC-F43B-47BE-A18C-0FDD7D292B42}"/>
              </a:ext>
            </a:extLst>
          </p:cNvPr>
          <p:cNvSpPr>
            <a:spLocks noGrp="1"/>
          </p:cNvSpPr>
          <p:nvPr>
            <p:ph idx="1"/>
          </p:nvPr>
        </p:nvSpPr>
        <p:spPr>
          <a:xfrm>
            <a:off x="1371599" y="2318197"/>
            <a:ext cx="9724031" cy="3683358"/>
          </a:xfrm>
        </p:spPr>
        <p:txBody>
          <a:bodyPr anchor="ctr">
            <a:normAutofit/>
          </a:bodyPr>
          <a:lstStyle/>
          <a:p>
            <a:r>
              <a:rPr lang="en-US" sz="2400" dirty="0"/>
              <a:t>Developmental antecedent for sexual aggression (</a:t>
            </a:r>
            <a:r>
              <a:rPr lang="en-US" sz="2400" dirty="0">
                <a:effectLst/>
                <a:latin typeface="Times New Roman" panose="02020603050405020304" pitchFamily="18" charset="0"/>
                <a:ea typeface="Calibri" panose="020F0502020204030204" pitchFamily="34" charset="0"/>
              </a:rPr>
              <a:t>Knight</a:t>
            </a:r>
            <a:r>
              <a:rPr lang="en-US" sz="2400" dirty="0">
                <a:latin typeface="Times New Roman" panose="02020603050405020304" pitchFamily="18" charset="0"/>
                <a:ea typeface="Calibri" panose="020F0502020204030204" pitchFamily="34" charset="0"/>
              </a:rPr>
              <a:t> &amp; Sims-Knight,</a:t>
            </a:r>
            <a:r>
              <a:rPr lang="en-US" sz="2400" dirty="0">
                <a:effectLst/>
                <a:latin typeface="Times New Roman" panose="02020603050405020304" pitchFamily="18" charset="0"/>
                <a:ea typeface="Calibri" panose="020F0502020204030204" pitchFamily="34" charset="0"/>
              </a:rPr>
              <a:t> 2011; </a:t>
            </a:r>
            <a:r>
              <a:rPr lang="en-US" sz="2400" dirty="0" err="1">
                <a:effectLst/>
                <a:latin typeface="Times New Roman" panose="02020603050405020304" pitchFamily="18" charset="0"/>
                <a:ea typeface="Calibri" panose="020F0502020204030204" pitchFamily="34" charset="0"/>
              </a:rPr>
              <a:t>Malamuth</a:t>
            </a:r>
            <a:r>
              <a:rPr lang="en-US" sz="2400" dirty="0">
                <a:effectLst/>
                <a:latin typeface="Times New Roman" panose="02020603050405020304" pitchFamily="18" charset="0"/>
                <a:ea typeface="Calibri" panose="020F0502020204030204" pitchFamily="34" charset="0"/>
              </a:rPr>
              <a:t>, 2003)</a:t>
            </a:r>
            <a:endParaRPr lang="en-US" sz="2400" dirty="0"/>
          </a:p>
          <a:p>
            <a:r>
              <a:rPr lang="en-US" sz="2400" dirty="0"/>
              <a:t>Criminogenic need (Hanson &amp; Morton-</a:t>
            </a:r>
            <a:r>
              <a:rPr lang="en-US" sz="2400" dirty="0" err="1"/>
              <a:t>Bourgon</a:t>
            </a:r>
            <a:r>
              <a:rPr lang="en-US" sz="2400" dirty="0"/>
              <a:t>, 2004; Kingston &amp; Bradford, 2013; Kingston et al., 2007)</a:t>
            </a:r>
          </a:p>
          <a:p>
            <a:r>
              <a:rPr lang="en-US" sz="2400" dirty="0"/>
              <a:t>Risk relevant treatment target</a:t>
            </a:r>
          </a:p>
          <a:p>
            <a:pPr lvl="1"/>
            <a:r>
              <a:rPr lang="en-US" dirty="0"/>
              <a:t>STABLE 2007 (Hanson &amp; Harris, 2004)</a:t>
            </a:r>
          </a:p>
          <a:p>
            <a:pPr lvl="1"/>
            <a:r>
              <a:rPr lang="en-US" dirty="0"/>
              <a:t>VRS-SO (</a:t>
            </a:r>
            <a:r>
              <a:rPr lang="en-US" dirty="0" err="1"/>
              <a:t>Olver</a:t>
            </a:r>
            <a:r>
              <a:rPr lang="en-US" dirty="0"/>
              <a:t> et al., 2014)</a:t>
            </a:r>
          </a:p>
        </p:txBody>
      </p:sp>
      <p:sp>
        <p:nvSpPr>
          <p:cNvPr id="4" name="Slide Number Placeholder 3">
            <a:extLst>
              <a:ext uri="{FF2B5EF4-FFF2-40B4-BE49-F238E27FC236}">
                <a16:creationId xmlns:a16="http://schemas.microsoft.com/office/drawing/2014/main" id="{28CB02B2-E80B-42D8-A9CA-A2D9DD26DC99}"/>
              </a:ext>
            </a:extLst>
          </p:cNvPr>
          <p:cNvSpPr>
            <a:spLocks noGrp="1"/>
          </p:cNvSpPr>
          <p:nvPr>
            <p:ph type="sldNum" sz="quarter" idx="12"/>
          </p:nvPr>
        </p:nvSpPr>
        <p:spPr>
          <a:xfrm>
            <a:off x="11704320" y="6455431"/>
            <a:ext cx="445913" cy="365125"/>
          </a:xfrm>
        </p:spPr>
        <p:txBody>
          <a:bodyPr>
            <a:normAutofit/>
          </a:bodyPr>
          <a:lstStyle/>
          <a:p>
            <a:pPr>
              <a:spcAft>
                <a:spcPts val="600"/>
              </a:spcAft>
            </a:pPr>
            <a:fld id="{D57F1E4F-1CFF-5643-939E-217C01CDF565}" type="slidenum">
              <a:rPr lang="en-US" sz="1100">
                <a:solidFill>
                  <a:schemeClr val="tx1">
                    <a:lumMod val="50000"/>
                    <a:lumOff val="50000"/>
                  </a:schemeClr>
                </a:solidFill>
              </a:rPr>
              <a:pPr>
                <a:spcAft>
                  <a:spcPts val="600"/>
                </a:spcAft>
              </a:pPr>
              <a:t>27</a:t>
            </a:fld>
            <a:endParaRPr lang="en-US" sz="1100">
              <a:solidFill>
                <a:schemeClr val="tx1">
                  <a:lumMod val="50000"/>
                  <a:lumOff val="50000"/>
                </a:schemeClr>
              </a:solidFill>
            </a:endParaRPr>
          </a:p>
        </p:txBody>
      </p:sp>
    </p:spTree>
    <p:extLst>
      <p:ext uri="{BB962C8B-B14F-4D97-AF65-F5344CB8AC3E}">
        <p14:creationId xmlns:p14="http://schemas.microsoft.com/office/powerpoint/2010/main" val="3793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52EFA7-EEA4-B343-84C4-C38EEAC46CD5}"/>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Risk Relevant Concept: STABLE 2007</a:t>
            </a:r>
          </a:p>
        </p:txBody>
      </p:sp>
      <p:sp>
        <p:nvSpPr>
          <p:cNvPr id="3" name="Content Placeholder 2">
            <a:extLst>
              <a:ext uri="{FF2B5EF4-FFF2-40B4-BE49-F238E27FC236}">
                <a16:creationId xmlns:a16="http://schemas.microsoft.com/office/drawing/2014/main" id="{2412565F-9E1A-3043-BC2A-B6C1F52EFB05}"/>
              </a:ext>
            </a:extLst>
          </p:cNvPr>
          <p:cNvSpPr>
            <a:spLocks noGrp="1"/>
          </p:cNvSpPr>
          <p:nvPr>
            <p:ph idx="1"/>
          </p:nvPr>
        </p:nvSpPr>
        <p:spPr>
          <a:xfrm>
            <a:off x="1371599" y="2318197"/>
            <a:ext cx="9724031" cy="3683358"/>
          </a:xfrm>
        </p:spPr>
        <p:txBody>
          <a:bodyPr anchor="ctr">
            <a:normAutofit/>
          </a:bodyPr>
          <a:lstStyle/>
          <a:p>
            <a:r>
              <a:rPr lang="en-US" dirty="0"/>
              <a:t>Sex Drive/Preoccupation</a:t>
            </a:r>
          </a:p>
          <a:p>
            <a:pPr lvl="1"/>
            <a:r>
              <a:rPr lang="en-US" sz="2800" dirty="0"/>
              <a:t>Frequency of sexual thoughts and behaviors and the degree to which they interfere with interpersonal and/or prosocial functioning</a:t>
            </a:r>
          </a:p>
          <a:p>
            <a:pPr marL="0" indent="0">
              <a:buNone/>
            </a:pPr>
            <a:r>
              <a:rPr lang="en-US" sz="1600" u="sng" dirty="0"/>
              <a:t>Scoring</a:t>
            </a:r>
          </a:p>
          <a:p>
            <a:pPr marL="0" indent="0">
              <a:buNone/>
            </a:pPr>
            <a:r>
              <a:rPr lang="en-US" sz="1600" dirty="0"/>
              <a:t>0 – No evidence; frequency of sexual thoughts/behavior is reasonable for age and circumstances</a:t>
            </a:r>
          </a:p>
          <a:p>
            <a:pPr marL="0" indent="0">
              <a:buNone/>
            </a:pPr>
            <a:r>
              <a:rPr lang="en-US" sz="1600" dirty="0"/>
              <a:t>1 – Some evidence of elevated sex drive or impersonal sex</a:t>
            </a:r>
          </a:p>
          <a:p>
            <a:pPr marL="0" indent="0">
              <a:buNone/>
            </a:pPr>
            <a:r>
              <a:rPr lang="en-US" sz="1600" dirty="0"/>
              <a:t>2 – Clear evidence of preoccupation with sex or multiple preoccupations. Significant impersonal sexual activity</a:t>
            </a:r>
          </a:p>
        </p:txBody>
      </p:sp>
    </p:spTree>
    <p:extLst>
      <p:ext uri="{BB962C8B-B14F-4D97-AF65-F5344CB8AC3E}">
        <p14:creationId xmlns:p14="http://schemas.microsoft.com/office/powerpoint/2010/main" val="134847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52EFA7-EEA4-B343-84C4-C38EEAC46CD5}"/>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Risk Relevant Concept: STABLE 2007</a:t>
            </a:r>
          </a:p>
        </p:txBody>
      </p:sp>
      <p:sp>
        <p:nvSpPr>
          <p:cNvPr id="3" name="Content Placeholder 2">
            <a:extLst>
              <a:ext uri="{FF2B5EF4-FFF2-40B4-BE49-F238E27FC236}">
                <a16:creationId xmlns:a16="http://schemas.microsoft.com/office/drawing/2014/main" id="{2412565F-9E1A-3043-BC2A-B6C1F52EFB05}"/>
              </a:ext>
            </a:extLst>
          </p:cNvPr>
          <p:cNvSpPr>
            <a:spLocks noGrp="1"/>
          </p:cNvSpPr>
          <p:nvPr>
            <p:ph idx="1"/>
          </p:nvPr>
        </p:nvSpPr>
        <p:spPr>
          <a:xfrm>
            <a:off x="1371599" y="2318197"/>
            <a:ext cx="9724031" cy="3683358"/>
          </a:xfrm>
        </p:spPr>
        <p:txBody>
          <a:bodyPr anchor="ctr">
            <a:normAutofit/>
          </a:bodyPr>
          <a:lstStyle/>
          <a:p>
            <a:pPr marL="0" indent="0">
              <a:buNone/>
            </a:pPr>
            <a:r>
              <a:rPr lang="en-US" dirty="0"/>
              <a:t>Sex as coping</a:t>
            </a:r>
          </a:p>
          <a:p>
            <a:pPr lvl="1"/>
            <a:r>
              <a:rPr lang="en-US" sz="2800" dirty="0"/>
              <a:t>Using sexual activity to manage emotional states</a:t>
            </a:r>
          </a:p>
          <a:p>
            <a:pPr marL="0" indent="0">
              <a:buNone/>
            </a:pPr>
            <a:r>
              <a:rPr lang="en-US" sz="1600" u="sng" dirty="0"/>
              <a:t>Scoring</a:t>
            </a:r>
          </a:p>
          <a:p>
            <a:pPr marL="0" indent="0">
              <a:buNone/>
            </a:pPr>
            <a:r>
              <a:rPr lang="en-US" sz="1600" dirty="0"/>
              <a:t>0 – No evidence of using sex to cope. Stress is often associated with decreased sexual activity. </a:t>
            </a:r>
          </a:p>
          <a:p>
            <a:pPr marL="0" indent="0">
              <a:buNone/>
            </a:pPr>
            <a:r>
              <a:rPr lang="en-US" sz="1600" dirty="0"/>
              <a:t>1 – Some evidence of sex as coping but other strategies are identified and used</a:t>
            </a:r>
          </a:p>
          <a:p>
            <a:pPr marL="0" indent="0">
              <a:buNone/>
            </a:pPr>
            <a:r>
              <a:rPr lang="en-US" sz="1600" dirty="0"/>
              <a:t>2 – Clear evidence of sex as coping. Other strategies may be identified but they are rarely used</a:t>
            </a:r>
          </a:p>
        </p:txBody>
      </p:sp>
    </p:spTree>
    <p:extLst>
      <p:ext uri="{BB962C8B-B14F-4D97-AF65-F5344CB8AC3E}">
        <p14:creationId xmlns:p14="http://schemas.microsoft.com/office/powerpoint/2010/main" val="75370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9A254D-7F4F-6819-E5E6-A268FDD13178}"/>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Agenda </a:t>
            </a:r>
          </a:p>
        </p:txBody>
      </p:sp>
      <p:sp>
        <p:nvSpPr>
          <p:cNvPr id="3" name="Content Placeholder 2">
            <a:extLst>
              <a:ext uri="{FF2B5EF4-FFF2-40B4-BE49-F238E27FC236}">
                <a16:creationId xmlns:a16="http://schemas.microsoft.com/office/drawing/2014/main" id="{C1308775-523E-FFDC-03BC-136E1D61F4ED}"/>
              </a:ext>
            </a:extLst>
          </p:cNvPr>
          <p:cNvSpPr>
            <a:spLocks noGrp="1"/>
          </p:cNvSpPr>
          <p:nvPr>
            <p:ph idx="1"/>
          </p:nvPr>
        </p:nvSpPr>
        <p:spPr>
          <a:xfrm>
            <a:off x="1371599" y="2318197"/>
            <a:ext cx="9724031" cy="3683358"/>
          </a:xfrm>
        </p:spPr>
        <p:txBody>
          <a:bodyPr anchor="ctr">
            <a:normAutofit/>
          </a:bodyPr>
          <a:lstStyle/>
          <a:p>
            <a:pPr marL="342900" marR="0" lvl="0" indent="-342900">
              <a:spcBef>
                <a:spcPts val="0"/>
              </a:spcBef>
              <a:spcAft>
                <a:spcPts val="0"/>
              </a:spcAft>
              <a:buFont typeface="+mj-lt"/>
              <a:buAutoNum type="arabicPeriod"/>
            </a:pPr>
            <a:r>
              <a:rPr lang="en-US" sz="2000" dirty="0">
                <a:latin typeface="Times New Roman" panose="02020603050405020304" pitchFamily="18" charset="0"/>
                <a:ea typeface="Times New Roman" panose="02020603050405020304" pitchFamily="18" charset="0"/>
              </a:rPr>
              <a:t>Definition</a:t>
            </a:r>
          </a:p>
          <a:p>
            <a:pPr marL="342900" marR="0" lvl="0" indent="-342900">
              <a:spcBef>
                <a:spcPts val="0"/>
              </a:spcBef>
              <a:spcAft>
                <a:spcPts val="0"/>
              </a:spcAft>
              <a:buFont typeface="+mj-lt"/>
              <a:buAutoNum type="arabicPeriod"/>
            </a:pPr>
            <a:r>
              <a:rPr lang="en-US" sz="2000" dirty="0">
                <a:effectLst/>
                <a:latin typeface="Times New Roman" panose="02020603050405020304" pitchFamily="18" charset="0"/>
                <a:ea typeface="Times New Roman" panose="02020603050405020304" pitchFamily="18" charset="0"/>
              </a:rPr>
              <a:t>Conceptualization </a:t>
            </a:r>
          </a:p>
          <a:p>
            <a:pPr marL="342900" marR="0" lvl="0" indent="-342900">
              <a:spcBef>
                <a:spcPts val="0"/>
              </a:spcBef>
              <a:spcAft>
                <a:spcPts val="0"/>
              </a:spcAft>
              <a:buFont typeface="+mj-lt"/>
              <a:buAutoNum type="arabicPeriod"/>
            </a:pPr>
            <a:r>
              <a:rPr lang="en-US" sz="2000" dirty="0">
                <a:latin typeface="Times New Roman" panose="02020603050405020304" pitchFamily="18" charset="0"/>
                <a:ea typeface="Times New Roman" panose="02020603050405020304" pitchFamily="18" charset="0"/>
              </a:rPr>
              <a:t>Relevance to our work (people who commit sexual offenses)</a:t>
            </a:r>
          </a:p>
          <a:p>
            <a:pPr marL="342900" marR="0" lvl="0" indent="-342900">
              <a:spcBef>
                <a:spcPts val="0"/>
              </a:spcBef>
              <a:spcAft>
                <a:spcPts val="0"/>
              </a:spcAft>
              <a:buFont typeface="+mj-lt"/>
              <a:buAutoNum type="arabicPeriod"/>
            </a:pPr>
            <a:r>
              <a:rPr lang="en-US" sz="2000" dirty="0">
                <a:effectLst/>
                <a:latin typeface="Times New Roman" panose="02020603050405020304" pitchFamily="18" charset="0"/>
                <a:ea typeface="Times New Roman" panose="02020603050405020304" pitchFamily="18" charset="0"/>
              </a:rPr>
              <a:t>Structure of the construct</a:t>
            </a:r>
          </a:p>
          <a:p>
            <a:pPr marL="342900" marR="0" lvl="0" indent="-342900">
              <a:spcBef>
                <a:spcPts val="0"/>
              </a:spcBef>
              <a:spcAft>
                <a:spcPts val="0"/>
              </a:spcAft>
              <a:buFont typeface="+mj-lt"/>
              <a:buAutoNum type="arabicPeriod"/>
            </a:pPr>
            <a:r>
              <a:rPr lang="en-US" sz="2000" dirty="0">
                <a:latin typeface="Times New Roman" panose="02020603050405020304" pitchFamily="18" charset="0"/>
                <a:ea typeface="Times New Roman" panose="02020603050405020304" pitchFamily="18" charset="0"/>
              </a:rPr>
              <a:t>Assessment</a:t>
            </a:r>
          </a:p>
          <a:p>
            <a:pPr marL="800100" lvl="1" indent="-342900">
              <a:spcBef>
                <a:spcPts val="0"/>
              </a:spcBef>
              <a:buFont typeface="+mj-lt"/>
              <a:buAutoNum type="arabicPeriod"/>
            </a:pPr>
            <a:r>
              <a:rPr lang="en-US" sz="1600" dirty="0">
                <a:latin typeface="Times New Roman" panose="02020603050405020304" pitchFamily="18" charset="0"/>
                <a:ea typeface="Times New Roman" panose="02020603050405020304" pitchFamily="18" charset="0"/>
              </a:rPr>
              <a:t>Relevant Normative Data</a:t>
            </a:r>
          </a:p>
          <a:p>
            <a:pPr marL="800100" lvl="1" indent="-342900">
              <a:spcBef>
                <a:spcPts val="0"/>
              </a:spcBef>
              <a:buFont typeface="+mj-lt"/>
              <a:buAutoNum type="arabicPeriod"/>
            </a:pPr>
            <a:r>
              <a:rPr lang="en-US" sz="1600" dirty="0">
                <a:latin typeface="Times New Roman" panose="02020603050405020304" pitchFamily="18" charset="0"/>
                <a:ea typeface="Times New Roman" panose="02020603050405020304" pitchFamily="18" charset="0"/>
              </a:rPr>
              <a:t>Recommended Approaches</a:t>
            </a:r>
          </a:p>
          <a:p>
            <a:pPr marL="342900" marR="0" lvl="0" indent="-342900">
              <a:spcBef>
                <a:spcPts val="0"/>
              </a:spcBef>
              <a:spcAft>
                <a:spcPts val="0"/>
              </a:spcAft>
              <a:buFont typeface="+mj-lt"/>
              <a:buAutoNum type="arabicPeriod"/>
            </a:pPr>
            <a:r>
              <a:rPr lang="en-US" sz="2000" dirty="0">
                <a:effectLst/>
                <a:latin typeface="Times New Roman" panose="02020603050405020304" pitchFamily="18" charset="0"/>
                <a:ea typeface="Times New Roman" panose="02020603050405020304" pitchFamily="18" charset="0"/>
              </a:rPr>
              <a:t>Treatment</a:t>
            </a:r>
          </a:p>
          <a:p>
            <a:pPr marL="800100" lvl="1" indent="-342900">
              <a:spcBef>
                <a:spcPts val="0"/>
              </a:spcBef>
              <a:buFont typeface="+mj-lt"/>
              <a:buAutoNum type="arabicPeriod"/>
            </a:pPr>
            <a:r>
              <a:rPr lang="en-US" sz="1600" dirty="0">
                <a:latin typeface="Times New Roman" panose="02020603050405020304" pitchFamily="18" charset="0"/>
                <a:ea typeface="Times New Roman" panose="02020603050405020304" pitchFamily="18" charset="0"/>
              </a:rPr>
              <a:t>Current Approaches</a:t>
            </a:r>
          </a:p>
          <a:p>
            <a:pPr marL="800100" lvl="1" indent="-342900">
              <a:spcBef>
                <a:spcPts val="0"/>
              </a:spcBef>
              <a:buFont typeface="+mj-lt"/>
              <a:buAutoNum type="arabicPeriod"/>
            </a:pPr>
            <a:r>
              <a:rPr lang="en-US" sz="1600" dirty="0">
                <a:effectLst/>
                <a:latin typeface="Times New Roman" panose="02020603050405020304" pitchFamily="18" charset="0"/>
                <a:ea typeface="Times New Roman" panose="02020603050405020304" pitchFamily="18" charset="0"/>
              </a:rPr>
              <a:t>Recommended Approaches</a:t>
            </a:r>
          </a:p>
          <a:p>
            <a:pPr marL="0" indent="0">
              <a:buNone/>
            </a:pPr>
            <a:r>
              <a:rPr lang="en-US" sz="2000" dirty="0"/>
              <a:t>7. Any other goals for today?</a:t>
            </a:r>
          </a:p>
        </p:txBody>
      </p:sp>
    </p:spTree>
    <p:extLst>
      <p:ext uri="{BB962C8B-B14F-4D97-AF65-F5344CB8AC3E}">
        <p14:creationId xmlns:p14="http://schemas.microsoft.com/office/powerpoint/2010/main" val="345551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52EFA7-EEA4-B343-84C4-C38EEAC46CD5}"/>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Risk Relevant Concept: VRS:SO</a:t>
            </a:r>
          </a:p>
        </p:txBody>
      </p:sp>
      <p:sp>
        <p:nvSpPr>
          <p:cNvPr id="3" name="Content Placeholder 2">
            <a:extLst>
              <a:ext uri="{FF2B5EF4-FFF2-40B4-BE49-F238E27FC236}">
                <a16:creationId xmlns:a16="http://schemas.microsoft.com/office/drawing/2014/main" id="{2412565F-9E1A-3043-BC2A-B6C1F52EFB05}"/>
              </a:ext>
            </a:extLst>
          </p:cNvPr>
          <p:cNvSpPr>
            <a:spLocks noGrp="1"/>
          </p:cNvSpPr>
          <p:nvPr>
            <p:ph idx="1"/>
          </p:nvPr>
        </p:nvSpPr>
        <p:spPr>
          <a:xfrm>
            <a:off x="1371599" y="2318197"/>
            <a:ext cx="9724031" cy="3683358"/>
          </a:xfrm>
        </p:spPr>
        <p:txBody>
          <a:bodyPr anchor="ctr">
            <a:normAutofit/>
          </a:bodyPr>
          <a:lstStyle/>
          <a:p>
            <a:pPr marL="0" indent="0">
              <a:buNone/>
            </a:pPr>
            <a:r>
              <a:rPr lang="en-US" dirty="0"/>
              <a:t>Sexual Compulsivity</a:t>
            </a:r>
          </a:p>
          <a:p>
            <a:pPr lvl="1"/>
            <a:r>
              <a:rPr lang="en-US" sz="2800" dirty="0"/>
              <a:t>Pattern of highly repetitive compulsive sexual behavior</a:t>
            </a:r>
          </a:p>
          <a:p>
            <a:pPr marL="0" indent="0">
              <a:buNone/>
            </a:pPr>
            <a:r>
              <a:rPr lang="en-US" sz="1600" u="sng" dirty="0"/>
              <a:t>Scoring</a:t>
            </a:r>
          </a:p>
          <a:p>
            <a:pPr marL="0" indent="0">
              <a:buNone/>
            </a:pPr>
            <a:r>
              <a:rPr lang="en-US" sz="1600" dirty="0"/>
              <a:t>0 – no evidence of compulsive sexual activity</a:t>
            </a:r>
          </a:p>
          <a:p>
            <a:pPr marL="0" indent="0">
              <a:buNone/>
            </a:pPr>
            <a:endParaRPr lang="en-US" sz="1600" dirty="0"/>
          </a:p>
          <a:p>
            <a:pPr marL="0" indent="0">
              <a:buNone/>
            </a:pPr>
            <a:r>
              <a:rPr lang="en-US" sz="1600" dirty="0"/>
              <a:t>3 – repetitive deviant or non-deviant compulsive sexual activity. Excessive masturbation, use of prostitutes, promiscuity, difficulty controlling a powerful sexual drive</a:t>
            </a:r>
          </a:p>
          <a:p>
            <a:pPr marL="0" indent="0">
              <a:buNone/>
            </a:pPr>
            <a:endParaRPr lang="en-US" sz="2000" dirty="0"/>
          </a:p>
        </p:txBody>
      </p:sp>
    </p:spTree>
    <p:extLst>
      <p:ext uri="{BB962C8B-B14F-4D97-AF65-F5344CB8AC3E}">
        <p14:creationId xmlns:p14="http://schemas.microsoft.com/office/powerpoint/2010/main" val="49417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E5FC00-E314-46A4-B530-C3581070C775}"/>
              </a:ext>
            </a:extLst>
          </p:cNvPr>
          <p:cNvSpPr>
            <a:spLocks noGrp="1"/>
          </p:cNvSpPr>
          <p:nvPr>
            <p:ph type="title"/>
          </p:nvPr>
        </p:nvSpPr>
        <p:spPr>
          <a:xfrm>
            <a:off x="841248" y="334644"/>
            <a:ext cx="10509504" cy="1076914"/>
          </a:xfrm>
        </p:spPr>
        <p:txBody>
          <a:bodyPr anchor="ctr">
            <a:normAutofit/>
          </a:bodyPr>
          <a:lstStyle/>
          <a:p>
            <a:r>
              <a:rPr lang="en-US" sz="4000" dirty="0"/>
              <a:t>Motivation-Facilitation Model</a:t>
            </a:r>
          </a:p>
        </p:txBody>
      </p:sp>
      <p:sp>
        <p:nvSpPr>
          <p:cNvPr id="34" name="Rectangle 33">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5" name="Rectangle 34">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411C8D92-4316-44E0-92B4-92FA569D16D1}"/>
              </a:ext>
            </a:extLst>
          </p:cNvPr>
          <p:cNvSpPr/>
          <p:nvPr/>
        </p:nvSpPr>
        <p:spPr>
          <a:xfrm>
            <a:off x="1855383" y="3575417"/>
            <a:ext cx="1903482" cy="9447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664">
              <a:spcAft>
                <a:spcPts val="600"/>
              </a:spcAft>
            </a:pPr>
            <a:r>
              <a:rPr lang="en-US" sz="1200" b="1" kern="1200" dirty="0">
                <a:solidFill>
                  <a:srgbClr val="555555"/>
                </a:solidFill>
                <a:latin typeface="+mn-lt"/>
                <a:ea typeface="+mn-ea"/>
                <a:cs typeface="+mn-cs"/>
              </a:rPr>
              <a:t>Paraphilia</a:t>
            </a:r>
          </a:p>
          <a:p>
            <a:pPr algn="ctr" defTabSz="740664">
              <a:spcAft>
                <a:spcPts val="600"/>
              </a:spcAft>
            </a:pPr>
            <a:r>
              <a:rPr lang="en-US" sz="1200" b="1" kern="1200" dirty="0">
                <a:solidFill>
                  <a:srgbClr val="555555"/>
                </a:solidFill>
                <a:latin typeface="+mn-lt"/>
                <a:ea typeface="+mn-ea"/>
                <a:cs typeface="+mn-cs"/>
              </a:rPr>
              <a:t>High Sex Drive</a:t>
            </a:r>
          </a:p>
          <a:p>
            <a:pPr algn="ctr" defTabSz="740664">
              <a:spcAft>
                <a:spcPts val="600"/>
              </a:spcAft>
            </a:pPr>
            <a:r>
              <a:rPr lang="en-US" sz="1200" b="1" kern="1200" dirty="0">
                <a:solidFill>
                  <a:srgbClr val="555555"/>
                </a:solidFill>
                <a:latin typeface="+mn-lt"/>
                <a:ea typeface="+mn-ea"/>
                <a:cs typeface="+mn-cs"/>
              </a:rPr>
              <a:t>Intense Mating Effort</a:t>
            </a:r>
            <a:endParaRPr lang="en-US" sz="1200" b="1" dirty="0"/>
          </a:p>
        </p:txBody>
      </p:sp>
      <p:sp>
        <p:nvSpPr>
          <p:cNvPr id="6" name="Oval 5">
            <a:extLst>
              <a:ext uri="{FF2B5EF4-FFF2-40B4-BE49-F238E27FC236}">
                <a16:creationId xmlns:a16="http://schemas.microsoft.com/office/drawing/2014/main" id="{3595202B-5634-4D6A-8AAF-DC1D9842E8E9}"/>
              </a:ext>
            </a:extLst>
          </p:cNvPr>
          <p:cNvSpPr/>
          <p:nvPr/>
        </p:nvSpPr>
        <p:spPr>
          <a:xfrm>
            <a:off x="4281553" y="1737360"/>
            <a:ext cx="1794273" cy="74891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664">
              <a:spcAft>
                <a:spcPts val="600"/>
              </a:spcAft>
            </a:pPr>
            <a:r>
              <a:rPr lang="en-US" sz="1200" b="1" kern="1200" dirty="0">
                <a:solidFill>
                  <a:srgbClr val="555555"/>
                </a:solidFill>
                <a:latin typeface="+mn-lt"/>
                <a:ea typeface="+mn-ea"/>
                <a:cs typeface="+mn-cs"/>
              </a:rPr>
              <a:t>Trait Factors (e.g., antisocial personality)</a:t>
            </a:r>
            <a:endParaRPr lang="en-US" sz="1200" b="1" dirty="0"/>
          </a:p>
        </p:txBody>
      </p:sp>
      <p:sp>
        <p:nvSpPr>
          <p:cNvPr id="7" name="Oval 6">
            <a:extLst>
              <a:ext uri="{FF2B5EF4-FFF2-40B4-BE49-F238E27FC236}">
                <a16:creationId xmlns:a16="http://schemas.microsoft.com/office/drawing/2014/main" id="{333CAF3D-A944-4C62-9E56-CAF5BBB26D25}"/>
              </a:ext>
            </a:extLst>
          </p:cNvPr>
          <p:cNvSpPr/>
          <p:nvPr/>
        </p:nvSpPr>
        <p:spPr>
          <a:xfrm>
            <a:off x="4281554" y="5187732"/>
            <a:ext cx="1794273" cy="74891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664">
              <a:spcAft>
                <a:spcPts val="600"/>
              </a:spcAft>
            </a:pPr>
            <a:r>
              <a:rPr lang="en-US" sz="1200" b="1" kern="1200" dirty="0">
                <a:solidFill>
                  <a:srgbClr val="555555"/>
                </a:solidFill>
                <a:latin typeface="+mn-lt"/>
                <a:ea typeface="+mn-ea"/>
                <a:cs typeface="+mn-cs"/>
              </a:rPr>
              <a:t>State Factors (e.g., alcohol use)</a:t>
            </a:r>
            <a:endParaRPr lang="en-US" sz="1200" b="1" dirty="0"/>
          </a:p>
        </p:txBody>
      </p:sp>
      <p:sp>
        <p:nvSpPr>
          <p:cNvPr id="8" name="Oval 7">
            <a:extLst>
              <a:ext uri="{FF2B5EF4-FFF2-40B4-BE49-F238E27FC236}">
                <a16:creationId xmlns:a16="http://schemas.microsoft.com/office/drawing/2014/main" id="{1A4F1138-96AE-4387-9BD0-123980BC3178}"/>
              </a:ext>
            </a:extLst>
          </p:cNvPr>
          <p:cNvSpPr/>
          <p:nvPr/>
        </p:nvSpPr>
        <p:spPr>
          <a:xfrm>
            <a:off x="6816938" y="3771203"/>
            <a:ext cx="1527298" cy="74891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664">
              <a:spcAft>
                <a:spcPts val="600"/>
              </a:spcAft>
            </a:pPr>
            <a:r>
              <a:rPr lang="en-US" sz="1200" b="1" kern="1200" dirty="0">
                <a:solidFill>
                  <a:srgbClr val="555555"/>
                </a:solidFill>
                <a:latin typeface="+mn-lt"/>
                <a:ea typeface="+mn-ea"/>
                <a:cs typeface="+mn-cs"/>
              </a:rPr>
              <a:t>Sexual Offenses</a:t>
            </a:r>
            <a:endParaRPr lang="en-US" sz="1200" b="1" dirty="0"/>
          </a:p>
        </p:txBody>
      </p:sp>
      <p:sp>
        <p:nvSpPr>
          <p:cNvPr id="9" name="Rectangle 8">
            <a:extLst>
              <a:ext uri="{FF2B5EF4-FFF2-40B4-BE49-F238E27FC236}">
                <a16:creationId xmlns:a16="http://schemas.microsoft.com/office/drawing/2014/main" id="{D48C066F-1209-40A6-84D8-3B4CEF272B1C}"/>
              </a:ext>
            </a:extLst>
          </p:cNvPr>
          <p:cNvSpPr/>
          <p:nvPr/>
        </p:nvSpPr>
        <p:spPr>
          <a:xfrm>
            <a:off x="4707468" y="3525178"/>
            <a:ext cx="1291830" cy="944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0664">
              <a:spcAft>
                <a:spcPts val="600"/>
              </a:spcAft>
            </a:pPr>
            <a:r>
              <a:rPr lang="en-US" sz="1100" kern="1200" dirty="0">
                <a:solidFill>
                  <a:schemeClr val="tx1"/>
                </a:solidFill>
                <a:latin typeface="+mn-lt"/>
                <a:ea typeface="+mn-ea"/>
                <a:cs typeface="+mn-cs"/>
              </a:rPr>
              <a:t>Situational Factors</a:t>
            </a:r>
            <a:endParaRPr lang="en-US" sz="1100" dirty="0">
              <a:solidFill>
                <a:schemeClr val="tx1"/>
              </a:solidFill>
            </a:endParaRPr>
          </a:p>
        </p:txBody>
      </p:sp>
      <p:cxnSp>
        <p:nvCxnSpPr>
          <p:cNvPr id="11" name="Straight Arrow Connector 10">
            <a:extLst>
              <a:ext uri="{FF2B5EF4-FFF2-40B4-BE49-F238E27FC236}">
                <a16:creationId xmlns:a16="http://schemas.microsoft.com/office/drawing/2014/main" id="{1CA44383-924C-43BB-AB38-4313FBB3BD3A}"/>
              </a:ext>
            </a:extLst>
          </p:cNvPr>
          <p:cNvCxnSpPr/>
          <p:nvPr/>
        </p:nvCxnSpPr>
        <p:spPr>
          <a:xfrm>
            <a:off x="3844686" y="4090557"/>
            <a:ext cx="28240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B2BDDED-4C79-418D-9081-79D4BAD72726}"/>
              </a:ext>
            </a:extLst>
          </p:cNvPr>
          <p:cNvCxnSpPr>
            <a:cxnSpLocks/>
          </p:cNvCxnSpPr>
          <p:nvPr/>
        </p:nvCxnSpPr>
        <p:spPr>
          <a:xfrm>
            <a:off x="5178689" y="2504586"/>
            <a:ext cx="0" cy="1392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E35A2F1-EFC4-4948-B18F-2037509B6DB2}"/>
              </a:ext>
            </a:extLst>
          </p:cNvPr>
          <p:cNvCxnSpPr>
            <a:cxnSpLocks/>
          </p:cNvCxnSpPr>
          <p:nvPr/>
        </p:nvCxnSpPr>
        <p:spPr>
          <a:xfrm flipV="1">
            <a:off x="5178689" y="4145660"/>
            <a:ext cx="0" cy="943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3601C10-9E93-4ECD-BC50-F64B41928210}"/>
              </a:ext>
            </a:extLst>
          </p:cNvPr>
          <p:cNvSpPr txBox="1"/>
          <p:nvPr/>
        </p:nvSpPr>
        <p:spPr>
          <a:xfrm>
            <a:off x="4514104" y="2791524"/>
            <a:ext cx="1485194" cy="216982"/>
          </a:xfrm>
          <a:prstGeom prst="rect">
            <a:avLst/>
          </a:prstGeom>
          <a:noFill/>
        </p:spPr>
        <p:txBody>
          <a:bodyPr wrap="square" rtlCol="0">
            <a:spAutoFit/>
          </a:bodyPr>
          <a:lstStyle/>
          <a:p>
            <a:pPr defTabSz="740664">
              <a:spcAft>
                <a:spcPts val="600"/>
              </a:spcAft>
            </a:pPr>
            <a:r>
              <a:rPr lang="en-US" sz="810" kern="1200">
                <a:solidFill>
                  <a:schemeClr val="tx1"/>
                </a:solidFill>
                <a:latin typeface="+mn-lt"/>
                <a:ea typeface="+mn-ea"/>
                <a:cs typeface="+mn-cs"/>
              </a:rPr>
              <a:t>Facilitation	+ or -</a:t>
            </a:r>
            <a:endParaRPr lang="en-US" sz="1000"/>
          </a:p>
        </p:txBody>
      </p:sp>
      <p:sp>
        <p:nvSpPr>
          <p:cNvPr id="19" name="TextBox 18">
            <a:extLst>
              <a:ext uri="{FF2B5EF4-FFF2-40B4-BE49-F238E27FC236}">
                <a16:creationId xmlns:a16="http://schemas.microsoft.com/office/drawing/2014/main" id="{35AF51D2-6363-4E11-90D9-1E97EC796D5D}"/>
              </a:ext>
            </a:extLst>
          </p:cNvPr>
          <p:cNvSpPr txBox="1"/>
          <p:nvPr/>
        </p:nvSpPr>
        <p:spPr>
          <a:xfrm flipH="1">
            <a:off x="3987200" y="3868052"/>
            <a:ext cx="963161" cy="216982"/>
          </a:xfrm>
          <a:prstGeom prst="rect">
            <a:avLst/>
          </a:prstGeom>
          <a:noFill/>
        </p:spPr>
        <p:txBody>
          <a:bodyPr wrap="square" rtlCol="0">
            <a:spAutoFit/>
          </a:bodyPr>
          <a:lstStyle/>
          <a:p>
            <a:pPr defTabSz="740664">
              <a:spcAft>
                <a:spcPts val="600"/>
              </a:spcAft>
            </a:pPr>
            <a:r>
              <a:rPr lang="en-US" sz="810" kern="1200">
                <a:solidFill>
                  <a:schemeClr val="tx1"/>
                </a:solidFill>
                <a:latin typeface="+mn-lt"/>
                <a:ea typeface="+mn-ea"/>
                <a:cs typeface="+mn-cs"/>
              </a:rPr>
              <a:t>Motivation</a:t>
            </a:r>
            <a:endParaRPr lang="en-US" sz="1000"/>
          </a:p>
        </p:txBody>
      </p:sp>
      <p:sp>
        <p:nvSpPr>
          <p:cNvPr id="20" name="Content Placeholder 19">
            <a:extLst>
              <a:ext uri="{FF2B5EF4-FFF2-40B4-BE49-F238E27FC236}">
                <a16:creationId xmlns:a16="http://schemas.microsoft.com/office/drawing/2014/main" id="{34F05AD4-3229-4579-9013-396325747403}"/>
              </a:ext>
            </a:extLst>
          </p:cNvPr>
          <p:cNvSpPr txBox="1">
            <a:spLocks/>
          </p:cNvSpPr>
          <p:nvPr/>
        </p:nvSpPr>
        <p:spPr>
          <a:xfrm>
            <a:off x="3758873" y="4727975"/>
            <a:ext cx="2566372" cy="204543"/>
          </a:xfrm>
          <a:prstGeom prst="rect">
            <a:avLst/>
          </a:prstGeom>
          <a:noFill/>
        </p:spPr>
        <p:txBody>
          <a:bodyPr wrap="square" rtlCol="0">
            <a:spAutoFit/>
          </a:bodyPr>
          <a:lstStyle/>
          <a:p>
            <a:pPr defTabSz="740664">
              <a:spcAft>
                <a:spcPts val="600"/>
              </a:spcAft>
            </a:pPr>
            <a:r>
              <a:rPr lang="en-US" sz="810" kern="1200">
                <a:solidFill>
                  <a:schemeClr val="tx1"/>
                </a:solidFill>
                <a:latin typeface="+mn-lt"/>
                <a:ea typeface="+mn-ea"/>
                <a:cs typeface="+mn-cs"/>
              </a:rPr>
              <a:t>	Facilitation	+ or -</a:t>
            </a:r>
            <a:endParaRPr lang="en-US" sz="1000"/>
          </a:p>
        </p:txBody>
      </p:sp>
      <p:sp>
        <p:nvSpPr>
          <p:cNvPr id="3" name="TextBox 2">
            <a:extLst>
              <a:ext uri="{FF2B5EF4-FFF2-40B4-BE49-F238E27FC236}">
                <a16:creationId xmlns:a16="http://schemas.microsoft.com/office/drawing/2014/main" id="{90609953-BF14-4921-6B91-B63C62B299C7}"/>
              </a:ext>
            </a:extLst>
          </p:cNvPr>
          <p:cNvSpPr txBox="1"/>
          <p:nvPr/>
        </p:nvSpPr>
        <p:spPr>
          <a:xfrm>
            <a:off x="9253330" y="6380922"/>
            <a:ext cx="1316771" cy="369332"/>
          </a:xfrm>
          <a:prstGeom prst="rect">
            <a:avLst/>
          </a:prstGeom>
          <a:noFill/>
        </p:spPr>
        <p:txBody>
          <a:bodyPr wrap="none" rtlCol="0">
            <a:spAutoFit/>
          </a:bodyPr>
          <a:lstStyle/>
          <a:p>
            <a:r>
              <a:rPr lang="en-US" dirty="0"/>
              <a:t>(</a:t>
            </a:r>
            <a:r>
              <a:rPr lang="en-US" dirty="0" err="1"/>
              <a:t>Seto</a:t>
            </a:r>
            <a:r>
              <a:rPr lang="en-US" dirty="0"/>
              <a:t>, 2019)</a:t>
            </a:r>
          </a:p>
        </p:txBody>
      </p:sp>
    </p:spTree>
    <p:extLst>
      <p:ext uri="{BB962C8B-B14F-4D97-AF65-F5344CB8AC3E}">
        <p14:creationId xmlns:p14="http://schemas.microsoft.com/office/powerpoint/2010/main" val="236315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3C48B49-6135-48B6-AC0F-97E5D8D1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59B285D-DC3A-0745-9BBC-9EA8031355FA}"/>
              </a:ext>
            </a:extLst>
          </p:cNvPr>
          <p:cNvSpPr>
            <a:spLocks noGrp="1"/>
          </p:cNvSpPr>
          <p:nvPr>
            <p:ph type="title"/>
          </p:nvPr>
        </p:nvSpPr>
        <p:spPr>
          <a:xfrm>
            <a:off x="1329766" y="1146412"/>
            <a:ext cx="9014348" cy="2402006"/>
          </a:xfrm>
        </p:spPr>
        <p:txBody>
          <a:bodyPr vert="horz" lIns="91440" tIns="45720" rIns="91440" bIns="45720" rtlCol="0" anchor="b">
            <a:normAutofit/>
          </a:bodyPr>
          <a:lstStyle/>
          <a:p>
            <a:r>
              <a:rPr lang="en-US" sz="4800" kern="1200" dirty="0">
                <a:solidFill>
                  <a:schemeClr val="tx1"/>
                </a:solidFill>
                <a:latin typeface="+mj-lt"/>
                <a:ea typeface="+mj-ea"/>
                <a:cs typeface="+mj-cs"/>
              </a:rPr>
              <a:t>Structure</a:t>
            </a:r>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 y="4374554"/>
            <a:ext cx="12192007" cy="2483444"/>
          </a:xfrm>
          <a:prstGeom prst="rect">
            <a:avLst/>
          </a:prstGeom>
          <a:gradFill>
            <a:gsLst>
              <a:gs pos="0">
                <a:schemeClr val="accent1">
                  <a:lumMod val="75000"/>
                </a:schemeClr>
              </a:gs>
              <a:gs pos="100000">
                <a:srgbClr val="000000"/>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40655" y="4374554"/>
            <a:ext cx="4051344" cy="2483446"/>
          </a:xfrm>
          <a:prstGeom prst="rect">
            <a:avLst/>
          </a:prstGeom>
          <a:gradFill>
            <a:gsLst>
              <a:gs pos="4000">
                <a:schemeClr val="accent1">
                  <a:alpha val="21000"/>
                </a:schemeClr>
              </a:gs>
              <a:gs pos="83000">
                <a:schemeClr val="accent1">
                  <a:lumMod val="50000"/>
                  <a:alpha val="61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256AC18-FB41-4977-8B0C-F5082335A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379429"/>
            <a:ext cx="12191984" cy="1953928"/>
          </a:xfrm>
          <a:prstGeom prst="rect">
            <a:avLst/>
          </a:prstGeom>
          <a:gradFill>
            <a:gsLst>
              <a:gs pos="32000">
                <a:schemeClr val="accent1">
                  <a:lumMod val="50000"/>
                  <a:alpha val="0"/>
                </a:schemeClr>
              </a:gs>
              <a:gs pos="100000">
                <a:schemeClr val="accent1">
                  <a:alpha val="5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 y="4380927"/>
            <a:ext cx="12192000" cy="2019443"/>
          </a:xfrm>
          <a:prstGeom prst="rect">
            <a:avLst/>
          </a:prstGeom>
          <a:gradFill>
            <a:gsLst>
              <a:gs pos="32000">
                <a:schemeClr val="accent1">
                  <a:lumMod val="50000"/>
                  <a:alpha val="0"/>
                </a:schemeClr>
              </a:gs>
              <a:gs pos="100000">
                <a:srgbClr val="000000">
                  <a:alpha val="45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F6E5C956-0941-9D45-95F3-ABF14FCA565C}"/>
              </a:ext>
            </a:extLst>
          </p:cNvPr>
          <p:cNvSpPr>
            <a:spLocks noGrp="1"/>
          </p:cNvSpPr>
          <p:nvPr>
            <p:ph type="body" idx="1"/>
          </p:nvPr>
        </p:nvSpPr>
        <p:spPr>
          <a:xfrm>
            <a:off x="1329765" y="4892722"/>
            <a:ext cx="6387155" cy="1078173"/>
          </a:xfrm>
        </p:spPr>
        <p:txBody>
          <a:bodyPr vert="horz" lIns="91440" tIns="45720" rIns="91440" bIns="45720" rtlCol="0" anchor="ctr">
            <a:normAutofit/>
          </a:bodyPr>
          <a:lstStyle/>
          <a:p>
            <a:r>
              <a:rPr lang="en-US" sz="2400" kern="1200" dirty="0" err="1">
                <a:solidFill>
                  <a:srgbClr val="FFFFFF"/>
                </a:solidFill>
                <a:latin typeface="+mn-lt"/>
                <a:ea typeface="+mn-ea"/>
                <a:cs typeface="+mn-cs"/>
              </a:rPr>
              <a:t>Taxometrics</a:t>
            </a:r>
            <a:r>
              <a:rPr lang="en-US" sz="2400" kern="1200" dirty="0">
                <a:solidFill>
                  <a:srgbClr val="FFFFFF"/>
                </a:solidFill>
                <a:latin typeface="+mn-lt"/>
                <a:ea typeface="+mn-ea"/>
                <a:cs typeface="+mn-cs"/>
              </a:rPr>
              <a:t> and Dimensions</a:t>
            </a:r>
          </a:p>
        </p:txBody>
      </p:sp>
    </p:spTree>
    <p:extLst>
      <p:ext uri="{BB962C8B-B14F-4D97-AF65-F5344CB8AC3E}">
        <p14:creationId xmlns:p14="http://schemas.microsoft.com/office/powerpoint/2010/main" val="229649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DD9D1-0FDF-2249-8393-EA768C0EBE22}"/>
              </a:ext>
            </a:extLst>
          </p:cNvPr>
          <p:cNvSpPr>
            <a:spLocks noGrp="1"/>
          </p:cNvSpPr>
          <p:nvPr>
            <p:ph type="title"/>
          </p:nvPr>
        </p:nvSpPr>
        <p:spPr>
          <a:xfrm>
            <a:off x="218689" y="768350"/>
            <a:ext cx="11741921" cy="2852737"/>
          </a:xfrm>
        </p:spPr>
        <p:txBody>
          <a:bodyPr>
            <a:normAutofit/>
          </a:bodyPr>
          <a:lstStyle/>
          <a:p>
            <a:pPr marL="0" algn="ctr"/>
            <a:r>
              <a:rPr lang="en-US" sz="3600" b="1" dirty="0"/>
              <a:t>CATEGORICAL ENTITIES VS CONTINUOUSLY DISTRIBUTED TRAITS</a:t>
            </a:r>
          </a:p>
        </p:txBody>
      </p:sp>
      <p:sp>
        <p:nvSpPr>
          <p:cNvPr id="5" name="Content Placeholder 4">
            <a:extLst>
              <a:ext uri="{FF2B5EF4-FFF2-40B4-BE49-F238E27FC236}">
                <a16:creationId xmlns:a16="http://schemas.microsoft.com/office/drawing/2014/main" id="{4E662D61-91C1-1444-B88C-560A0DCF1202}"/>
              </a:ext>
            </a:extLst>
          </p:cNvPr>
          <p:cNvSpPr>
            <a:spLocks noGrp="1"/>
          </p:cNvSpPr>
          <p:nvPr>
            <p:ph type="body" idx="1"/>
          </p:nvPr>
        </p:nvSpPr>
        <p:spPr/>
        <p:txBody>
          <a:bodyPr vert="horz" lIns="91440" tIns="45720" rIns="91440" bIns="45720" rtlCol="0">
            <a:normAutofit/>
          </a:bodyPr>
          <a:lstStyle/>
          <a:p>
            <a:pPr marL="0"/>
            <a:endParaRPr lang="en-US" sz="1400" dirty="0"/>
          </a:p>
          <a:p>
            <a:pPr marL="0"/>
            <a:endParaRPr lang="en-US" sz="1400" dirty="0"/>
          </a:p>
          <a:p>
            <a:pPr marL="0"/>
            <a:endParaRPr lang="en-US" sz="1400" dirty="0"/>
          </a:p>
        </p:txBody>
      </p:sp>
    </p:spTree>
    <p:extLst>
      <p:ext uri="{BB962C8B-B14F-4D97-AF65-F5344CB8AC3E}">
        <p14:creationId xmlns:p14="http://schemas.microsoft.com/office/powerpoint/2010/main" val="65833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42CBF-6D50-7644-B117-B488C82900CD}"/>
              </a:ext>
            </a:extLst>
          </p:cNvPr>
          <p:cNvSpPr>
            <a:spLocks noGrp="1"/>
          </p:cNvSpPr>
          <p:nvPr>
            <p:ph type="title"/>
          </p:nvPr>
        </p:nvSpPr>
        <p:spPr/>
        <p:txBody>
          <a:bodyPr/>
          <a:lstStyle/>
          <a:p>
            <a:r>
              <a:rPr lang="en-US" dirty="0"/>
              <a:t>Dimensions vs Categories </a:t>
            </a:r>
            <a:r>
              <a:rPr lang="en-US" sz="1800" dirty="0"/>
              <a:t>(Haslam et al., 2020)</a:t>
            </a:r>
          </a:p>
        </p:txBody>
      </p:sp>
      <p:graphicFrame>
        <p:nvGraphicFramePr>
          <p:cNvPr id="4" name="Content Placeholder 3">
            <a:extLst>
              <a:ext uri="{FF2B5EF4-FFF2-40B4-BE49-F238E27FC236}">
                <a16:creationId xmlns:a16="http://schemas.microsoft.com/office/drawing/2014/main" id="{00000000-0008-0000-0000-000003000000}"/>
              </a:ext>
            </a:extLst>
          </p:cNvPr>
          <p:cNvGraphicFramePr>
            <a:graphicFrameLocks noGrp="1"/>
          </p:cNvGraphicFramePr>
          <p:nvPr>
            <p:ph idx="1"/>
          </p:nvPr>
        </p:nvGraphicFramePr>
        <p:xfrm>
          <a:off x="514004" y="1567930"/>
          <a:ext cx="10515600" cy="435133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a:extLst>
              <a:ext uri="{FF2B5EF4-FFF2-40B4-BE49-F238E27FC236}">
                <a16:creationId xmlns:a16="http://schemas.microsoft.com/office/drawing/2014/main" id="{BC416404-C1BC-F549-BC7E-EEDA4BB7C4D7}"/>
              </a:ext>
            </a:extLst>
          </p:cNvPr>
          <p:cNvCxnSpPr/>
          <p:nvPr/>
        </p:nvCxnSpPr>
        <p:spPr>
          <a:xfrm flipV="1">
            <a:off x="7456516" y="1690688"/>
            <a:ext cx="0" cy="3978592"/>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7" name="Oval 6">
            <a:extLst>
              <a:ext uri="{FF2B5EF4-FFF2-40B4-BE49-F238E27FC236}">
                <a16:creationId xmlns:a16="http://schemas.microsoft.com/office/drawing/2014/main" id="{49CBAF77-AC86-2549-AD3F-C06A450A815A}"/>
              </a:ext>
            </a:extLst>
          </p:cNvPr>
          <p:cNvSpPr/>
          <p:nvPr/>
        </p:nvSpPr>
        <p:spPr>
          <a:xfrm>
            <a:off x="4735485" y="1690689"/>
            <a:ext cx="2513179" cy="316394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083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Is it Dimensional or categorical?</a:t>
            </a:r>
            <a:endParaRPr lang="en-CA" dirty="0"/>
          </a:p>
        </p:txBody>
      </p:sp>
      <p:sp>
        <p:nvSpPr>
          <p:cNvPr id="3" name="Content Placeholder 2"/>
          <p:cNvSpPr>
            <a:spLocks noGrp="1"/>
          </p:cNvSpPr>
          <p:nvPr>
            <p:ph idx="1"/>
          </p:nvPr>
        </p:nvSpPr>
        <p:spPr/>
        <p:txBody>
          <a:bodyPr>
            <a:normAutofit/>
          </a:bodyPr>
          <a:lstStyle/>
          <a:p>
            <a:r>
              <a:rPr lang="en-CA" sz="3200" dirty="0"/>
              <a:t>Frequently discussed as a taxon:</a:t>
            </a:r>
          </a:p>
          <a:p>
            <a:pPr lvl="1"/>
            <a:r>
              <a:rPr lang="en-CA" sz="3200" dirty="0"/>
              <a:t>Conceptualizations (e.g., sex addiction)</a:t>
            </a:r>
          </a:p>
          <a:p>
            <a:pPr lvl="1"/>
            <a:r>
              <a:rPr lang="en-CA" sz="3200" dirty="0"/>
              <a:t>Proposed DSM-5 Criteria (4/5; Kafka, 2010)</a:t>
            </a:r>
          </a:p>
          <a:p>
            <a:pPr lvl="1"/>
            <a:r>
              <a:rPr lang="en-CA" sz="3200" dirty="0"/>
              <a:t>Total Sexual Outlet (7+ orgasms per week)</a:t>
            </a:r>
          </a:p>
          <a:p>
            <a:pPr lvl="1"/>
            <a:r>
              <a:rPr lang="en-CA" sz="3200" dirty="0"/>
              <a:t>Assessment measures (SCS ≥ 24; HBI </a:t>
            </a:r>
            <a:r>
              <a:rPr lang="en-CA" sz="3200" dirty="0">
                <a:latin typeface="Calibri"/>
              </a:rPr>
              <a:t>≥</a:t>
            </a:r>
            <a:r>
              <a:rPr lang="en-CA" sz="3200" dirty="0"/>
              <a:t> 53)</a:t>
            </a:r>
          </a:p>
          <a:p>
            <a:endParaRPr lang="en-CA" dirty="0"/>
          </a:p>
        </p:txBody>
      </p:sp>
    </p:spTree>
    <p:extLst>
      <p:ext uri="{BB962C8B-B14F-4D97-AF65-F5344CB8AC3E}">
        <p14:creationId xmlns:p14="http://schemas.microsoft.com/office/powerpoint/2010/main" val="96084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37D5-F173-42D4-9057-4B60AC9A1DA3}"/>
              </a:ext>
            </a:extLst>
          </p:cNvPr>
          <p:cNvSpPr>
            <a:spLocks noGrp="1"/>
          </p:cNvSpPr>
          <p:nvPr>
            <p:ph type="title"/>
          </p:nvPr>
        </p:nvSpPr>
        <p:spPr>
          <a:xfrm>
            <a:off x="490844" y="477413"/>
            <a:ext cx="10267949" cy="1143000"/>
          </a:xfrm>
        </p:spPr>
        <p:txBody>
          <a:bodyPr/>
          <a:lstStyle/>
          <a:p>
            <a:r>
              <a:rPr lang="en-US" dirty="0" err="1"/>
              <a:t>Taxometric</a:t>
            </a:r>
            <a:r>
              <a:rPr lang="en-US" dirty="0"/>
              <a:t> Research </a:t>
            </a:r>
            <a:r>
              <a:rPr lang="en-US" sz="1600" dirty="0"/>
              <a:t>(Graham et al., 2015; Marcus et al., 2011; Walters et al., 2011)</a:t>
            </a:r>
          </a:p>
        </p:txBody>
      </p:sp>
      <p:cxnSp>
        <p:nvCxnSpPr>
          <p:cNvPr id="5" name="Straight Arrow Connector 4">
            <a:extLst>
              <a:ext uri="{FF2B5EF4-FFF2-40B4-BE49-F238E27FC236}">
                <a16:creationId xmlns:a16="http://schemas.microsoft.com/office/drawing/2014/main" id="{29F3F5DC-0DCC-4386-AF7D-55B1B18E1300}"/>
              </a:ext>
            </a:extLst>
          </p:cNvPr>
          <p:cNvCxnSpPr>
            <a:cxnSpLocks/>
          </p:cNvCxnSpPr>
          <p:nvPr/>
        </p:nvCxnSpPr>
        <p:spPr>
          <a:xfrm>
            <a:off x="723900" y="2743200"/>
            <a:ext cx="1026795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0" name="Group 16">
            <a:extLst>
              <a:ext uri="{FF2B5EF4-FFF2-40B4-BE49-F238E27FC236}">
                <a16:creationId xmlns:a16="http://schemas.microsoft.com/office/drawing/2014/main" id="{511E9DA7-EB8B-4DFD-8E5D-321B7B29D408}"/>
              </a:ext>
            </a:extLst>
          </p:cNvPr>
          <p:cNvGrpSpPr>
            <a:grpSpLocks/>
          </p:cNvGrpSpPr>
          <p:nvPr/>
        </p:nvGrpSpPr>
        <p:grpSpPr bwMode="auto">
          <a:xfrm>
            <a:off x="5500687" y="2590802"/>
            <a:ext cx="1190625" cy="3695698"/>
            <a:chOff x="2232" y="1680"/>
            <a:chExt cx="1296" cy="2592"/>
          </a:xfrm>
        </p:grpSpPr>
        <p:sp>
          <p:nvSpPr>
            <p:cNvPr id="11" name="Rectangle 17">
              <a:extLst>
                <a:ext uri="{FF2B5EF4-FFF2-40B4-BE49-F238E27FC236}">
                  <a16:creationId xmlns:a16="http://schemas.microsoft.com/office/drawing/2014/main" id="{C8FBF314-BB06-4D53-9213-F53FC068CF53}"/>
                </a:ext>
              </a:extLst>
            </p:cNvPr>
            <p:cNvSpPr>
              <a:spLocks noChangeArrowheads="1"/>
            </p:cNvSpPr>
            <p:nvPr/>
          </p:nvSpPr>
          <p:spPr bwMode="auto">
            <a:xfrm>
              <a:off x="2256" y="1824"/>
              <a:ext cx="1248" cy="2400"/>
            </a:xfrm>
            <a:prstGeom prst="rect">
              <a:avLst/>
            </a:prstGeom>
            <a:gradFill rotWithShape="1">
              <a:gsLst>
                <a:gs pos="0">
                  <a:srgbClr val="666666"/>
                </a:gs>
                <a:gs pos="50000">
                  <a:srgbClr val="DDDDDD"/>
                </a:gs>
                <a:gs pos="100000">
                  <a:srgbClr val="666666"/>
                </a:gs>
              </a:gsLst>
              <a:lin ang="0" scaled="1"/>
            </a:gradFill>
            <a:ln w="9525">
              <a:noFill/>
              <a:miter lim="800000"/>
              <a:headEnd/>
              <a:tailEnd/>
            </a:ln>
          </p:spPr>
          <p:txBody>
            <a:bodyPr wrap="none" anchor="ctr">
              <a:prstTxWarp prst="textNoShape">
                <a:avLst/>
              </a:prstTxWarp>
            </a:bodyPr>
            <a:lstStyle/>
            <a:p>
              <a:pPr algn="l"/>
              <a:endParaRPr lang="en-US" dirty="0">
                <a:solidFill>
                  <a:srgbClr val="000000"/>
                </a:solidFill>
                <a:ea typeface="ＭＳ Ｐゴシック" charset="-128"/>
                <a:cs typeface="ＭＳ Ｐゴシック" charset="-128"/>
              </a:endParaRPr>
            </a:p>
          </p:txBody>
        </p:sp>
        <p:sp>
          <p:nvSpPr>
            <p:cNvPr id="12" name="Line 18">
              <a:extLst>
                <a:ext uri="{FF2B5EF4-FFF2-40B4-BE49-F238E27FC236}">
                  <a16:creationId xmlns:a16="http://schemas.microsoft.com/office/drawing/2014/main" id="{FC259723-DA0D-4C49-8671-C54ABEC794C6}"/>
                </a:ext>
              </a:extLst>
            </p:cNvPr>
            <p:cNvSpPr>
              <a:spLocks noChangeShapeType="1"/>
            </p:cNvSpPr>
            <p:nvPr/>
          </p:nvSpPr>
          <p:spPr bwMode="auto">
            <a:xfrm>
              <a:off x="2232" y="1680"/>
              <a:ext cx="0" cy="2592"/>
            </a:xfrm>
            <a:prstGeom prst="line">
              <a:avLst/>
            </a:prstGeom>
            <a:noFill/>
            <a:ln w="57150">
              <a:solidFill>
                <a:schemeClr val="accent1"/>
              </a:solidFill>
              <a:prstDash val="sysDot"/>
              <a:round/>
              <a:headEnd/>
              <a:tailEnd/>
            </a:ln>
          </p:spPr>
          <p:txBody>
            <a:bodyPr>
              <a:prstTxWarp prst="textNoShape">
                <a:avLst/>
              </a:prstTxWarp>
            </a:bodyPr>
            <a:lstStyle/>
            <a:p>
              <a:pPr algn="l"/>
              <a:endParaRPr lang="en-US" dirty="0">
                <a:solidFill>
                  <a:srgbClr val="000000"/>
                </a:solidFill>
                <a:ea typeface="ＭＳ Ｐゴシック" charset="-128"/>
                <a:cs typeface="ＭＳ Ｐゴシック" charset="-128"/>
              </a:endParaRPr>
            </a:p>
          </p:txBody>
        </p:sp>
        <p:sp>
          <p:nvSpPr>
            <p:cNvPr id="13" name="Line 19">
              <a:extLst>
                <a:ext uri="{FF2B5EF4-FFF2-40B4-BE49-F238E27FC236}">
                  <a16:creationId xmlns:a16="http://schemas.microsoft.com/office/drawing/2014/main" id="{008C6928-FD93-489A-BE30-2D7D0E76B259}"/>
                </a:ext>
              </a:extLst>
            </p:cNvPr>
            <p:cNvSpPr>
              <a:spLocks noChangeShapeType="1"/>
            </p:cNvSpPr>
            <p:nvPr/>
          </p:nvSpPr>
          <p:spPr bwMode="auto">
            <a:xfrm>
              <a:off x="3528" y="1680"/>
              <a:ext cx="0" cy="2592"/>
            </a:xfrm>
            <a:prstGeom prst="line">
              <a:avLst/>
            </a:prstGeom>
            <a:noFill/>
            <a:ln w="57150">
              <a:solidFill>
                <a:schemeClr val="accent1"/>
              </a:solidFill>
              <a:prstDash val="sysDot"/>
              <a:round/>
              <a:headEnd/>
              <a:tailEnd/>
            </a:ln>
          </p:spPr>
          <p:txBody>
            <a:bodyPr>
              <a:prstTxWarp prst="textNoShape">
                <a:avLst/>
              </a:prstTxWarp>
            </a:bodyPr>
            <a:lstStyle/>
            <a:p>
              <a:pPr algn="l"/>
              <a:endParaRPr lang="en-US" dirty="0">
                <a:solidFill>
                  <a:srgbClr val="000000"/>
                </a:solidFill>
                <a:ea typeface="ＭＳ Ｐゴシック" charset="-128"/>
                <a:cs typeface="ＭＳ Ｐゴシック" charset="-128"/>
              </a:endParaRPr>
            </a:p>
          </p:txBody>
        </p:sp>
      </p:grpSp>
      <p:sp>
        <p:nvSpPr>
          <p:cNvPr id="14" name="TextBox 13">
            <a:extLst>
              <a:ext uri="{FF2B5EF4-FFF2-40B4-BE49-F238E27FC236}">
                <a16:creationId xmlns:a16="http://schemas.microsoft.com/office/drawing/2014/main" id="{9E5B363F-FDA4-4C11-A91B-322A5887B45C}"/>
              </a:ext>
            </a:extLst>
          </p:cNvPr>
          <p:cNvSpPr txBox="1"/>
          <p:nvPr/>
        </p:nvSpPr>
        <p:spPr>
          <a:xfrm>
            <a:off x="1926433" y="2265943"/>
            <a:ext cx="1485897" cy="369332"/>
          </a:xfrm>
          <a:prstGeom prst="rect">
            <a:avLst/>
          </a:prstGeom>
          <a:noFill/>
        </p:spPr>
        <p:txBody>
          <a:bodyPr wrap="square" rtlCol="0">
            <a:spAutoFit/>
          </a:bodyPr>
          <a:lstStyle/>
          <a:p>
            <a:r>
              <a:rPr lang="en-US" dirty="0"/>
              <a:t>Dimensional</a:t>
            </a:r>
          </a:p>
        </p:txBody>
      </p:sp>
      <p:sp>
        <p:nvSpPr>
          <p:cNvPr id="16" name="Content Placeholder 15">
            <a:extLst>
              <a:ext uri="{FF2B5EF4-FFF2-40B4-BE49-F238E27FC236}">
                <a16:creationId xmlns:a16="http://schemas.microsoft.com/office/drawing/2014/main" id="{C8790D99-F019-4043-A6B8-BB93B66E3F8D}"/>
              </a:ext>
            </a:extLst>
          </p:cNvPr>
          <p:cNvSpPr txBox="1">
            <a:spLocks noGrp="1"/>
          </p:cNvSpPr>
          <p:nvPr>
            <p:ph idx="1"/>
          </p:nvPr>
        </p:nvSpPr>
        <p:spPr>
          <a:xfrm>
            <a:off x="1524000" y="1714500"/>
            <a:ext cx="9144000" cy="369332"/>
          </a:xfrm>
          <a:prstGeom prst="rect">
            <a:avLst/>
          </a:prstGeom>
          <a:noFill/>
        </p:spPr>
        <p:txBody>
          <a:bodyPr wrap="square" rtlCol="0">
            <a:spAutoFit/>
          </a:bodyPr>
          <a:lstStyle/>
          <a:p>
            <a:pPr marL="45720" indent="0">
              <a:buNone/>
            </a:pPr>
            <a:r>
              <a:rPr lang="en-US" dirty="0"/>
              <a:t>CCFI</a:t>
            </a:r>
          </a:p>
        </p:txBody>
      </p:sp>
      <p:sp>
        <p:nvSpPr>
          <p:cNvPr id="18" name="TextBox 17">
            <a:extLst>
              <a:ext uri="{FF2B5EF4-FFF2-40B4-BE49-F238E27FC236}">
                <a16:creationId xmlns:a16="http://schemas.microsoft.com/office/drawing/2014/main" id="{A395EC83-DD63-4EC0-B1E5-37592C582230}"/>
              </a:ext>
            </a:extLst>
          </p:cNvPr>
          <p:cNvSpPr txBox="1"/>
          <p:nvPr/>
        </p:nvSpPr>
        <p:spPr>
          <a:xfrm>
            <a:off x="5353051" y="2259568"/>
            <a:ext cx="1485897" cy="369332"/>
          </a:xfrm>
          <a:prstGeom prst="rect">
            <a:avLst/>
          </a:prstGeom>
          <a:noFill/>
        </p:spPr>
        <p:txBody>
          <a:bodyPr wrap="square" rtlCol="0">
            <a:spAutoFit/>
          </a:bodyPr>
          <a:lstStyle/>
          <a:p>
            <a:pPr algn="ctr"/>
            <a:r>
              <a:rPr lang="en-US" dirty="0"/>
              <a:t>Ambiguous</a:t>
            </a:r>
          </a:p>
        </p:txBody>
      </p:sp>
      <p:sp>
        <p:nvSpPr>
          <p:cNvPr id="20" name="TextBox 19">
            <a:extLst>
              <a:ext uri="{FF2B5EF4-FFF2-40B4-BE49-F238E27FC236}">
                <a16:creationId xmlns:a16="http://schemas.microsoft.com/office/drawing/2014/main" id="{A23EC550-1E27-4C3B-BA67-B90FDAF3FB8C}"/>
              </a:ext>
            </a:extLst>
          </p:cNvPr>
          <p:cNvSpPr txBox="1"/>
          <p:nvPr/>
        </p:nvSpPr>
        <p:spPr>
          <a:xfrm>
            <a:off x="8437386" y="2259568"/>
            <a:ext cx="1485897" cy="369332"/>
          </a:xfrm>
          <a:prstGeom prst="rect">
            <a:avLst/>
          </a:prstGeom>
          <a:noFill/>
        </p:spPr>
        <p:txBody>
          <a:bodyPr wrap="square" rtlCol="0">
            <a:spAutoFit/>
          </a:bodyPr>
          <a:lstStyle/>
          <a:p>
            <a:pPr algn="ctr"/>
            <a:r>
              <a:rPr lang="en-US" dirty="0" err="1"/>
              <a:t>Taxonic</a:t>
            </a:r>
            <a:endParaRPr lang="en-US" dirty="0"/>
          </a:p>
        </p:txBody>
      </p:sp>
      <p:sp>
        <p:nvSpPr>
          <p:cNvPr id="23" name="Oval 22">
            <a:extLst>
              <a:ext uri="{FF2B5EF4-FFF2-40B4-BE49-F238E27FC236}">
                <a16:creationId xmlns:a16="http://schemas.microsoft.com/office/drawing/2014/main" id="{A918DA9F-99A2-42C0-BBB2-F9EAC3D5BF19}"/>
              </a:ext>
            </a:extLst>
          </p:cNvPr>
          <p:cNvSpPr/>
          <p:nvPr/>
        </p:nvSpPr>
        <p:spPr>
          <a:xfrm>
            <a:off x="3956187" y="2805430"/>
            <a:ext cx="654841" cy="4186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a:t>
            </a:r>
            <a:endParaRPr lang="en-US" dirty="0"/>
          </a:p>
        </p:txBody>
      </p:sp>
      <p:sp>
        <p:nvSpPr>
          <p:cNvPr id="27" name="Oval 26">
            <a:extLst>
              <a:ext uri="{FF2B5EF4-FFF2-40B4-BE49-F238E27FC236}">
                <a16:creationId xmlns:a16="http://schemas.microsoft.com/office/drawing/2014/main" id="{D8A3F8DB-1CDE-472F-B80E-EC1B1AE99A1D}"/>
              </a:ext>
            </a:extLst>
          </p:cNvPr>
          <p:cNvSpPr/>
          <p:nvPr/>
        </p:nvSpPr>
        <p:spPr>
          <a:xfrm>
            <a:off x="3101335" y="3139826"/>
            <a:ext cx="654837" cy="4186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a:t>
            </a:r>
            <a:endParaRPr lang="en-US" dirty="0"/>
          </a:p>
        </p:txBody>
      </p:sp>
      <p:sp>
        <p:nvSpPr>
          <p:cNvPr id="29" name="TextBox 28">
            <a:extLst>
              <a:ext uri="{FF2B5EF4-FFF2-40B4-BE49-F238E27FC236}">
                <a16:creationId xmlns:a16="http://schemas.microsoft.com/office/drawing/2014/main" id="{A72A8BE2-B33F-45C8-820F-0166EFEDEA00}"/>
              </a:ext>
            </a:extLst>
          </p:cNvPr>
          <p:cNvSpPr txBox="1"/>
          <p:nvPr/>
        </p:nvSpPr>
        <p:spPr>
          <a:xfrm>
            <a:off x="576273" y="2216659"/>
            <a:ext cx="473860" cy="461665"/>
          </a:xfrm>
          <a:prstGeom prst="rect">
            <a:avLst/>
          </a:prstGeom>
          <a:noFill/>
        </p:spPr>
        <p:txBody>
          <a:bodyPr wrap="square" rtlCol="0">
            <a:spAutoFit/>
          </a:bodyPr>
          <a:lstStyle/>
          <a:p>
            <a:pPr algn="ctr"/>
            <a:r>
              <a:rPr lang="en-US" sz="2400" b="1" dirty="0"/>
              <a:t>0</a:t>
            </a:r>
          </a:p>
        </p:txBody>
      </p:sp>
      <p:sp>
        <p:nvSpPr>
          <p:cNvPr id="31" name="TextBox 30">
            <a:extLst>
              <a:ext uri="{FF2B5EF4-FFF2-40B4-BE49-F238E27FC236}">
                <a16:creationId xmlns:a16="http://schemas.microsoft.com/office/drawing/2014/main" id="{6312C932-EAA1-443B-B9F4-C621B83B79CB}"/>
              </a:ext>
            </a:extLst>
          </p:cNvPr>
          <p:cNvSpPr txBox="1"/>
          <p:nvPr/>
        </p:nvSpPr>
        <p:spPr>
          <a:xfrm>
            <a:off x="4602954" y="2228617"/>
            <a:ext cx="919782" cy="461665"/>
          </a:xfrm>
          <a:prstGeom prst="rect">
            <a:avLst/>
          </a:prstGeom>
          <a:noFill/>
        </p:spPr>
        <p:txBody>
          <a:bodyPr wrap="square" rtlCol="0">
            <a:spAutoFit/>
          </a:bodyPr>
          <a:lstStyle/>
          <a:p>
            <a:pPr algn="ctr"/>
            <a:r>
              <a:rPr lang="en-US" sz="2400" b="1" dirty="0"/>
              <a:t>0.45</a:t>
            </a:r>
          </a:p>
        </p:txBody>
      </p:sp>
      <p:sp>
        <p:nvSpPr>
          <p:cNvPr id="33" name="TextBox 32">
            <a:extLst>
              <a:ext uri="{FF2B5EF4-FFF2-40B4-BE49-F238E27FC236}">
                <a16:creationId xmlns:a16="http://schemas.microsoft.com/office/drawing/2014/main" id="{3A1638F1-400F-4100-B635-D61F717A6BC9}"/>
              </a:ext>
            </a:extLst>
          </p:cNvPr>
          <p:cNvSpPr txBox="1"/>
          <p:nvPr/>
        </p:nvSpPr>
        <p:spPr>
          <a:xfrm>
            <a:off x="6505260" y="2219776"/>
            <a:ext cx="919782" cy="461665"/>
          </a:xfrm>
          <a:prstGeom prst="rect">
            <a:avLst/>
          </a:prstGeom>
          <a:noFill/>
        </p:spPr>
        <p:txBody>
          <a:bodyPr wrap="square" rtlCol="0">
            <a:spAutoFit/>
          </a:bodyPr>
          <a:lstStyle/>
          <a:p>
            <a:pPr algn="ctr"/>
            <a:r>
              <a:rPr lang="en-US" sz="2400" b="1" dirty="0"/>
              <a:t>0.55</a:t>
            </a:r>
          </a:p>
        </p:txBody>
      </p:sp>
      <p:sp>
        <p:nvSpPr>
          <p:cNvPr id="35" name="TextBox 34">
            <a:extLst>
              <a:ext uri="{FF2B5EF4-FFF2-40B4-BE49-F238E27FC236}">
                <a16:creationId xmlns:a16="http://schemas.microsoft.com/office/drawing/2014/main" id="{2F4C16AE-A6C9-416E-941F-2FAC29760A9D}"/>
              </a:ext>
            </a:extLst>
          </p:cNvPr>
          <p:cNvSpPr txBox="1"/>
          <p:nvPr/>
        </p:nvSpPr>
        <p:spPr>
          <a:xfrm>
            <a:off x="10475736" y="2191127"/>
            <a:ext cx="919782" cy="461665"/>
          </a:xfrm>
          <a:prstGeom prst="rect">
            <a:avLst/>
          </a:prstGeom>
          <a:noFill/>
        </p:spPr>
        <p:txBody>
          <a:bodyPr wrap="square" rtlCol="0">
            <a:spAutoFit/>
          </a:bodyPr>
          <a:lstStyle/>
          <a:p>
            <a:pPr algn="ctr"/>
            <a:r>
              <a:rPr lang="en-US" sz="2400" b="1" dirty="0"/>
              <a:t>1.0</a:t>
            </a:r>
          </a:p>
        </p:txBody>
      </p:sp>
      <p:sp>
        <p:nvSpPr>
          <p:cNvPr id="37" name="Oval 36">
            <a:extLst>
              <a:ext uri="{FF2B5EF4-FFF2-40B4-BE49-F238E27FC236}">
                <a16:creationId xmlns:a16="http://schemas.microsoft.com/office/drawing/2014/main" id="{7C2C752F-0031-425D-9D28-6C1DCD1A9324}"/>
              </a:ext>
            </a:extLst>
          </p:cNvPr>
          <p:cNvSpPr/>
          <p:nvPr/>
        </p:nvSpPr>
        <p:spPr>
          <a:xfrm>
            <a:off x="3217076" y="3648812"/>
            <a:ext cx="654837" cy="4186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a:t>
            </a:r>
            <a:endParaRPr lang="en-US" dirty="0"/>
          </a:p>
        </p:txBody>
      </p:sp>
      <p:sp>
        <p:nvSpPr>
          <p:cNvPr id="39" name="Oval 38">
            <a:extLst>
              <a:ext uri="{FF2B5EF4-FFF2-40B4-BE49-F238E27FC236}">
                <a16:creationId xmlns:a16="http://schemas.microsoft.com/office/drawing/2014/main" id="{249AE358-65C5-4F79-A341-EBC552315277}"/>
              </a:ext>
            </a:extLst>
          </p:cNvPr>
          <p:cNvSpPr/>
          <p:nvPr/>
        </p:nvSpPr>
        <p:spPr>
          <a:xfrm>
            <a:off x="3084909" y="4157798"/>
            <a:ext cx="654841" cy="4186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a:t>
            </a:r>
            <a:endParaRPr lang="en-US" dirty="0"/>
          </a:p>
        </p:txBody>
      </p:sp>
      <p:sp>
        <p:nvSpPr>
          <p:cNvPr id="45" name="Oval 44">
            <a:extLst>
              <a:ext uri="{FF2B5EF4-FFF2-40B4-BE49-F238E27FC236}">
                <a16:creationId xmlns:a16="http://schemas.microsoft.com/office/drawing/2014/main" id="{858D4AD3-E1F6-4F06-9095-0497AA395494}"/>
              </a:ext>
            </a:extLst>
          </p:cNvPr>
          <p:cNvSpPr/>
          <p:nvPr/>
        </p:nvSpPr>
        <p:spPr>
          <a:xfrm>
            <a:off x="2120815" y="4576414"/>
            <a:ext cx="759613" cy="4689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SOs</a:t>
            </a:r>
            <a:endParaRPr lang="en-US" dirty="0"/>
          </a:p>
        </p:txBody>
      </p:sp>
      <p:sp>
        <p:nvSpPr>
          <p:cNvPr id="49" name="Oval 48">
            <a:extLst>
              <a:ext uri="{FF2B5EF4-FFF2-40B4-BE49-F238E27FC236}">
                <a16:creationId xmlns:a16="http://schemas.microsoft.com/office/drawing/2014/main" id="{35B7EB97-476A-46C3-B285-2C2B60A7682F}"/>
              </a:ext>
            </a:extLst>
          </p:cNvPr>
          <p:cNvSpPr/>
          <p:nvPr/>
        </p:nvSpPr>
        <p:spPr>
          <a:xfrm>
            <a:off x="2341960" y="5148580"/>
            <a:ext cx="654841" cy="4186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a:t>
            </a:r>
            <a:endParaRPr lang="en-US" dirty="0"/>
          </a:p>
        </p:txBody>
      </p:sp>
      <p:sp>
        <p:nvSpPr>
          <p:cNvPr id="51" name="Oval 50">
            <a:extLst>
              <a:ext uri="{FF2B5EF4-FFF2-40B4-BE49-F238E27FC236}">
                <a16:creationId xmlns:a16="http://schemas.microsoft.com/office/drawing/2014/main" id="{27503E04-C368-47EF-BAE0-F4B398F97F36}"/>
              </a:ext>
            </a:extLst>
          </p:cNvPr>
          <p:cNvSpPr/>
          <p:nvPr/>
        </p:nvSpPr>
        <p:spPr>
          <a:xfrm>
            <a:off x="3018849" y="5477866"/>
            <a:ext cx="654841" cy="4186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a:t>
            </a:r>
            <a:endParaRPr lang="en-US" dirty="0"/>
          </a:p>
        </p:txBody>
      </p:sp>
      <p:sp>
        <p:nvSpPr>
          <p:cNvPr id="53" name="Oval 52">
            <a:extLst>
              <a:ext uri="{FF2B5EF4-FFF2-40B4-BE49-F238E27FC236}">
                <a16:creationId xmlns:a16="http://schemas.microsoft.com/office/drawing/2014/main" id="{313175B6-E036-4B82-A600-66B767503453}"/>
              </a:ext>
            </a:extLst>
          </p:cNvPr>
          <p:cNvSpPr/>
          <p:nvPr/>
        </p:nvSpPr>
        <p:spPr>
          <a:xfrm>
            <a:off x="1793396" y="5687174"/>
            <a:ext cx="654837" cy="4186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a:t>
            </a:r>
            <a:endParaRPr lang="en-US" dirty="0"/>
          </a:p>
        </p:txBody>
      </p:sp>
      <p:sp>
        <p:nvSpPr>
          <p:cNvPr id="55" name="Oval 54">
            <a:extLst>
              <a:ext uri="{FF2B5EF4-FFF2-40B4-BE49-F238E27FC236}">
                <a16:creationId xmlns:a16="http://schemas.microsoft.com/office/drawing/2014/main" id="{EB2FFDC8-9C62-42C8-9565-45DF0B874016}"/>
              </a:ext>
            </a:extLst>
          </p:cNvPr>
          <p:cNvSpPr/>
          <p:nvPr/>
        </p:nvSpPr>
        <p:spPr>
          <a:xfrm>
            <a:off x="3010473" y="6077195"/>
            <a:ext cx="654837" cy="4186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a:t>
            </a:r>
            <a:endParaRPr lang="en-US" dirty="0"/>
          </a:p>
        </p:txBody>
      </p:sp>
    </p:spTree>
    <p:extLst>
      <p:ext uri="{BB962C8B-B14F-4D97-AF65-F5344CB8AC3E}">
        <p14:creationId xmlns:p14="http://schemas.microsoft.com/office/powerpoint/2010/main" val="335176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animBg="1"/>
      <p:bldP spid="37" grpId="0" animBg="1"/>
      <p:bldP spid="39" grpId="0" animBg="1"/>
      <p:bldP spid="45" grpId="0" animBg="1"/>
      <p:bldP spid="49" grpId="0" animBg="1"/>
      <p:bldP spid="51" grpId="0" animBg="1"/>
      <p:bldP spid="53" grpId="0" animBg="1"/>
      <p:bldP spid="5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F8C21FB-48A5-4150-920A-E31667ABFC66}"/>
              </a:ext>
            </a:extLst>
          </p:cNvPr>
          <p:cNvPicPr>
            <a:picLocks noGrp="1" noChangeAspect="1"/>
          </p:cNvPicPr>
          <p:nvPr>
            <p:ph idx="4294967295"/>
          </p:nvPr>
        </p:nvPicPr>
        <p:blipFill>
          <a:blip r:embed="rId3"/>
          <a:stretch>
            <a:fillRect/>
          </a:stretch>
        </p:blipFill>
        <p:spPr>
          <a:xfrm>
            <a:off x="276225" y="304801"/>
            <a:ext cx="4543425" cy="5691188"/>
          </a:xfrm>
          <a:prstGeom prst="rect">
            <a:avLst/>
          </a:prstGeom>
        </p:spPr>
      </p:pic>
      <p:sp>
        <p:nvSpPr>
          <p:cNvPr id="5" name="Content Placeholder 5">
            <a:extLst>
              <a:ext uri="{FF2B5EF4-FFF2-40B4-BE49-F238E27FC236}">
                <a16:creationId xmlns:a16="http://schemas.microsoft.com/office/drawing/2014/main" id="{65BB1E60-2DF4-405F-AD5F-C391FC46EAC4}"/>
              </a:ext>
            </a:extLst>
          </p:cNvPr>
          <p:cNvSpPr txBox="1">
            <a:spLocks/>
          </p:cNvSpPr>
          <p:nvPr/>
        </p:nvSpPr>
        <p:spPr>
          <a:xfrm>
            <a:off x="2787431" y="3295650"/>
            <a:ext cx="7865391" cy="2096430"/>
          </a:xfrm>
          <a:prstGeom prst="rect">
            <a:avLst/>
          </a:prstGeom>
          <a:effectLst>
            <a:outerShdw blurRad="50800" dist="762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lIns="91440" tIns="45720" rIns="91440" bIns="45720" rtlCol="0" anchor="ctr" anchorCtr="1">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533400" indent="-533400">
              <a:buNone/>
            </a:pPr>
            <a:r>
              <a:rPr lang="en-US" sz="2400" dirty="0"/>
              <a:t>Kingston, D. A., Walters, G. D.,</a:t>
            </a:r>
            <a:r>
              <a:rPr lang="en-US" sz="2400" b="1" dirty="0"/>
              <a:t> </a:t>
            </a:r>
            <a:r>
              <a:rPr lang="en-US" sz="2400" dirty="0" err="1"/>
              <a:t>Olver</a:t>
            </a:r>
            <a:r>
              <a:rPr lang="en-US" sz="2400" dirty="0"/>
              <a:t>, M. E., </a:t>
            </a:r>
            <a:r>
              <a:rPr lang="en-US" sz="2400" dirty="0" err="1"/>
              <a:t>Levaque</a:t>
            </a:r>
            <a:r>
              <a:rPr lang="en-US" sz="2400" dirty="0"/>
              <a:t>, E., </a:t>
            </a:r>
            <a:r>
              <a:rPr lang="en-US" sz="2400" dirty="0" err="1"/>
              <a:t>Sawatsky</a:t>
            </a:r>
            <a:r>
              <a:rPr lang="en-US" sz="2400" dirty="0"/>
              <a:t>, M., &amp; </a:t>
            </a:r>
            <a:r>
              <a:rPr lang="en-US" sz="2400" dirty="0" err="1"/>
              <a:t>Lalumière</a:t>
            </a:r>
            <a:r>
              <a:rPr lang="en-US" sz="2400" dirty="0"/>
              <a:t>, M. L. (2018). Understanding the latent structure of hypersexuality: A </a:t>
            </a:r>
            <a:r>
              <a:rPr lang="en-US" sz="2400" dirty="0" err="1"/>
              <a:t>taxometric</a:t>
            </a:r>
            <a:r>
              <a:rPr lang="en-US" sz="2400" dirty="0"/>
              <a:t> investigation. </a:t>
            </a:r>
            <a:r>
              <a:rPr lang="en-US" sz="2400" i="1" dirty="0"/>
              <a:t>Archives of Sexual Behavior.</a:t>
            </a:r>
            <a:endParaRPr lang="en-US" sz="2400" dirty="0">
              <a:effectLst/>
            </a:endParaRPr>
          </a:p>
        </p:txBody>
      </p:sp>
    </p:spTree>
    <p:extLst>
      <p:ext uri="{BB962C8B-B14F-4D97-AF65-F5344CB8AC3E}">
        <p14:creationId xmlns:p14="http://schemas.microsoft.com/office/powerpoint/2010/main" val="236928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37D5-F173-42D4-9057-4B60AC9A1DA3}"/>
              </a:ext>
            </a:extLst>
          </p:cNvPr>
          <p:cNvSpPr>
            <a:spLocks noGrp="1"/>
          </p:cNvSpPr>
          <p:nvPr>
            <p:ph type="title"/>
          </p:nvPr>
        </p:nvSpPr>
        <p:spPr/>
        <p:txBody>
          <a:bodyPr/>
          <a:lstStyle/>
          <a:p>
            <a:r>
              <a:rPr lang="en-US" dirty="0" err="1"/>
              <a:t>Taxometric</a:t>
            </a:r>
            <a:r>
              <a:rPr lang="en-US" dirty="0"/>
              <a:t> Research </a:t>
            </a:r>
            <a:r>
              <a:rPr lang="en-US" sz="1800" dirty="0"/>
              <a:t>(Kingston et al. 2018 )</a:t>
            </a:r>
          </a:p>
        </p:txBody>
      </p:sp>
      <p:cxnSp>
        <p:nvCxnSpPr>
          <p:cNvPr id="5" name="Straight Arrow Connector 4">
            <a:extLst>
              <a:ext uri="{FF2B5EF4-FFF2-40B4-BE49-F238E27FC236}">
                <a16:creationId xmlns:a16="http://schemas.microsoft.com/office/drawing/2014/main" id="{29F3F5DC-0DCC-4386-AF7D-55B1B18E1300}"/>
              </a:ext>
            </a:extLst>
          </p:cNvPr>
          <p:cNvCxnSpPr>
            <a:cxnSpLocks/>
          </p:cNvCxnSpPr>
          <p:nvPr/>
        </p:nvCxnSpPr>
        <p:spPr>
          <a:xfrm>
            <a:off x="723900" y="2743200"/>
            <a:ext cx="1026795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0" name="Group 16">
            <a:extLst>
              <a:ext uri="{FF2B5EF4-FFF2-40B4-BE49-F238E27FC236}">
                <a16:creationId xmlns:a16="http://schemas.microsoft.com/office/drawing/2014/main" id="{511E9DA7-EB8B-4DFD-8E5D-321B7B29D408}"/>
              </a:ext>
            </a:extLst>
          </p:cNvPr>
          <p:cNvGrpSpPr>
            <a:grpSpLocks/>
          </p:cNvGrpSpPr>
          <p:nvPr/>
        </p:nvGrpSpPr>
        <p:grpSpPr bwMode="auto">
          <a:xfrm>
            <a:off x="5500687" y="2590802"/>
            <a:ext cx="1190625" cy="3695698"/>
            <a:chOff x="2232" y="1680"/>
            <a:chExt cx="1296" cy="2592"/>
          </a:xfrm>
        </p:grpSpPr>
        <p:sp>
          <p:nvSpPr>
            <p:cNvPr id="11" name="Rectangle 17">
              <a:extLst>
                <a:ext uri="{FF2B5EF4-FFF2-40B4-BE49-F238E27FC236}">
                  <a16:creationId xmlns:a16="http://schemas.microsoft.com/office/drawing/2014/main" id="{C8FBF314-BB06-4D53-9213-F53FC068CF53}"/>
                </a:ext>
              </a:extLst>
            </p:cNvPr>
            <p:cNvSpPr>
              <a:spLocks noChangeArrowheads="1"/>
            </p:cNvSpPr>
            <p:nvPr/>
          </p:nvSpPr>
          <p:spPr bwMode="auto">
            <a:xfrm>
              <a:off x="2256" y="1824"/>
              <a:ext cx="1248" cy="2400"/>
            </a:xfrm>
            <a:prstGeom prst="rect">
              <a:avLst/>
            </a:prstGeom>
            <a:gradFill rotWithShape="1">
              <a:gsLst>
                <a:gs pos="0">
                  <a:srgbClr val="666666"/>
                </a:gs>
                <a:gs pos="50000">
                  <a:srgbClr val="DDDDDD"/>
                </a:gs>
                <a:gs pos="100000">
                  <a:srgbClr val="666666"/>
                </a:gs>
              </a:gsLst>
              <a:lin ang="0" scaled="1"/>
            </a:gradFill>
            <a:ln w="9525">
              <a:noFill/>
              <a:miter lim="800000"/>
              <a:headEnd/>
              <a:tailEnd/>
            </a:ln>
          </p:spPr>
          <p:txBody>
            <a:bodyPr wrap="none" anchor="ctr">
              <a:prstTxWarp prst="textNoShape">
                <a:avLst/>
              </a:prstTxWarp>
            </a:bodyPr>
            <a:lstStyle/>
            <a:p>
              <a:pPr algn="l"/>
              <a:endParaRPr lang="en-US" dirty="0">
                <a:solidFill>
                  <a:srgbClr val="000000"/>
                </a:solidFill>
                <a:ea typeface="ＭＳ Ｐゴシック" charset="-128"/>
                <a:cs typeface="ＭＳ Ｐゴシック" charset="-128"/>
              </a:endParaRPr>
            </a:p>
          </p:txBody>
        </p:sp>
        <p:sp>
          <p:nvSpPr>
            <p:cNvPr id="12" name="Line 18">
              <a:extLst>
                <a:ext uri="{FF2B5EF4-FFF2-40B4-BE49-F238E27FC236}">
                  <a16:creationId xmlns:a16="http://schemas.microsoft.com/office/drawing/2014/main" id="{FC259723-DA0D-4C49-8671-C54ABEC794C6}"/>
                </a:ext>
              </a:extLst>
            </p:cNvPr>
            <p:cNvSpPr>
              <a:spLocks noChangeShapeType="1"/>
            </p:cNvSpPr>
            <p:nvPr/>
          </p:nvSpPr>
          <p:spPr bwMode="auto">
            <a:xfrm>
              <a:off x="2232" y="1680"/>
              <a:ext cx="0" cy="2592"/>
            </a:xfrm>
            <a:prstGeom prst="line">
              <a:avLst/>
            </a:prstGeom>
            <a:noFill/>
            <a:ln w="57150">
              <a:solidFill>
                <a:schemeClr val="accent1"/>
              </a:solidFill>
              <a:prstDash val="sysDot"/>
              <a:round/>
              <a:headEnd/>
              <a:tailEnd/>
            </a:ln>
          </p:spPr>
          <p:txBody>
            <a:bodyPr>
              <a:prstTxWarp prst="textNoShape">
                <a:avLst/>
              </a:prstTxWarp>
            </a:bodyPr>
            <a:lstStyle/>
            <a:p>
              <a:pPr algn="l"/>
              <a:endParaRPr lang="en-US" dirty="0">
                <a:solidFill>
                  <a:srgbClr val="000000"/>
                </a:solidFill>
                <a:ea typeface="ＭＳ Ｐゴシック" charset="-128"/>
                <a:cs typeface="ＭＳ Ｐゴシック" charset="-128"/>
              </a:endParaRPr>
            </a:p>
          </p:txBody>
        </p:sp>
        <p:sp>
          <p:nvSpPr>
            <p:cNvPr id="13" name="Line 19">
              <a:extLst>
                <a:ext uri="{FF2B5EF4-FFF2-40B4-BE49-F238E27FC236}">
                  <a16:creationId xmlns:a16="http://schemas.microsoft.com/office/drawing/2014/main" id="{008C6928-FD93-489A-BE30-2D7D0E76B259}"/>
                </a:ext>
              </a:extLst>
            </p:cNvPr>
            <p:cNvSpPr>
              <a:spLocks noChangeShapeType="1"/>
            </p:cNvSpPr>
            <p:nvPr/>
          </p:nvSpPr>
          <p:spPr bwMode="auto">
            <a:xfrm>
              <a:off x="3528" y="1680"/>
              <a:ext cx="0" cy="2592"/>
            </a:xfrm>
            <a:prstGeom prst="line">
              <a:avLst/>
            </a:prstGeom>
            <a:noFill/>
            <a:ln w="57150">
              <a:solidFill>
                <a:schemeClr val="accent1"/>
              </a:solidFill>
              <a:prstDash val="sysDot"/>
              <a:round/>
              <a:headEnd/>
              <a:tailEnd/>
            </a:ln>
          </p:spPr>
          <p:txBody>
            <a:bodyPr>
              <a:prstTxWarp prst="textNoShape">
                <a:avLst/>
              </a:prstTxWarp>
            </a:bodyPr>
            <a:lstStyle/>
            <a:p>
              <a:pPr algn="l"/>
              <a:endParaRPr lang="en-US" dirty="0">
                <a:solidFill>
                  <a:srgbClr val="000000"/>
                </a:solidFill>
                <a:ea typeface="ＭＳ Ｐゴシック" charset="-128"/>
                <a:cs typeface="ＭＳ Ｐゴシック" charset="-128"/>
              </a:endParaRPr>
            </a:p>
          </p:txBody>
        </p:sp>
      </p:grpSp>
      <p:sp>
        <p:nvSpPr>
          <p:cNvPr id="14" name="TextBox 13">
            <a:extLst>
              <a:ext uri="{FF2B5EF4-FFF2-40B4-BE49-F238E27FC236}">
                <a16:creationId xmlns:a16="http://schemas.microsoft.com/office/drawing/2014/main" id="{9E5B363F-FDA4-4C11-A91B-322A5887B45C}"/>
              </a:ext>
            </a:extLst>
          </p:cNvPr>
          <p:cNvSpPr txBox="1"/>
          <p:nvPr/>
        </p:nvSpPr>
        <p:spPr>
          <a:xfrm>
            <a:off x="1926433" y="2265943"/>
            <a:ext cx="1485897" cy="369332"/>
          </a:xfrm>
          <a:prstGeom prst="rect">
            <a:avLst/>
          </a:prstGeom>
          <a:noFill/>
        </p:spPr>
        <p:txBody>
          <a:bodyPr wrap="square" rtlCol="0">
            <a:spAutoFit/>
          </a:bodyPr>
          <a:lstStyle/>
          <a:p>
            <a:r>
              <a:rPr lang="en-US" dirty="0"/>
              <a:t>Dimensional</a:t>
            </a:r>
          </a:p>
        </p:txBody>
      </p:sp>
      <p:sp>
        <p:nvSpPr>
          <p:cNvPr id="16" name="Content Placeholder 15">
            <a:extLst>
              <a:ext uri="{FF2B5EF4-FFF2-40B4-BE49-F238E27FC236}">
                <a16:creationId xmlns:a16="http://schemas.microsoft.com/office/drawing/2014/main" id="{C8790D99-F019-4043-A6B8-BB93B66E3F8D}"/>
              </a:ext>
            </a:extLst>
          </p:cNvPr>
          <p:cNvSpPr txBox="1">
            <a:spLocks noGrp="1"/>
          </p:cNvSpPr>
          <p:nvPr>
            <p:ph idx="1"/>
          </p:nvPr>
        </p:nvSpPr>
        <p:spPr>
          <a:xfrm>
            <a:off x="1524000" y="1714500"/>
            <a:ext cx="9144000" cy="369332"/>
          </a:xfrm>
          <a:prstGeom prst="rect">
            <a:avLst/>
          </a:prstGeom>
          <a:noFill/>
        </p:spPr>
        <p:txBody>
          <a:bodyPr wrap="square" rtlCol="0">
            <a:spAutoFit/>
          </a:bodyPr>
          <a:lstStyle/>
          <a:p>
            <a:pPr marL="45720" indent="0">
              <a:buNone/>
            </a:pPr>
            <a:r>
              <a:rPr lang="en-US" dirty="0"/>
              <a:t>CCFI</a:t>
            </a:r>
          </a:p>
        </p:txBody>
      </p:sp>
      <p:sp>
        <p:nvSpPr>
          <p:cNvPr id="18" name="TextBox 17">
            <a:extLst>
              <a:ext uri="{FF2B5EF4-FFF2-40B4-BE49-F238E27FC236}">
                <a16:creationId xmlns:a16="http://schemas.microsoft.com/office/drawing/2014/main" id="{A395EC83-DD63-4EC0-B1E5-37592C582230}"/>
              </a:ext>
            </a:extLst>
          </p:cNvPr>
          <p:cNvSpPr txBox="1"/>
          <p:nvPr/>
        </p:nvSpPr>
        <p:spPr>
          <a:xfrm>
            <a:off x="5353051" y="2259568"/>
            <a:ext cx="1485897" cy="369332"/>
          </a:xfrm>
          <a:prstGeom prst="rect">
            <a:avLst/>
          </a:prstGeom>
          <a:noFill/>
        </p:spPr>
        <p:txBody>
          <a:bodyPr wrap="square" rtlCol="0">
            <a:spAutoFit/>
          </a:bodyPr>
          <a:lstStyle/>
          <a:p>
            <a:pPr algn="ctr"/>
            <a:r>
              <a:rPr lang="en-US" dirty="0"/>
              <a:t>Ambiguous</a:t>
            </a:r>
          </a:p>
        </p:txBody>
      </p:sp>
      <p:sp>
        <p:nvSpPr>
          <p:cNvPr id="20" name="TextBox 19">
            <a:extLst>
              <a:ext uri="{FF2B5EF4-FFF2-40B4-BE49-F238E27FC236}">
                <a16:creationId xmlns:a16="http://schemas.microsoft.com/office/drawing/2014/main" id="{A23EC550-1E27-4C3B-BA67-B90FDAF3FB8C}"/>
              </a:ext>
            </a:extLst>
          </p:cNvPr>
          <p:cNvSpPr txBox="1"/>
          <p:nvPr/>
        </p:nvSpPr>
        <p:spPr>
          <a:xfrm>
            <a:off x="8437386" y="2259568"/>
            <a:ext cx="1485897" cy="369332"/>
          </a:xfrm>
          <a:prstGeom prst="rect">
            <a:avLst/>
          </a:prstGeom>
          <a:noFill/>
        </p:spPr>
        <p:txBody>
          <a:bodyPr wrap="square" rtlCol="0">
            <a:spAutoFit/>
          </a:bodyPr>
          <a:lstStyle/>
          <a:p>
            <a:pPr algn="ctr"/>
            <a:r>
              <a:rPr lang="en-US" dirty="0" err="1"/>
              <a:t>Taxonic</a:t>
            </a:r>
            <a:endParaRPr lang="en-US" dirty="0"/>
          </a:p>
        </p:txBody>
      </p:sp>
      <p:sp>
        <p:nvSpPr>
          <p:cNvPr id="23" name="Oval 22">
            <a:extLst>
              <a:ext uri="{FF2B5EF4-FFF2-40B4-BE49-F238E27FC236}">
                <a16:creationId xmlns:a16="http://schemas.microsoft.com/office/drawing/2014/main" id="{A918DA9F-99A2-42C0-BBB2-F9EAC3D5BF19}"/>
              </a:ext>
            </a:extLst>
          </p:cNvPr>
          <p:cNvSpPr/>
          <p:nvPr/>
        </p:nvSpPr>
        <p:spPr>
          <a:xfrm>
            <a:off x="3956187" y="2805430"/>
            <a:ext cx="654841" cy="418616"/>
          </a:xfrm>
          <a:prstGeom prst="ellipse">
            <a:avLst/>
          </a:prstGeom>
          <a:solidFill>
            <a:schemeClr val="tx1">
              <a:lumMod val="20000"/>
              <a:lumOff val="8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a:t>
            </a:r>
            <a:endParaRPr lang="en-US" dirty="0"/>
          </a:p>
        </p:txBody>
      </p:sp>
      <p:sp>
        <p:nvSpPr>
          <p:cNvPr id="27" name="Oval 26">
            <a:extLst>
              <a:ext uri="{FF2B5EF4-FFF2-40B4-BE49-F238E27FC236}">
                <a16:creationId xmlns:a16="http://schemas.microsoft.com/office/drawing/2014/main" id="{D8A3F8DB-1CDE-472F-B80E-EC1B1AE99A1D}"/>
              </a:ext>
            </a:extLst>
          </p:cNvPr>
          <p:cNvSpPr/>
          <p:nvPr/>
        </p:nvSpPr>
        <p:spPr>
          <a:xfrm>
            <a:off x="3101335" y="3139826"/>
            <a:ext cx="654837" cy="418609"/>
          </a:xfrm>
          <a:prstGeom prst="ellipse">
            <a:avLst/>
          </a:prstGeom>
          <a:solidFill>
            <a:schemeClr val="tx1">
              <a:lumMod val="20000"/>
              <a:lumOff val="8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a:t>
            </a:r>
            <a:endParaRPr lang="en-US" dirty="0"/>
          </a:p>
        </p:txBody>
      </p:sp>
      <p:sp>
        <p:nvSpPr>
          <p:cNvPr id="29" name="TextBox 28">
            <a:extLst>
              <a:ext uri="{FF2B5EF4-FFF2-40B4-BE49-F238E27FC236}">
                <a16:creationId xmlns:a16="http://schemas.microsoft.com/office/drawing/2014/main" id="{A72A8BE2-B33F-45C8-820F-0166EFEDEA00}"/>
              </a:ext>
            </a:extLst>
          </p:cNvPr>
          <p:cNvSpPr txBox="1"/>
          <p:nvPr/>
        </p:nvSpPr>
        <p:spPr>
          <a:xfrm>
            <a:off x="576273" y="2216659"/>
            <a:ext cx="473860" cy="461665"/>
          </a:xfrm>
          <a:prstGeom prst="rect">
            <a:avLst/>
          </a:prstGeom>
          <a:noFill/>
        </p:spPr>
        <p:txBody>
          <a:bodyPr wrap="square" rtlCol="0">
            <a:spAutoFit/>
          </a:bodyPr>
          <a:lstStyle/>
          <a:p>
            <a:pPr algn="ctr"/>
            <a:r>
              <a:rPr lang="en-US" sz="2400" b="1" dirty="0"/>
              <a:t>0</a:t>
            </a:r>
          </a:p>
        </p:txBody>
      </p:sp>
      <p:sp>
        <p:nvSpPr>
          <p:cNvPr id="31" name="TextBox 30">
            <a:extLst>
              <a:ext uri="{FF2B5EF4-FFF2-40B4-BE49-F238E27FC236}">
                <a16:creationId xmlns:a16="http://schemas.microsoft.com/office/drawing/2014/main" id="{6312C932-EAA1-443B-B9F4-C621B83B79CB}"/>
              </a:ext>
            </a:extLst>
          </p:cNvPr>
          <p:cNvSpPr txBox="1"/>
          <p:nvPr/>
        </p:nvSpPr>
        <p:spPr>
          <a:xfrm>
            <a:off x="4602954" y="2228617"/>
            <a:ext cx="919782" cy="461665"/>
          </a:xfrm>
          <a:prstGeom prst="rect">
            <a:avLst/>
          </a:prstGeom>
          <a:noFill/>
        </p:spPr>
        <p:txBody>
          <a:bodyPr wrap="square" rtlCol="0">
            <a:spAutoFit/>
          </a:bodyPr>
          <a:lstStyle/>
          <a:p>
            <a:pPr algn="ctr"/>
            <a:r>
              <a:rPr lang="en-US" sz="2400" b="1" dirty="0"/>
              <a:t>0.45</a:t>
            </a:r>
          </a:p>
        </p:txBody>
      </p:sp>
      <p:sp>
        <p:nvSpPr>
          <p:cNvPr id="33" name="TextBox 32">
            <a:extLst>
              <a:ext uri="{FF2B5EF4-FFF2-40B4-BE49-F238E27FC236}">
                <a16:creationId xmlns:a16="http://schemas.microsoft.com/office/drawing/2014/main" id="{3A1638F1-400F-4100-B635-D61F717A6BC9}"/>
              </a:ext>
            </a:extLst>
          </p:cNvPr>
          <p:cNvSpPr txBox="1"/>
          <p:nvPr/>
        </p:nvSpPr>
        <p:spPr>
          <a:xfrm>
            <a:off x="6505260" y="2219776"/>
            <a:ext cx="919782" cy="461665"/>
          </a:xfrm>
          <a:prstGeom prst="rect">
            <a:avLst/>
          </a:prstGeom>
          <a:noFill/>
        </p:spPr>
        <p:txBody>
          <a:bodyPr wrap="square" rtlCol="0">
            <a:spAutoFit/>
          </a:bodyPr>
          <a:lstStyle/>
          <a:p>
            <a:pPr algn="ctr"/>
            <a:r>
              <a:rPr lang="en-US" sz="2400" b="1" dirty="0"/>
              <a:t>0.55</a:t>
            </a:r>
          </a:p>
        </p:txBody>
      </p:sp>
      <p:sp>
        <p:nvSpPr>
          <p:cNvPr id="35" name="TextBox 34">
            <a:extLst>
              <a:ext uri="{FF2B5EF4-FFF2-40B4-BE49-F238E27FC236}">
                <a16:creationId xmlns:a16="http://schemas.microsoft.com/office/drawing/2014/main" id="{2F4C16AE-A6C9-416E-941F-2FAC29760A9D}"/>
              </a:ext>
            </a:extLst>
          </p:cNvPr>
          <p:cNvSpPr txBox="1"/>
          <p:nvPr/>
        </p:nvSpPr>
        <p:spPr>
          <a:xfrm>
            <a:off x="10475736" y="2191127"/>
            <a:ext cx="919782" cy="461665"/>
          </a:xfrm>
          <a:prstGeom prst="rect">
            <a:avLst/>
          </a:prstGeom>
          <a:noFill/>
        </p:spPr>
        <p:txBody>
          <a:bodyPr wrap="square" rtlCol="0">
            <a:spAutoFit/>
          </a:bodyPr>
          <a:lstStyle/>
          <a:p>
            <a:pPr algn="ctr"/>
            <a:r>
              <a:rPr lang="en-US" sz="2400" b="1" dirty="0"/>
              <a:t>1.0</a:t>
            </a:r>
          </a:p>
        </p:txBody>
      </p:sp>
      <p:sp>
        <p:nvSpPr>
          <p:cNvPr id="37" name="Oval 36">
            <a:extLst>
              <a:ext uri="{FF2B5EF4-FFF2-40B4-BE49-F238E27FC236}">
                <a16:creationId xmlns:a16="http://schemas.microsoft.com/office/drawing/2014/main" id="{7C2C752F-0031-425D-9D28-6C1DCD1A9324}"/>
              </a:ext>
            </a:extLst>
          </p:cNvPr>
          <p:cNvSpPr/>
          <p:nvPr/>
        </p:nvSpPr>
        <p:spPr>
          <a:xfrm>
            <a:off x="3217076" y="3648812"/>
            <a:ext cx="654837" cy="418609"/>
          </a:xfrm>
          <a:prstGeom prst="ellipse">
            <a:avLst/>
          </a:prstGeom>
          <a:solidFill>
            <a:schemeClr val="tx1">
              <a:lumMod val="20000"/>
              <a:lumOff val="8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a:t>
            </a:r>
            <a:endParaRPr lang="en-US" dirty="0"/>
          </a:p>
        </p:txBody>
      </p:sp>
      <p:sp>
        <p:nvSpPr>
          <p:cNvPr id="39" name="Oval 38">
            <a:extLst>
              <a:ext uri="{FF2B5EF4-FFF2-40B4-BE49-F238E27FC236}">
                <a16:creationId xmlns:a16="http://schemas.microsoft.com/office/drawing/2014/main" id="{249AE358-65C5-4F79-A341-EBC552315277}"/>
              </a:ext>
            </a:extLst>
          </p:cNvPr>
          <p:cNvSpPr/>
          <p:nvPr/>
        </p:nvSpPr>
        <p:spPr>
          <a:xfrm>
            <a:off x="3084909" y="4157798"/>
            <a:ext cx="654841" cy="418616"/>
          </a:xfrm>
          <a:prstGeom prst="ellipse">
            <a:avLst/>
          </a:prstGeom>
          <a:solidFill>
            <a:schemeClr val="tx1">
              <a:lumMod val="20000"/>
              <a:lumOff val="8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a:t>
            </a:r>
            <a:endParaRPr lang="en-US" dirty="0"/>
          </a:p>
        </p:txBody>
      </p:sp>
      <p:sp>
        <p:nvSpPr>
          <p:cNvPr id="45" name="Oval 44">
            <a:extLst>
              <a:ext uri="{FF2B5EF4-FFF2-40B4-BE49-F238E27FC236}">
                <a16:creationId xmlns:a16="http://schemas.microsoft.com/office/drawing/2014/main" id="{858D4AD3-E1F6-4F06-9095-0497AA395494}"/>
              </a:ext>
            </a:extLst>
          </p:cNvPr>
          <p:cNvSpPr/>
          <p:nvPr/>
        </p:nvSpPr>
        <p:spPr>
          <a:xfrm>
            <a:off x="2120815" y="4576414"/>
            <a:ext cx="759613" cy="468962"/>
          </a:xfrm>
          <a:prstGeom prst="ellipse">
            <a:avLst/>
          </a:prstGeom>
          <a:solidFill>
            <a:schemeClr val="tx1">
              <a:lumMod val="20000"/>
              <a:lumOff val="8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SOs</a:t>
            </a:r>
            <a:endParaRPr lang="en-US" dirty="0"/>
          </a:p>
        </p:txBody>
      </p:sp>
      <p:sp>
        <p:nvSpPr>
          <p:cNvPr id="49" name="Oval 48">
            <a:extLst>
              <a:ext uri="{FF2B5EF4-FFF2-40B4-BE49-F238E27FC236}">
                <a16:creationId xmlns:a16="http://schemas.microsoft.com/office/drawing/2014/main" id="{35B7EB97-476A-46C3-B285-2C2B60A7682F}"/>
              </a:ext>
            </a:extLst>
          </p:cNvPr>
          <p:cNvSpPr/>
          <p:nvPr/>
        </p:nvSpPr>
        <p:spPr>
          <a:xfrm>
            <a:off x="2341960" y="5148580"/>
            <a:ext cx="654841" cy="418616"/>
          </a:xfrm>
          <a:prstGeom prst="ellipse">
            <a:avLst/>
          </a:prstGeom>
          <a:solidFill>
            <a:schemeClr val="tx1">
              <a:lumMod val="20000"/>
              <a:lumOff val="8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a:t>
            </a:r>
            <a:endParaRPr lang="en-US" dirty="0"/>
          </a:p>
        </p:txBody>
      </p:sp>
      <p:sp>
        <p:nvSpPr>
          <p:cNvPr id="51" name="Oval 50">
            <a:extLst>
              <a:ext uri="{FF2B5EF4-FFF2-40B4-BE49-F238E27FC236}">
                <a16:creationId xmlns:a16="http://schemas.microsoft.com/office/drawing/2014/main" id="{27503E04-C368-47EF-BAE0-F4B398F97F36}"/>
              </a:ext>
            </a:extLst>
          </p:cNvPr>
          <p:cNvSpPr/>
          <p:nvPr/>
        </p:nvSpPr>
        <p:spPr>
          <a:xfrm>
            <a:off x="3018849" y="5477866"/>
            <a:ext cx="654841" cy="418616"/>
          </a:xfrm>
          <a:prstGeom prst="ellipse">
            <a:avLst/>
          </a:prstGeom>
          <a:solidFill>
            <a:schemeClr val="tx1">
              <a:lumMod val="20000"/>
              <a:lumOff val="8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a:t>
            </a:r>
            <a:endParaRPr lang="en-US" dirty="0"/>
          </a:p>
        </p:txBody>
      </p:sp>
      <p:sp>
        <p:nvSpPr>
          <p:cNvPr id="53" name="Oval 52">
            <a:extLst>
              <a:ext uri="{FF2B5EF4-FFF2-40B4-BE49-F238E27FC236}">
                <a16:creationId xmlns:a16="http://schemas.microsoft.com/office/drawing/2014/main" id="{313175B6-E036-4B82-A600-66B767503453}"/>
              </a:ext>
            </a:extLst>
          </p:cNvPr>
          <p:cNvSpPr/>
          <p:nvPr/>
        </p:nvSpPr>
        <p:spPr>
          <a:xfrm>
            <a:off x="1793396" y="5687174"/>
            <a:ext cx="654837" cy="418609"/>
          </a:xfrm>
          <a:prstGeom prst="ellipse">
            <a:avLst/>
          </a:prstGeom>
          <a:solidFill>
            <a:schemeClr val="tx1">
              <a:lumMod val="20000"/>
              <a:lumOff val="8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a:t>
            </a:r>
            <a:endParaRPr lang="en-US" dirty="0"/>
          </a:p>
        </p:txBody>
      </p:sp>
      <p:sp>
        <p:nvSpPr>
          <p:cNvPr id="55" name="Oval 54">
            <a:extLst>
              <a:ext uri="{FF2B5EF4-FFF2-40B4-BE49-F238E27FC236}">
                <a16:creationId xmlns:a16="http://schemas.microsoft.com/office/drawing/2014/main" id="{EB2FFDC8-9C62-42C8-9565-45DF0B874016}"/>
              </a:ext>
            </a:extLst>
          </p:cNvPr>
          <p:cNvSpPr/>
          <p:nvPr/>
        </p:nvSpPr>
        <p:spPr>
          <a:xfrm>
            <a:off x="3010473" y="6077195"/>
            <a:ext cx="654837" cy="418609"/>
          </a:xfrm>
          <a:prstGeom prst="ellipse">
            <a:avLst/>
          </a:prstGeom>
          <a:solidFill>
            <a:schemeClr val="tx1">
              <a:lumMod val="20000"/>
              <a:lumOff val="8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a:t>
            </a:r>
            <a:endParaRPr lang="en-US" dirty="0"/>
          </a:p>
        </p:txBody>
      </p:sp>
      <p:sp>
        <p:nvSpPr>
          <p:cNvPr id="25" name="Oval 24">
            <a:extLst>
              <a:ext uri="{FF2B5EF4-FFF2-40B4-BE49-F238E27FC236}">
                <a16:creationId xmlns:a16="http://schemas.microsoft.com/office/drawing/2014/main" id="{118544EB-9E8C-414D-8D88-0A100B6979BE}"/>
              </a:ext>
            </a:extLst>
          </p:cNvPr>
          <p:cNvSpPr/>
          <p:nvPr/>
        </p:nvSpPr>
        <p:spPr>
          <a:xfrm>
            <a:off x="6474621" y="4939272"/>
            <a:ext cx="654841" cy="4186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a:t>
            </a:r>
            <a:endParaRPr lang="en-US" dirty="0"/>
          </a:p>
        </p:txBody>
      </p:sp>
      <p:sp>
        <p:nvSpPr>
          <p:cNvPr id="26" name="Oval 25">
            <a:extLst>
              <a:ext uri="{FF2B5EF4-FFF2-40B4-BE49-F238E27FC236}">
                <a16:creationId xmlns:a16="http://schemas.microsoft.com/office/drawing/2014/main" id="{C9FA6501-D342-479A-A317-D538221C6499}"/>
              </a:ext>
            </a:extLst>
          </p:cNvPr>
          <p:cNvSpPr/>
          <p:nvPr/>
        </p:nvSpPr>
        <p:spPr>
          <a:xfrm>
            <a:off x="3945169" y="4200893"/>
            <a:ext cx="654837" cy="4186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a:t>
            </a:r>
            <a:endParaRPr lang="en-US" dirty="0"/>
          </a:p>
        </p:txBody>
      </p:sp>
      <p:sp>
        <p:nvSpPr>
          <p:cNvPr id="28" name="Oval 27">
            <a:extLst>
              <a:ext uri="{FF2B5EF4-FFF2-40B4-BE49-F238E27FC236}">
                <a16:creationId xmlns:a16="http://schemas.microsoft.com/office/drawing/2014/main" id="{DD63D5E0-C732-4390-9CC9-959638F8CE84}"/>
              </a:ext>
            </a:extLst>
          </p:cNvPr>
          <p:cNvSpPr/>
          <p:nvPr/>
        </p:nvSpPr>
        <p:spPr>
          <a:xfrm>
            <a:off x="4137928" y="3188276"/>
            <a:ext cx="1105217" cy="4186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Total</a:t>
            </a:r>
            <a:endParaRPr lang="en-US" dirty="0"/>
          </a:p>
        </p:txBody>
      </p:sp>
    </p:spTree>
    <p:extLst>
      <p:ext uri="{BB962C8B-B14F-4D97-AF65-F5344CB8AC3E}">
        <p14:creationId xmlns:p14="http://schemas.microsoft.com/office/powerpoint/2010/main" val="333894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8346-CA92-45BC-B0F5-6D1D5B3CF050}"/>
              </a:ext>
            </a:extLst>
          </p:cNvPr>
          <p:cNvSpPr>
            <a:spLocks noGrp="1"/>
          </p:cNvSpPr>
          <p:nvPr>
            <p:ph type="title"/>
          </p:nvPr>
        </p:nvSpPr>
        <p:spPr/>
        <p:txBody>
          <a:bodyPr>
            <a:normAutofit/>
          </a:bodyPr>
          <a:lstStyle/>
          <a:p>
            <a:r>
              <a:rPr lang="en-US" dirty="0"/>
              <a:t>Dimensions of CSBD </a:t>
            </a:r>
            <a:r>
              <a:rPr lang="en-US" sz="1600" dirty="0"/>
              <a:t>(Winters et al., 2010 Carvalho et al., 2015)</a:t>
            </a:r>
          </a:p>
        </p:txBody>
      </p:sp>
      <p:graphicFrame>
        <p:nvGraphicFramePr>
          <p:cNvPr id="8" name="Content Placeholder 4">
            <a:extLst>
              <a:ext uri="{FF2B5EF4-FFF2-40B4-BE49-F238E27FC236}">
                <a16:creationId xmlns:a16="http://schemas.microsoft.com/office/drawing/2014/main" id="{DC926E29-3FAE-4E4E-97F0-E92A4544FE0A}"/>
              </a:ext>
            </a:extLst>
          </p:cNvPr>
          <p:cNvGraphicFramePr>
            <a:graphicFrameLocks noGrp="1"/>
          </p:cNvGraphicFramePr>
          <p:nvPr>
            <p:ph idx="1"/>
          </p:nvPr>
        </p:nvGraphicFramePr>
        <p:xfrm>
          <a:off x="1524000" y="1714500"/>
          <a:ext cx="9144000" cy="4457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852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48A57FE-68DA-4010-ABC9-3E11B0C21632}"/>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4800" kern="1200" dirty="0">
                <a:solidFill>
                  <a:schemeClr val="tx1"/>
                </a:solidFill>
                <a:latin typeface="+mj-lt"/>
                <a:ea typeface="+mj-ea"/>
                <a:cs typeface="+mj-cs"/>
              </a:rPr>
              <a:t>What is it?</a:t>
            </a:r>
          </a:p>
        </p:txBody>
      </p:sp>
      <p:sp>
        <p:nvSpPr>
          <p:cNvPr id="16" name="Rectangle 15">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D8D3EE64-B37D-44C9-8CD1-927D5683AB95}"/>
              </a:ext>
            </a:extLst>
          </p:cNvPr>
          <p:cNvSpPr>
            <a:spLocks noGrp="1"/>
          </p:cNvSpPr>
          <p:nvPr>
            <p:ph type="body" idx="1"/>
          </p:nvPr>
        </p:nvSpPr>
        <p:spPr>
          <a:xfrm>
            <a:off x="823442" y="4541263"/>
            <a:ext cx="4662957" cy="1395022"/>
          </a:xfrm>
        </p:spPr>
        <p:txBody>
          <a:bodyPr vert="horz" lIns="91440" tIns="45720" rIns="91440" bIns="45720" rtlCol="0" anchor="t">
            <a:normAutofit/>
          </a:bodyPr>
          <a:lstStyle/>
          <a:p>
            <a:endParaRPr lang="en-US" sz="2400" kern="1200">
              <a:solidFill>
                <a:srgbClr val="FFFFFF"/>
              </a:solidFill>
              <a:latin typeface="+mn-lt"/>
              <a:ea typeface="+mn-ea"/>
              <a:cs typeface="+mn-cs"/>
            </a:endParaRPr>
          </a:p>
        </p:txBody>
      </p:sp>
      <p:pic>
        <p:nvPicPr>
          <p:cNvPr id="9" name="Picture 8">
            <a:extLst>
              <a:ext uri="{FF2B5EF4-FFF2-40B4-BE49-F238E27FC236}">
                <a16:creationId xmlns:a16="http://schemas.microsoft.com/office/drawing/2014/main" id="{1F8A5756-0B72-481E-B183-4989877D4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141" y="463405"/>
            <a:ext cx="2947278" cy="3684098"/>
          </a:xfrm>
          <a:prstGeom prst="rect">
            <a:avLst/>
          </a:prstGeom>
        </p:spPr>
      </p:pic>
      <p:sp>
        <p:nvSpPr>
          <p:cNvPr id="22" name="Rectangle 21">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40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4C1E2-44DB-4697-AEC0-71C850A806F9}"/>
              </a:ext>
            </a:extLst>
          </p:cNvPr>
          <p:cNvSpPr>
            <a:spLocks noGrp="1"/>
          </p:cNvSpPr>
          <p:nvPr>
            <p:ph type="title"/>
          </p:nvPr>
        </p:nvSpPr>
        <p:spPr/>
        <p:txBody>
          <a:bodyPr/>
          <a:lstStyle/>
          <a:p>
            <a:r>
              <a:rPr lang="en-US" dirty="0"/>
              <a:t>Dimensions of CSBD </a:t>
            </a:r>
            <a:r>
              <a:rPr lang="en-US" sz="1600" dirty="0"/>
              <a:t>(Kingston et al., 2017; Knight, 2018)</a:t>
            </a:r>
          </a:p>
        </p:txBody>
      </p:sp>
      <p:graphicFrame>
        <p:nvGraphicFramePr>
          <p:cNvPr id="12" name="Content Placeholder 4">
            <a:extLst>
              <a:ext uri="{FF2B5EF4-FFF2-40B4-BE49-F238E27FC236}">
                <a16:creationId xmlns:a16="http://schemas.microsoft.com/office/drawing/2014/main" id="{297BB8E7-F118-4FFB-8759-A0E1E34F2B95}"/>
              </a:ext>
            </a:extLst>
          </p:cNvPr>
          <p:cNvGraphicFramePr>
            <a:graphicFrameLocks noGrp="1"/>
          </p:cNvGraphicFramePr>
          <p:nvPr>
            <p:ph idx="1"/>
          </p:nvPr>
        </p:nvGraphicFramePr>
        <p:xfrm>
          <a:off x="1524000" y="1714500"/>
          <a:ext cx="9144000" cy="4457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ooter Placeholder 6">
            <a:extLst>
              <a:ext uri="{FF2B5EF4-FFF2-40B4-BE49-F238E27FC236}">
                <a16:creationId xmlns:a16="http://schemas.microsoft.com/office/drawing/2014/main" id="{F7990F52-F5B0-420E-98D4-B4C410EA120C}"/>
              </a:ext>
            </a:extLst>
          </p:cNvPr>
          <p:cNvSpPr>
            <a:spLocks noGrp="1"/>
          </p:cNvSpPr>
          <p:nvPr>
            <p:ph type="ftr" sz="quarter" idx="11"/>
          </p:nvPr>
        </p:nvSpPr>
        <p:spPr/>
        <p:txBody>
          <a:bodyPr/>
          <a:lstStyle/>
          <a:p>
            <a:r>
              <a:rPr lang="en-US"/>
              <a:t>HOPE Program</a:t>
            </a:r>
            <a:endParaRPr lang="en-US" dirty="0"/>
          </a:p>
        </p:txBody>
      </p:sp>
      <p:sp>
        <p:nvSpPr>
          <p:cNvPr id="8" name="Date Placeholder 7">
            <a:extLst>
              <a:ext uri="{FF2B5EF4-FFF2-40B4-BE49-F238E27FC236}">
                <a16:creationId xmlns:a16="http://schemas.microsoft.com/office/drawing/2014/main" id="{2EC6A166-9C66-43FA-A033-4F8D14A0D882}"/>
              </a:ext>
            </a:extLst>
          </p:cNvPr>
          <p:cNvSpPr>
            <a:spLocks noGrp="1"/>
          </p:cNvSpPr>
          <p:nvPr>
            <p:ph type="dt" sz="half" idx="10"/>
          </p:nvPr>
        </p:nvSpPr>
        <p:spPr/>
        <p:txBody>
          <a:bodyPr/>
          <a:lstStyle/>
          <a:p>
            <a:r>
              <a:rPr lang="en-US"/>
              <a:t>11/7/2018</a:t>
            </a:r>
          </a:p>
        </p:txBody>
      </p:sp>
      <p:sp>
        <p:nvSpPr>
          <p:cNvPr id="9" name="Slide Number Placeholder 8">
            <a:extLst>
              <a:ext uri="{FF2B5EF4-FFF2-40B4-BE49-F238E27FC236}">
                <a16:creationId xmlns:a16="http://schemas.microsoft.com/office/drawing/2014/main" id="{E23C1814-6C6D-4504-A491-A3BA21D9008E}"/>
              </a:ext>
            </a:extLst>
          </p:cNvPr>
          <p:cNvSpPr>
            <a:spLocks noGrp="1"/>
          </p:cNvSpPr>
          <p:nvPr>
            <p:ph type="sldNum" sz="quarter" idx="12"/>
          </p:nvPr>
        </p:nvSpPr>
        <p:spPr/>
        <p:txBody>
          <a:bodyPr/>
          <a:lstStyle/>
          <a:p>
            <a:fld id="{E31375A4-56A4-47D6-9801-1991572033F7}" type="slidenum">
              <a:rPr lang="en-US" smtClean="0"/>
              <a:t>40</a:t>
            </a:fld>
            <a:endParaRPr lang="en-US"/>
          </a:p>
        </p:txBody>
      </p:sp>
    </p:spTree>
    <p:extLst>
      <p:ext uri="{BB962C8B-B14F-4D97-AF65-F5344CB8AC3E}">
        <p14:creationId xmlns:p14="http://schemas.microsoft.com/office/powerpoint/2010/main" val="276489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4C1E2-44DB-4697-AEC0-71C850A806F9}"/>
              </a:ext>
            </a:extLst>
          </p:cNvPr>
          <p:cNvSpPr>
            <a:spLocks noGrp="1"/>
          </p:cNvSpPr>
          <p:nvPr>
            <p:ph type="title"/>
          </p:nvPr>
        </p:nvSpPr>
        <p:spPr/>
        <p:txBody>
          <a:bodyPr/>
          <a:lstStyle/>
          <a:p>
            <a:r>
              <a:rPr lang="en-US" dirty="0"/>
              <a:t>Dimensions of CSBD </a:t>
            </a:r>
            <a:r>
              <a:rPr lang="en-US" sz="1600" dirty="0"/>
              <a:t>(Kingston et al., 2017; Knight, 2018)</a:t>
            </a:r>
          </a:p>
        </p:txBody>
      </p:sp>
      <p:graphicFrame>
        <p:nvGraphicFramePr>
          <p:cNvPr id="12" name="Content Placeholder 4">
            <a:extLst>
              <a:ext uri="{FF2B5EF4-FFF2-40B4-BE49-F238E27FC236}">
                <a16:creationId xmlns:a16="http://schemas.microsoft.com/office/drawing/2014/main" id="{297BB8E7-F118-4FFB-8759-A0E1E34F2B95}"/>
              </a:ext>
            </a:extLst>
          </p:cNvPr>
          <p:cNvGraphicFramePr>
            <a:graphicFrameLocks noGrp="1"/>
          </p:cNvGraphicFramePr>
          <p:nvPr>
            <p:ph idx="1"/>
          </p:nvPr>
        </p:nvGraphicFramePr>
        <p:xfrm>
          <a:off x="1524000" y="1714500"/>
          <a:ext cx="9144000" cy="4457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ooter Placeholder 6">
            <a:extLst>
              <a:ext uri="{FF2B5EF4-FFF2-40B4-BE49-F238E27FC236}">
                <a16:creationId xmlns:a16="http://schemas.microsoft.com/office/drawing/2014/main" id="{F7990F52-F5B0-420E-98D4-B4C410EA120C}"/>
              </a:ext>
            </a:extLst>
          </p:cNvPr>
          <p:cNvSpPr>
            <a:spLocks noGrp="1"/>
          </p:cNvSpPr>
          <p:nvPr>
            <p:ph type="ftr" sz="quarter" idx="11"/>
          </p:nvPr>
        </p:nvSpPr>
        <p:spPr/>
        <p:txBody>
          <a:bodyPr/>
          <a:lstStyle/>
          <a:p>
            <a:r>
              <a:rPr lang="en-US"/>
              <a:t>HOPE Program</a:t>
            </a:r>
            <a:endParaRPr lang="en-US" dirty="0"/>
          </a:p>
        </p:txBody>
      </p:sp>
      <p:sp>
        <p:nvSpPr>
          <p:cNvPr id="8" name="Date Placeholder 7">
            <a:extLst>
              <a:ext uri="{FF2B5EF4-FFF2-40B4-BE49-F238E27FC236}">
                <a16:creationId xmlns:a16="http://schemas.microsoft.com/office/drawing/2014/main" id="{2EC6A166-9C66-43FA-A033-4F8D14A0D882}"/>
              </a:ext>
            </a:extLst>
          </p:cNvPr>
          <p:cNvSpPr>
            <a:spLocks noGrp="1"/>
          </p:cNvSpPr>
          <p:nvPr>
            <p:ph type="dt" sz="half" idx="10"/>
          </p:nvPr>
        </p:nvSpPr>
        <p:spPr/>
        <p:txBody>
          <a:bodyPr/>
          <a:lstStyle/>
          <a:p>
            <a:r>
              <a:rPr lang="en-US"/>
              <a:t>11/7/2018</a:t>
            </a:r>
          </a:p>
        </p:txBody>
      </p:sp>
      <p:sp>
        <p:nvSpPr>
          <p:cNvPr id="9" name="Slide Number Placeholder 8">
            <a:extLst>
              <a:ext uri="{FF2B5EF4-FFF2-40B4-BE49-F238E27FC236}">
                <a16:creationId xmlns:a16="http://schemas.microsoft.com/office/drawing/2014/main" id="{E23C1814-6C6D-4504-A491-A3BA21D9008E}"/>
              </a:ext>
            </a:extLst>
          </p:cNvPr>
          <p:cNvSpPr>
            <a:spLocks noGrp="1"/>
          </p:cNvSpPr>
          <p:nvPr>
            <p:ph type="sldNum" sz="quarter" idx="12"/>
          </p:nvPr>
        </p:nvSpPr>
        <p:spPr/>
        <p:txBody>
          <a:bodyPr/>
          <a:lstStyle/>
          <a:p>
            <a:fld id="{E31375A4-56A4-47D6-9801-1991572033F7}" type="slidenum">
              <a:rPr lang="en-US" smtClean="0"/>
              <a:t>41</a:t>
            </a:fld>
            <a:endParaRPr lang="en-US"/>
          </a:p>
        </p:txBody>
      </p:sp>
      <p:sp>
        <p:nvSpPr>
          <p:cNvPr id="3" name="Rectangle 2">
            <a:extLst>
              <a:ext uri="{FF2B5EF4-FFF2-40B4-BE49-F238E27FC236}">
                <a16:creationId xmlns:a16="http://schemas.microsoft.com/office/drawing/2014/main" id="{33A73FF3-AB5B-7958-DCE6-888D87C38D81}"/>
              </a:ext>
            </a:extLst>
          </p:cNvPr>
          <p:cNvSpPr/>
          <p:nvPr/>
        </p:nvSpPr>
        <p:spPr>
          <a:xfrm>
            <a:off x="1151376" y="4275929"/>
            <a:ext cx="3795197" cy="1325564"/>
          </a:xfrm>
          <a:prstGeom prst="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n w="0"/>
                <a:solidFill>
                  <a:schemeClr val="tx1"/>
                </a:solidFill>
                <a:effectLst>
                  <a:outerShdw blurRad="38100" dist="19050" dir="2700000" algn="tl" rotWithShape="0">
                    <a:schemeClr val="dk1">
                      <a:alpha val="40000"/>
                    </a:schemeClr>
                  </a:outerShdw>
                </a:effectLst>
              </a:rPr>
              <a:t>Sexual assertiveness</a:t>
            </a:r>
          </a:p>
          <a:p>
            <a:pPr algn="ctr"/>
            <a:r>
              <a:rPr lang="en-US" sz="2000" b="1" dirty="0">
                <a:ln w="0"/>
                <a:solidFill>
                  <a:schemeClr val="tx1"/>
                </a:solidFill>
                <a:effectLst>
                  <a:outerShdw blurRad="38100" dist="19050" dir="2700000" algn="tl" rotWithShape="0">
                    <a:schemeClr val="dk1">
                      <a:alpha val="40000"/>
                    </a:schemeClr>
                  </a:outerShdw>
                </a:effectLst>
              </a:rPr>
              <a:t>Sexual esteem</a:t>
            </a:r>
          </a:p>
          <a:p>
            <a:pPr algn="ctr"/>
            <a:r>
              <a:rPr lang="en-US" sz="2000" b="1" dirty="0">
                <a:ln w="0"/>
                <a:solidFill>
                  <a:schemeClr val="tx1"/>
                </a:solidFill>
                <a:effectLst>
                  <a:outerShdw blurRad="38100" dist="19050" dir="2700000" algn="tl" rotWithShape="0">
                    <a:schemeClr val="dk1">
                      <a:alpha val="40000"/>
                    </a:schemeClr>
                  </a:outerShdw>
                </a:effectLst>
              </a:rPr>
              <a:t>Sexual motivation</a:t>
            </a:r>
          </a:p>
          <a:p>
            <a:pPr algn="ctr"/>
            <a:r>
              <a:rPr lang="en-US" sz="2000" b="1" dirty="0">
                <a:ln w="0"/>
                <a:solidFill>
                  <a:schemeClr val="tx1"/>
                </a:solidFill>
                <a:effectLst>
                  <a:outerShdw blurRad="38100" dist="19050" dir="2700000" algn="tl" rotWithShape="0">
                    <a:schemeClr val="dk1">
                      <a:alpha val="40000"/>
                    </a:schemeClr>
                  </a:outerShdw>
                </a:effectLst>
              </a:rPr>
              <a:t>CM/</a:t>
            </a:r>
            <a:r>
              <a:rPr lang="en-US" sz="2000" b="1" dirty="0" err="1">
                <a:ln w="0"/>
                <a:solidFill>
                  <a:schemeClr val="tx1"/>
                </a:solidFill>
                <a:effectLst>
                  <a:outerShdw blurRad="38100" dist="19050" dir="2700000" algn="tl" rotWithShape="0">
                    <a:schemeClr val="dk1">
                      <a:alpha val="40000"/>
                    </a:schemeClr>
                  </a:outerShdw>
                </a:effectLst>
              </a:rPr>
              <a:t>ScI</a:t>
            </a:r>
            <a:r>
              <a:rPr lang="en-US" sz="2000" b="1" dirty="0">
                <a:ln w="0"/>
                <a:solidFill>
                  <a:schemeClr val="tx1"/>
                </a:solidFill>
                <a:effectLst>
                  <a:outerShdw blurRad="38100" dist="19050" dir="2700000" algn="tl" rotWithShape="0">
                    <a:schemeClr val="dk1">
                      <a:alpha val="40000"/>
                    </a:schemeClr>
                  </a:outerShdw>
                </a:effectLst>
              </a:rPr>
              <a:t> Psychopathy</a:t>
            </a:r>
          </a:p>
        </p:txBody>
      </p:sp>
      <p:sp>
        <p:nvSpPr>
          <p:cNvPr id="4" name="Rectangle 3">
            <a:extLst>
              <a:ext uri="{FF2B5EF4-FFF2-40B4-BE49-F238E27FC236}">
                <a16:creationId xmlns:a16="http://schemas.microsoft.com/office/drawing/2014/main" id="{F0A327C3-80DD-62B4-C683-81E0CF33FC1B}"/>
              </a:ext>
            </a:extLst>
          </p:cNvPr>
          <p:cNvSpPr/>
          <p:nvPr/>
        </p:nvSpPr>
        <p:spPr>
          <a:xfrm>
            <a:off x="7439025" y="4137184"/>
            <a:ext cx="3914775" cy="1701755"/>
          </a:xfrm>
          <a:prstGeom prst="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n w="0"/>
                <a:solidFill>
                  <a:schemeClr val="tx1"/>
                </a:solidFill>
                <a:effectLst>
                  <a:outerShdw blurRad="38100" dist="19050" dir="2700000" algn="tl" rotWithShape="0">
                    <a:schemeClr val="dk1">
                      <a:alpha val="40000"/>
                    </a:schemeClr>
                  </a:outerShdw>
                </a:effectLst>
              </a:rPr>
              <a:t>Neuroticism</a:t>
            </a:r>
          </a:p>
          <a:p>
            <a:pPr algn="ctr"/>
            <a:r>
              <a:rPr lang="en-US" sz="2000" b="1" dirty="0">
                <a:ln w="0"/>
                <a:solidFill>
                  <a:schemeClr val="tx1"/>
                </a:solidFill>
                <a:effectLst>
                  <a:outerShdw blurRad="38100" dist="19050" dir="2700000" algn="tl" rotWithShape="0">
                    <a:schemeClr val="dk1">
                      <a:alpha val="40000"/>
                    </a:schemeClr>
                  </a:outerShdw>
                </a:effectLst>
              </a:rPr>
              <a:t>Anxiety</a:t>
            </a:r>
          </a:p>
          <a:p>
            <a:pPr algn="ctr"/>
            <a:r>
              <a:rPr lang="en-US" sz="2000" b="1" dirty="0">
                <a:ln w="0"/>
                <a:solidFill>
                  <a:schemeClr val="tx1"/>
                </a:solidFill>
                <a:effectLst>
                  <a:outerShdw blurRad="38100" dist="19050" dir="2700000" algn="tl" rotWithShape="0">
                    <a:schemeClr val="dk1">
                      <a:alpha val="40000"/>
                    </a:schemeClr>
                  </a:outerShdw>
                </a:effectLst>
              </a:rPr>
              <a:t>Depression</a:t>
            </a:r>
          </a:p>
          <a:p>
            <a:pPr algn="ctr"/>
            <a:r>
              <a:rPr lang="en-US" sz="2000" b="1" dirty="0">
                <a:ln w="0"/>
                <a:solidFill>
                  <a:schemeClr val="tx1"/>
                </a:solidFill>
                <a:effectLst>
                  <a:outerShdw blurRad="38100" dist="19050" dir="2700000" algn="tl" rotWithShape="0">
                    <a:schemeClr val="dk1">
                      <a:alpha val="40000"/>
                    </a:schemeClr>
                  </a:outerShdw>
                </a:effectLst>
              </a:rPr>
              <a:t>Behavioral dysregulation/negative emotionality</a:t>
            </a:r>
          </a:p>
        </p:txBody>
      </p:sp>
    </p:spTree>
    <p:extLst>
      <p:ext uri="{BB962C8B-B14F-4D97-AF65-F5344CB8AC3E}">
        <p14:creationId xmlns:p14="http://schemas.microsoft.com/office/powerpoint/2010/main" val="291202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3C48B49-6135-48B6-AC0F-97E5D8D1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59B285D-DC3A-0745-9BBC-9EA8031355FA}"/>
              </a:ext>
            </a:extLst>
          </p:cNvPr>
          <p:cNvSpPr>
            <a:spLocks noGrp="1"/>
          </p:cNvSpPr>
          <p:nvPr>
            <p:ph type="title"/>
          </p:nvPr>
        </p:nvSpPr>
        <p:spPr>
          <a:xfrm>
            <a:off x="1329766" y="1146412"/>
            <a:ext cx="9014348" cy="2402006"/>
          </a:xfrm>
        </p:spPr>
        <p:txBody>
          <a:bodyPr vert="horz" lIns="91440" tIns="45720" rIns="91440" bIns="45720" rtlCol="0" anchor="b">
            <a:normAutofit/>
          </a:bodyPr>
          <a:lstStyle/>
          <a:p>
            <a:r>
              <a:rPr lang="en-US" sz="4800" kern="1200" dirty="0">
                <a:solidFill>
                  <a:schemeClr val="tx1"/>
                </a:solidFill>
                <a:latin typeface="+mj-lt"/>
                <a:ea typeface="+mj-ea"/>
                <a:cs typeface="+mj-cs"/>
              </a:rPr>
              <a:t>Definition and Assessment</a:t>
            </a:r>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 y="4374554"/>
            <a:ext cx="12192007" cy="2483444"/>
          </a:xfrm>
          <a:prstGeom prst="rect">
            <a:avLst/>
          </a:prstGeom>
          <a:gradFill>
            <a:gsLst>
              <a:gs pos="0">
                <a:schemeClr val="accent1">
                  <a:lumMod val="75000"/>
                </a:schemeClr>
              </a:gs>
              <a:gs pos="100000">
                <a:srgbClr val="000000"/>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40655" y="4374554"/>
            <a:ext cx="4051344" cy="2483446"/>
          </a:xfrm>
          <a:prstGeom prst="rect">
            <a:avLst/>
          </a:prstGeom>
          <a:gradFill>
            <a:gsLst>
              <a:gs pos="4000">
                <a:schemeClr val="accent1">
                  <a:alpha val="21000"/>
                </a:schemeClr>
              </a:gs>
              <a:gs pos="83000">
                <a:schemeClr val="accent1">
                  <a:lumMod val="50000"/>
                  <a:alpha val="61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256AC18-FB41-4977-8B0C-F5082335A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379429"/>
            <a:ext cx="12191984" cy="1953928"/>
          </a:xfrm>
          <a:prstGeom prst="rect">
            <a:avLst/>
          </a:prstGeom>
          <a:gradFill>
            <a:gsLst>
              <a:gs pos="32000">
                <a:schemeClr val="accent1">
                  <a:lumMod val="50000"/>
                  <a:alpha val="0"/>
                </a:schemeClr>
              </a:gs>
              <a:gs pos="100000">
                <a:schemeClr val="accent1">
                  <a:alpha val="5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 y="4380927"/>
            <a:ext cx="12192000" cy="2019443"/>
          </a:xfrm>
          <a:prstGeom prst="rect">
            <a:avLst/>
          </a:prstGeom>
          <a:gradFill>
            <a:gsLst>
              <a:gs pos="32000">
                <a:schemeClr val="accent1">
                  <a:lumMod val="50000"/>
                  <a:alpha val="0"/>
                </a:schemeClr>
              </a:gs>
              <a:gs pos="100000">
                <a:srgbClr val="000000">
                  <a:alpha val="45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F6E5C956-0941-9D45-95F3-ABF14FCA565C}"/>
              </a:ext>
            </a:extLst>
          </p:cNvPr>
          <p:cNvSpPr>
            <a:spLocks noGrp="1"/>
          </p:cNvSpPr>
          <p:nvPr>
            <p:ph type="body" idx="1"/>
          </p:nvPr>
        </p:nvSpPr>
        <p:spPr>
          <a:xfrm>
            <a:off x="1329765" y="4892722"/>
            <a:ext cx="6387155" cy="1078173"/>
          </a:xfrm>
        </p:spPr>
        <p:txBody>
          <a:bodyPr vert="horz" lIns="91440" tIns="45720" rIns="91440" bIns="45720" rtlCol="0" anchor="ctr">
            <a:normAutofit/>
          </a:bodyPr>
          <a:lstStyle/>
          <a:p>
            <a:endParaRPr lang="en-US" sz="2400" kern="1200">
              <a:solidFill>
                <a:srgbClr val="FFFFFF"/>
              </a:solidFill>
              <a:latin typeface="+mn-lt"/>
              <a:ea typeface="+mn-ea"/>
              <a:cs typeface="+mn-cs"/>
            </a:endParaRPr>
          </a:p>
        </p:txBody>
      </p:sp>
      <p:pic>
        <p:nvPicPr>
          <p:cNvPr id="2" name="Picture 1">
            <a:extLst>
              <a:ext uri="{FF2B5EF4-FFF2-40B4-BE49-F238E27FC236}">
                <a16:creationId xmlns:a16="http://schemas.microsoft.com/office/drawing/2014/main" id="{98F4E809-EDE4-C1B8-EF0A-94B3B924C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8363" y="573538"/>
            <a:ext cx="1969192" cy="3516412"/>
          </a:xfrm>
          <a:prstGeom prst="rect">
            <a:avLst/>
          </a:prstGeom>
        </p:spPr>
      </p:pic>
    </p:spTree>
    <p:extLst>
      <p:ext uri="{BB962C8B-B14F-4D97-AF65-F5344CB8AC3E}">
        <p14:creationId xmlns:p14="http://schemas.microsoft.com/office/powerpoint/2010/main" val="308091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69E1D-33F9-4585-BF69-4551045E9A2F}"/>
              </a:ext>
            </a:extLst>
          </p:cNvPr>
          <p:cNvSpPr>
            <a:spLocks noGrp="1"/>
          </p:cNvSpPr>
          <p:nvPr>
            <p:ph type="title"/>
          </p:nvPr>
        </p:nvSpPr>
        <p:spPr/>
        <p:txBody>
          <a:bodyPr>
            <a:normAutofit fontScale="90000"/>
          </a:bodyPr>
          <a:lstStyle/>
          <a:p>
            <a:r>
              <a:rPr lang="en-US" dirty="0"/>
              <a:t>Definition: Diagnosis </a:t>
            </a:r>
            <a:r>
              <a:rPr lang="en-US" sz="1800" cap="none" dirty="0"/>
              <a:t>(Gola, </a:t>
            </a:r>
            <a:r>
              <a:rPr lang="en-US" sz="1800" cap="none" dirty="0" err="1"/>
              <a:t>Lewczuk</a:t>
            </a:r>
            <a:r>
              <a:rPr lang="en-US" sz="1800" cap="none" dirty="0"/>
              <a:t>, Potenza, Kingston, Grubbs, Stark, &amp; Reid, 2020)</a:t>
            </a:r>
            <a:br>
              <a:rPr lang="en-US" sz="1800" cap="none" dirty="0">
                <a:effectLst/>
                <a:latin typeface="Calibri" panose="020F0502020204030204" pitchFamily="34" charset="0"/>
                <a:ea typeface="Calibri" panose="020F0502020204030204" pitchFamily="34" charset="0"/>
                <a:cs typeface="Times New Roman" panose="02020603050405020304" pitchFamily="18" charset="0"/>
              </a:rPr>
            </a:br>
            <a:endParaRPr lang="en-US" cap="none" dirty="0"/>
          </a:p>
        </p:txBody>
      </p:sp>
      <p:graphicFrame>
        <p:nvGraphicFramePr>
          <p:cNvPr id="7" name="Table 7">
            <a:extLst>
              <a:ext uri="{FF2B5EF4-FFF2-40B4-BE49-F238E27FC236}">
                <a16:creationId xmlns:a16="http://schemas.microsoft.com/office/drawing/2014/main" id="{24773146-2E00-442F-B96A-FA288129E40F}"/>
              </a:ext>
            </a:extLst>
          </p:cNvPr>
          <p:cNvGraphicFramePr>
            <a:graphicFrameLocks noGrp="1"/>
          </p:cNvGraphicFramePr>
          <p:nvPr>
            <p:ph idx="1"/>
          </p:nvPr>
        </p:nvGraphicFramePr>
        <p:xfrm>
          <a:off x="1523999" y="1600200"/>
          <a:ext cx="9144000" cy="1828800"/>
        </p:xfrm>
        <a:graphic>
          <a:graphicData uri="http://schemas.openxmlformats.org/drawingml/2006/table">
            <a:tbl>
              <a:tblPr firstRow="1" bandRow="1">
                <a:tableStyleId>{69CF1AB2-1976-4502-BF36-3FF5EA218861}</a:tableStyleId>
              </a:tblPr>
              <a:tblGrid>
                <a:gridCol w="4572000">
                  <a:extLst>
                    <a:ext uri="{9D8B030D-6E8A-4147-A177-3AD203B41FA5}">
                      <a16:colId xmlns:a16="http://schemas.microsoft.com/office/drawing/2014/main" val="3050806390"/>
                    </a:ext>
                  </a:extLst>
                </a:gridCol>
                <a:gridCol w="4572000">
                  <a:extLst>
                    <a:ext uri="{9D8B030D-6E8A-4147-A177-3AD203B41FA5}">
                      <a16:colId xmlns:a16="http://schemas.microsoft.com/office/drawing/2014/main" val="621551802"/>
                    </a:ext>
                  </a:extLst>
                </a:gridCol>
              </a:tblGrid>
              <a:tr h="370840">
                <a:tc>
                  <a:txBody>
                    <a:bodyPr/>
                    <a:lstStyle/>
                    <a:p>
                      <a:r>
                        <a:rPr lang="en-US" dirty="0"/>
                        <a:t>Compulsive Sexual Behavior Disorder</a:t>
                      </a:r>
                    </a:p>
                    <a:p>
                      <a:r>
                        <a:rPr lang="en-US" dirty="0"/>
                        <a:t>ICD-11</a:t>
                      </a:r>
                    </a:p>
                  </a:txBody>
                  <a:tcPr/>
                </a:tc>
                <a:tc>
                  <a:txBody>
                    <a:bodyPr/>
                    <a:lstStyle/>
                    <a:p>
                      <a:r>
                        <a:rPr lang="en-US" dirty="0"/>
                        <a:t>Hypersexual Disorder</a:t>
                      </a:r>
                    </a:p>
                    <a:p>
                      <a:r>
                        <a:rPr lang="en-US" dirty="0"/>
                        <a:t>DSM-5</a:t>
                      </a:r>
                    </a:p>
                  </a:txBody>
                  <a:tcPr/>
                </a:tc>
                <a:extLst>
                  <a:ext uri="{0D108BD9-81ED-4DB2-BD59-A6C34878D82A}">
                    <a16:rowId xmlns:a16="http://schemas.microsoft.com/office/drawing/2014/main" val="2961215634"/>
                  </a:ext>
                </a:extLst>
              </a:tr>
              <a:tr h="370840">
                <a:tc>
                  <a:txBody>
                    <a:bodyPr/>
                    <a:lstStyle/>
                    <a:p>
                      <a:r>
                        <a:rPr lang="en-US" sz="1800" kern="1200" dirty="0">
                          <a:solidFill>
                            <a:schemeClr val="dk1"/>
                          </a:solidFill>
                          <a:effectLst/>
                          <a:latin typeface="+mn-lt"/>
                          <a:ea typeface="+mn-ea"/>
                          <a:cs typeface="+mn-cs"/>
                        </a:rPr>
                        <a:t>Repetitive sexual activities become a central focus of the person’s life to the point of neglecting health and personal care or other interests, activities and responsibilities</a:t>
                      </a:r>
                      <a:endParaRPr lang="en-US" dirty="0"/>
                    </a:p>
                  </a:txBody>
                  <a:tcPr/>
                </a:tc>
                <a:tc>
                  <a:txBody>
                    <a:bodyPr/>
                    <a:lstStyle/>
                    <a:p>
                      <a:r>
                        <a:rPr lang="en-US" sz="1800" kern="1200" dirty="0">
                          <a:solidFill>
                            <a:schemeClr val="dk1"/>
                          </a:solidFill>
                          <a:effectLst/>
                          <a:latin typeface="+mn-lt"/>
                          <a:ea typeface="+mn-ea"/>
                          <a:cs typeface="+mn-cs"/>
                        </a:rPr>
                        <a:t>Time consumed by sexual fantasies, urges or behaviors repetitively interferes with other important (non-sexual) goals, activities and obligations</a:t>
                      </a:r>
                      <a:endParaRPr lang="en-US" dirty="0"/>
                    </a:p>
                  </a:txBody>
                  <a:tcPr/>
                </a:tc>
                <a:extLst>
                  <a:ext uri="{0D108BD9-81ED-4DB2-BD59-A6C34878D82A}">
                    <a16:rowId xmlns:a16="http://schemas.microsoft.com/office/drawing/2014/main" val="1853689863"/>
                  </a:ext>
                </a:extLst>
              </a:tr>
            </a:tbl>
          </a:graphicData>
        </a:graphic>
      </p:graphicFrame>
      <p:sp>
        <p:nvSpPr>
          <p:cNvPr id="6" name="Slide Number Placeholder 5">
            <a:extLst>
              <a:ext uri="{FF2B5EF4-FFF2-40B4-BE49-F238E27FC236}">
                <a16:creationId xmlns:a16="http://schemas.microsoft.com/office/drawing/2014/main" id="{7755EC8E-8624-458A-8906-C8323B44E135}"/>
              </a:ext>
            </a:extLst>
          </p:cNvPr>
          <p:cNvSpPr>
            <a:spLocks noGrp="1"/>
          </p:cNvSpPr>
          <p:nvPr>
            <p:ph type="sldNum" sz="quarter" idx="12"/>
          </p:nvPr>
        </p:nvSpPr>
        <p:spPr/>
        <p:txBody>
          <a:bodyPr/>
          <a:lstStyle/>
          <a:p>
            <a:fld id="{E31375A4-56A4-47D6-9801-1991572033F7}" type="slidenum">
              <a:rPr lang="en-US" smtClean="0"/>
              <a:t>43</a:t>
            </a:fld>
            <a:endParaRPr lang="en-US"/>
          </a:p>
        </p:txBody>
      </p:sp>
    </p:spTree>
    <p:extLst>
      <p:ext uri="{BB962C8B-B14F-4D97-AF65-F5344CB8AC3E}">
        <p14:creationId xmlns:p14="http://schemas.microsoft.com/office/powerpoint/2010/main" val="127232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69E1D-33F9-4585-BF69-4551045E9A2F}"/>
              </a:ext>
            </a:extLst>
          </p:cNvPr>
          <p:cNvSpPr>
            <a:spLocks noGrp="1"/>
          </p:cNvSpPr>
          <p:nvPr>
            <p:ph type="title"/>
          </p:nvPr>
        </p:nvSpPr>
        <p:spPr/>
        <p:txBody>
          <a:bodyPr>
            <a:normAutofit fontScale="90000"/>
          </a:bodyPr>
          <a:lstStyle/>
          <a:p>
            <a:r>
              <a:rPr lang="en-US" dirty="0"/>
              <a:t>Definition: Diagnosis </a:t>
            </a:r>
            <a:r>
              <a:rPr lang="en-US" sz="1800" cap="none" dirty="0"/>
              <a:t>(Gola, </a:t>
            </a:r>
            <a:r>
              <a:rPr lang="en-US" sz="1800" cap="none" dirty="0" err="1"/>
              <a:t>Lewczuk</a:t>
            </a:r>
            <a:r>
              <a:rPr lang="en-US" sz="1800" cap="none" dirty="0"/>
              <a:t>, Potenza, Kingston, Grubbs, Stark, &amp; Reid, 2020)</a:t>
            </a:r>
            <a:br>
              <a:rPr lang="en-US" sz="1800" cap="none" dirty="0">
                <a:effectLst/>
                <a:latin typeface="Calibri" panose="020F0502020204030204" pitchFamily="34" charset="0"/>
                <a:ea typeface="Calibri" panose="020F0502020204030204" pitchFamily="34" charset="0"/>
                <a:cs typeface="Times New Roman" panose="02020603050405020304" pitchFamily="18" charset="0"/>
              </a:rPr>
            </a:br>
            <a:endParaRPr lang="en-US" cap="none" dirty="0"/>
          </a:p>
        </p:txBody>
      </p:sp>
      <p:graphicFrame>
        <p:nvGraphicFramePr>
          <p:cNvPr id="7" name="Table 7">
            <a:extLst>
              <a:ext uri="{FF2B5EF4-FFF2-40B4-BE49-F238E27FC236}">
                <a16:creationId xmlns:a16="http://schemas.microsoft.com/office/drawing/2014/main" id="{24773146-2E00-442F-B96A-FA288129E40F}"/>
              </a:ext>
            </a:extLst>
          </p:cNvPr>
          <p:cNvGraphicFramePr>
            <a:graphicFrameLocks noGrp="1"/>
          </p:cNvGraphicFramePr>
          <p:nvPr>
            <p:ph idx="1"/>
          </p:nvPr>
        </p:nvGraphicFramePr>
        <p:xfrm>
          <a:off x="1523999" y="1600200"/>
          <a:ext cx="9144000" cy="1828800"/>
        </p:xfrm>
        <a:graphic>
          <a:graphicData uri="http://schemas.openxmlformats.org/drawingml/2006/table">
            <a:tbl>
              <a:tblPr firstRow="1" bandRow="1">
                <a:tableStyleId>{69CF1AB2-1976-4502-BF36-3FF5EA218861}</a:tableStyleId>
              </a:tblPr>
              <a:tblGrid>
                <a:gridCol w="4572000">
                  <a:extLst>
                    <a:ext uri="{9D8B030D-6E8A-4147-A177-3AD203B41FA5}">
                      <a16:colId xmlns:a16="http://schemas.microsoft.com/office/drawing/2014/main" val="3050806390"/>
                    </a:ext>
                  </a:extLst>
                </a:gridCol>
                <a:gridCol w="4572000">
                  <a:extLst>
                    <a:ext uri="{9D8B030D-6E8A-4147-A177-3AD203B41FA5}">
                      <a16:colId xmlns:a16="http://schemas.microsoft.com/office/drawing/2014/main" val="621551802"/>
                    </a:ext>
                  </a:extLst>
                </a:gridCol>
              </a:tblGrid>
              <a:tr h="370840">
                <a:tc>
                  <a:txBody>
                    <a:bodyPr/>
                    <a:lstStyle/>
                    <a:p>
                      <a:r>
                        <a:rPr lang="en-US" dirty="0"/>
                        <a:t>Compulsive Sexual Behavior Disorder</a:t>
                      </a:r>
                    </a:p>
                    <a:p>
                      <a:r>
                        <a:rPr lang="en-US" dirty="0"/>
                        <a:t>ICD-11</a:t>
                      </a:r>
                    </a:p>
                  </a:txBody>
                  <a:tcPr/>
                </a:tc>
                <a:tc>
                  <a:txBody>
                    <a:bodyPr/>
                    <a:lstStyle/>
                    <a:p>
                      <a:r>
                        <a:rPr lang="en-US" dirty="0"/>
                        <a:t>Hypersexual Disorder</a:t>
                      </a:r>
                    </a:p>
                    <a:p>
                      <a:r>
                        <a:rPr lang="en-US" dirty="0"/>
                        <a:t>DSM-5</a:t>
                      </a:r>
                    </a:p>
                  </a:txBody>
                  <a:tcPr/>
                </a:tc>
                <a:extLst>
                  <a:ext uri="{0D108BD9-81ED-4DB2-BD59-A6C34878D82A}">
                    <a16:rowId xmlns:a16="http://schemas.microsoft.com/office/drawing/2014/main" val="2961215634"/>
                  </a:ext>
                </a:extLst>
              </a:tr>
              <a:tr h="370840">
                <a:tc>
                  <a:txBody>
                    <a:bodyPr/>
                    <a:lstStyle/>
                    <a:p>
                      <a:r>
                        <a:rPr lang="en-US" sz="1800" kern="1200" dirty="0">
                          <a:solidFill>
                            <a:schemeClr val="dk1"/>
                          </a:solidFill>
                          <a:effectLst/>
                          <a:latin typeface="+mn-lt"/>
                          <a:ea typeface="+mn-ea"/>
                          <a:cs typeface="+mn-cs"/>
                        </a:rPr>
                        <a:t>Repetitive sexual activities become a central focus of the person’s life to the point of neglecting health and personal care or other interests, activities and responsibilities</a:t>
                      </a:r>
                      <a:endParaRPr lang="en-US" dirty="0"/>
                    </a:p>
                  </a:txBody>
                  <a:tcPr/>
                </a:tc>
                <a:tc>
                  <a:txBody>
                    <a:bodyPr/>
                    <a:lstStyle/>
                    <a:p>
                      <a:r>
                        <a:rPr lang="en-US" sz="1800" kern="1200" dirty="0">
                          <a:solidFill>
                            <a:schemeClr val="dk1"/>
                          </a:solidFill>
                          <a:effectLst/>
                          <a:latin typeface="+mn-lt"/>
                          <a:ea typeface="+mn-ea"/>
                          <a:cs typeface="+mn-cs"/>
                        </a:rPr>
                        <a:t>Time consumed by sexual fantasies, urges or behaviors repetitively interferes with other important (non-sexual) goals, activities and obligations</a:t>
                      </a:r>
                      <a:endParaRPr lang="en-US" dirty="0"/>
                    </a:p>
                  </a:txBody>
                  <a:tcPr/>
                </a:tc>
                <a:extLst>
                  <a:ext uri="{0D108BD9-81ED-4DB2-BD59-A6C34878D82A}">
                    <a16:rowId xmlns:a16="http://schemas.microsoft.com/office/drawing/2014/main" val="1853689863"/>
                  </a:ext>
                </a:extLst>
              </a:tr>
            </a:tbl>
          </a:graphicData>
        </a:graphic>
      </p:graphicFrame>
      <p:sp>
        <p:nvSpPr>
          <p:cNvPr id="6" name="Slide Number Placeholder 5">
            <a:extLst>
              <a:ext uri="{FF2B5EF4-FFF2-40B4-BE49-F238E27FC236}">
                <a16:creationId xmlns:a16="http://schemas.microsoft.com/office/drawing/2014/main" id="{7755EC8E-8624-458A-8906-C8323B44E135}"/>
              </a:ext>
            </a:extLst>
          </p:cNvPr>
          <p:cNvSpPr>
            <a:spLocks noGrp="1"/>
          </p:cNvSpPr>
          <p:nvPr>
            <p:ph type="sldNum" sz="quarter" idx="12"/>
          </p:nvPr>
        </p:nvSpPr>
        <p:spPr/>
        <p:txBody>
          <a:bodyPr/>
          <a:lstStyle/>
          <a:p>
            <a:fld id="{E31375A4-56A4-47D6-9801-1991572033F7}" type="slidenum">
              <a:rPr lang="en-US" smtClean="0"/>
              <a:t>44</a:t>
            </a:fld>
            <a:endParaRPr lang="en-US"/>
          </a:p>
        </p:txBody>
      </p:sp>
      <p:sp>
        <p:nvSpPr>
          <p:cNvPr id="8" name="Rectangle 7">
            <a:extLst>
              <a:ext uri="{FF2B5EF4-FFF2-40B4-BE49-F238E27FC236}">
                <a16:creationId xmlns:a16="http://schemas.microsoft.com/office/drawing/2014/main" id="{593998F1-35C0-0E49-9128-6425D8AABAC1}"/>
              </a:ext>
            </a:extLst>
          </p:cNvPr>
          <p:cNvSpPr/>
          <p:nvPr/>
        </p:nvSpPr>
        <p:spPr>
          <a:xfrm>
            <a:off x="4129086" y="3821112"/>
            <a:ext cx="3933825" cy="2143125"/>
          </a:xfrm>
          <a:prstGeom prst="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n w="0"/>
                <a:solidFill>
                  <a:schemeClr val="tx1"/>
                </a:solidFill>
                <a:effectLst>
                  <a:outerShdw blurRad="38100" dist="19050" dir="2700000" algn="tl" rotWithShape="0">
                    <a:schemeClr val="dk1">
                      <a:alpha val="40000"/>
                    </a:schemeClr>
                  </a:outerShdw>
                </a:effectLst>
              </a:rPr>
              <a:t>Excessive Focus and amount of time spent on sex while neglecting other areas</a:t>
            </a:r>
          </a:p>
        </p:txBody>
      </p:sp>
    </p:spTree>
    <p:extLst>
      <p:ext uri="{BB962C8B-B14F-4D97-AF65-F5344CB8AC3E}">
        <p14:creationId xmlns:p14="http://schemas.microsoft.com/office/powerpoint/2010/main" val="249587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69E1D-33F9-4585-BF69-4551045E9A2F}"/>
              </a:ext>
            </a:extLst>
          </p:cNvPr>
          <p:cNvSpPr>
            <a:spLocks noGrp="1"/>
          </p:cNvSpPr>
          <p:nvPr>
            <p:ph type="title"/>
          </p:nvPr>
        </p:nvSpPr>
        <p:spPr/>
        <p:txBody>
          <a:bodyPr/>
          <a:lstStyle/>
          <a:p>
            <a:r>
              <a:rPr lang="en-US" dirty="0"/>
              <a:t>Definition: Diagnosis</a:t>
            </a:r>
          </a:p>
        </p:txBody>
      </p:sp>
      <p:graphicFrame>
        <p:nvGraphicFramePr>
          <p:cNvPr id="7" name="Table 7">
            <a:extLst>
              <a:ext uri="{FF2B5EF4-FFF2-40B4-BE49-F238E27FC236}">
                <a16:creationId xmlns:a16="http://schemas.microsoft.com/office/drawing/2014/main" id="{24773146-2E00-442F-B96A-FA288129E40F}"/>
              </a:ext>
            </a:extLst>
          </p:cNvPr>
          <p:cNvGraphicFramePr>
            <a:graphicFrameLocks noGrp="1"/>
          </p:cNvGraphicFramePr>
          <p:nvPr>
            <p:ph idx="1"/>
          </p:nvPr>
        </p:nvGraphicFramePr>
        <p:xfrm>
          <a:off x="1523999" y="1813560"/>
          <a:ext cx="9144000" cy="1285240"/>
        </p:xfrm>
        <a:graphic>
          <a:graphicData uri="http://schemas.openxmlformats.org/drawingml/2006/table">
            <a:tbl>
              <a:tblPr firstRow="1" bandRow="1">
                <a:tableStyleId>{69CF1AB2-1976-4502-BF36-3FF5EA218861}</a:tableStyleId>
              </a:tblPr>
              <a:tblGrid>
                <a:gridCol w="4572000">
                  <a:extLst>
                    <a:ext uri="{9D8B030D-6E8A-4147-A177-3AD203B41FA5}">
                      <a16:colId xmlns:a16="http://schemas.microsoft.com/office/drawing/2014/main" val="3050806390"/>
                    </a:ext>
                  </a:extLst>
                </a:gridCol>
                <a:gridCol w="4572000">
                  <a:extLst>
                    <a:ext uri="{9D8B030D-6E8A-4147-A177-3AD203B41FA5}">
                      <a16:colId xmlns:a16="http://schemas.microsoft.com/office/drawing/2014/main" val="621551802"/>
                    </a:ext>
                  </a:extLst>
                </a:gridCol>
              </a:tblGrid>
              <a:tr h="370840">
                <a:tc>
                  <a:txBody>
                    <a:bodyPr/>
                    <a:lstStyle/>
                    <a:p>
                      <a:r>
                        <a:rPr lang="en-US" dirty="0"/>
                        <a:t>ICD-11</a:t>
                      </a:r>
                    </a:p>
                  </a:txBody>
                  <a:tcPr/>
                </a:tc>
                <a:tc>
                  <a:txBody>
                    <a:bodyPr/>
                    <a:lstStyle/>
                    <a:p>
                      <a:r>
                        <a:rPr lang="en-US" dirty="0"/>
                        <a:t>DSM-5</a:t>
                      </a:r>
                    </a:p>
                  </a:txBody>
                  <a:tcPr/>
                </a:tc>
                <a:extLst>
                  <a:ext uri="{0D108BD9-81ED-4DB2-BD59-A6C34878D82A}">
                    <a16:rowId xmlns:a16="http://schemas.microsoft.com/office/drawing/2014/main" val="2961215634"/>
                  </a:ext>
                </a:extLst>
              </a:tr>
              <a:tr h="370840">
                <a:tc>
                  <a:txBody>
                    <a:bodyPr/>
                    <a:lstStyle/>
                    <a:p>
                      <a:r>
                        <a:rPr lang="en-US" sz="1800" kern="1200" dirty="0">
                          <a:solidFill>
                            <a:schemeClr val="dk1"/>
                          </a:solidFill>
                          <a:effectLst/>
                          <a:latin typeface="+mn-lt"/>
                          <a:ea typeface="+mn-ea"/>
                          <a:cs typeface="+mn-cs"/>
                        </a:rPr>
                        <a:t>A person makes numerous unsuccessful efforts to significantly reduce repetitive sexual behavior</a:t>
                      </a:r>
                      <a:endParaRPr lang="en-US" dirty="0"/>
                    </a:p>
                  </a:txBody>
                  <a:tcPr/>
                </a:tc>
                <a:tc>
                  <a:txBody>
                    <a:bodyPr/>
                    <a:lstStyle/>
                    <a:p>
                      <a:r>
                        <a:rPr lang="en-US" sz="1800" kern="1200" dirty="0">
                          <a:solidFill>
                            <a:schemeClr val="dk1"/>
                          </a:solidFill>
                          <a:effectLst/>
                          <a:latin typeface="+mn-lt"/>
                          <a:ea typeface="+mn-ea"/>
                          <a:cs typeface="+mn-cs"/>
                        </a:rPr>
                        <a:t>Repetitive but unsuccessful efforts to control or significantly reduce these sexual fantasies, urges or behaviors.</a:t>
                      </a:r>
                      <a:endParaRPr lang="en-US" dirty="0"/>
                    </a:p>
                  </a:txBody>
                  <a:tcPr/>
                </a:tc>
                <a:extLst>
                  <a:ext uri="{0D108BD9-81ED-4DB2-BD59-A6C34878D82A}">
                    <a16:rowId xmlns:a16="http://schemas.microsoft.com/office/drawing/2014/main" val="1853689863"/>
                  </a:ext>
                </a:extLst>
              </a:tr>
            </a:tbl>
          </a:graphicData>
        </a:graphic>
      </p:graphicFrame>
      <p:sp>
        <p:nvSpPr>
          <p:cNvPr id="6" name="Slide Number Placeholder 5">
            <a:extLst>
              <a:ext uri="{FF2B5EF4-FFF2-40B4-BE49-F238E27FC236}">
                <a16:creationId xmlns:a16="http://schemas.microsoft.com/office/drawing/2014/main" id="{7755EC8E-8624-458A-8906-C8323B44E135}"/>
              </a:ext>
            </a:extLst>
          </p:cNvPr>
          <p:cNvSpPr>
            <a:spLocks noGrp="1"/>
          </p:cNvSpPr>
          <p:nvPr>
            <p:ph type="sldNum" sz="quarter" idx="12"/>
          </p:nvPr>
        </p:nvSpPr>
        <p:spPr/>
        <p:txBody>
          <a:bodyPr/>
          <a:lstStyle/>
          <a:p>
            <a:fld id="{E31375A4-56A4-47D6-9801-1991572033F7}" type="slidenum">
              <a:rPr lang="en-US" smtClean="0"/>
              <a:t>45</a:t>
            </a:fld>
            <a:endParaRPr lang="en-US"/>
          </a:p>
        </p:txBody>
      </p:sp>
    </p:spTree>
    <p:extLst>
      <p:ext uri="{BB962C8B-B14F-4D97-AF65-F5344CB8AC3E}">
        <p14:creationId xmlns:p14="http://schemas.microsoft.com/office/powerpoint/2010/main" val="236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69E1D-33F9-4585-BF69-4551045E9A2F}"/>
              </a:ext>
            </a:extLst>
          </p:cNvPr>
          <p:cNvSpPr>
            <a:spLocks noGrp="1"/>
          </p:cNvSpPr>
          <p:nvPr>
            <p:ph type="title"/>
          </p:nvPr>
        </p:nvSpPr>
        <p:spPr/>
        <p:txBody>
          <a:bodyPr/>
          <a:lstStyle/>
          <a:p>
            <a:r>
              <a:rPr lang="en-US" dirty="0"/>
              <a:t>Definition: Diagnosis</a:t>
            </a:r>
          </a:p>
        </p:txBody>
      </p:sp>
      <p:graphicFrame>
        <p:nvGraphicFramePr>
          <p:cNvPr id="7" name="Table 7">
            <a:extLst>
              <a:ext uri="{FF2B5EF4-FFF2-40B4-BE49-F238E27FC236}">
                <a16:creationId xmlns:a16="http://schemas.microsoft.com/office/drawing/2014/main" id="{24773146-2E00-442F-B96A-FA288129E40F}"/>
              </a:ext>
            </a:extLst>
          </p:cNvPr>
          <p:cNvGraphicFramePr>
            <a:graphicFrameLocks noGrp="1"/>
          </p:cNvGraphicFramePr>
          <p:nvPr>
            <p:ph idx="1"/>
          </p:nvPr>
        </p:nvGraphicFramePr>
        <p:xfrm>
          <a:off x="1523999" y="1813560"/>
          <a:ext cx="9144000" cy="1285240"/>
        </p:xfrm>
        <a:graphic>
          <a:graphicData uri="http://schemas.openxmlformats.org/drawingml/2006/table">
            <a:tbl>
              <a:tblPr firstRow="1" bandRow="1">
                <a:tableStyleId>{69CF1AB2-1976-4502-BF36-3FF5EA218861}</a:tableStyleId>
              </a:tblPr>
              <a:tblGrid>
                <a:gridCol w="4572000">
                  <a:extLst>
                    <a:ext uri="{9D8B030D-6E8A-4147-A177-3AD203B41FA5}">
                      <a16:colId xmlns:a16="http://schemas.microsoft.com/office/drawing/2014/main" val="3050806390"/>
                    </a:ext>
                  </a:extLst>
                </a:gridCol>
                <a:gridCol w="4572000">
                  <a:extLst>
                    <a:ext uri="{9D8B030D-6E8A-4147-A177-3AD203B41FA5}">
                      <a16:colId xmlns:a16="http://schemas.microsoft.com/office/drawing/2014/main" val="621551802"/>
                    </a:ext>
                  </a:extLst>
                </a:gridCol>
              </a:tblGrid>
              <a:tr h="370840">
                <a:tc>
                  <a:txBody>
                    <a:bodyPr/>
                    <a:lstStyle/>
                    <a:p>
                      <a:r>
                        <a:rPr lang="en-US" dirty="0"/>
                        <a:t>ICD-11</a:t>
                      </a:r>
                    </a:p>
                  </a:txBody>
                  <a:tcPr/>
                </a:tc>
                <a:tc>
                  <a:txBody>
                    <a:bodyPr/>
                    <a:lstStyle/>
                    <a:p>
                      <a:r>
                        <a:rPr lang="en-US" dirty="0"/>
                        <a:t>DSM-5</a:t>
                      </a:r>
                    </a:p>
                  </a:txBody>
                  <a:tcPr/>
                </a:tc>
                <a:extLst>
                  <a:ext uri="{0D108BD9-81ED-4DB2-BD59-A6C34878D82A}">
                    <a16:rowId xmlns:a16="http://schemas.microsoft.com/office/drawing/2014/main" val="2961215634"/>
                  </a:ext>
                </a:extLst>
              </a:tr>
              <a:tr h="370840">
                <a:tc>
                  <a:txBody>
                    <a:bodyPr/>
                    <a:lstStyle/>
                    <a:p>
                      <a:r>
                        <a:rPr lang="en-US" sz="1800" kern="1200" dirty="0">
                          <a:solidFill>
                            <a:schemeClr val="dk1"/>
                          </a:solidFill>
                          <a:effectLst/>
                          <a:latin typeface="+mn-lt"/>
                          <a:ea typeface="+mn-ea"/>
                          <a:cs typeface="+mn-cs"/>
                        </a:rPr>
                        <a:t>A person makes numerous unsuccessful efforts to significantly reduce repetitive sexual behavior</a:t>
                      </a:r>
                      <a:endParaRPr lang="en-US" dirty="0"/>
                    </a:p>
                  </a:txBody>
                  <a:tcPr/>
                </a:tc>
                <a:tc>
                  <a:txBody>
                    <a:bodyPr/>
                    <a:lstStyle/>
                    <a:p>
                      <a:r>
                        <a:rPr lang="en-US" sz="1800" kern="1200" dirty="0">
                          <a:solidFill>
                            <a:schemeClr val="dk1"/>
                          </a:solidFill>
                          <a:effectLst/>
                          <a:latin typeface="+mn-lt"/>
                          <a:ea typeface="+mn-ea"/>
                          <a:cs typeface="+mn-cs"/>
                        </a:rPr>
                        <a:t>Repetitive but unsuccessful efforts to control or significantly reduce these sexual fantasies, urges or behaviors.</a:t>
                      </a:r>
                      <a:endParaRPr lang="en-US" dirty="0"/>
                    </a:p>
                  </a:txBody>
                  <a:tcPr/>
                </a:tc>
                <a:extLst>
                  <a:ext uri="{0D108BD9-81ED-4DB2-BD59-A6C34878D82A}">
                    <a16:rowId xmlns:a16="http://schemas.microsoft.com/office/drawing/2014/main" val="1853689863"/>
                  </a:ext>
                </a:extLst>
              </a:tr>
            </a:tbl>
          </a:graphicData>
        </a:graphic>
      </p:graphicFrame>
      <p:sp>
        <p:nvSpPr>
          <p:cNvPr id="6" name="Slide Number Placeholder 5">
            <a:extLst>
              <a:ext uri="{FF2B5EF4-FFF2-40B4-BE49-F238E27FC236}">
                <a16:creationId xmlns:a16="http://schemas.microsoft.com/office/drawing/2014/main" id="{7755EC8E-8624-458A-8906-C8323B44E135}"/>
              </a:ext>
            </a:extLst>
          </p:cNvPr>
          <p:cNvSpPr>
            <a:spLocks noGrp="1"/>
          </p:cNvSpPr>
          <p:nvPr>
            <p:ph type="sldNum" sz="quarter" idx="12"/>
          </p:nvPr>
        </p:nvSpPr>
        <p:spPr/>
        <p:txBody>
          <a:bodyPr/>
          <a:lstStyle/>
          <a:p>
            <a:fld id="{E31375A4-56A4-47D6-9801-1991572033F7}" type="slidenum">
              <a:rPr lang="en-US" smtClean="0"/>
              <a:t>46</a:t>
            </a:fld>
            <a:endParaRPr lang="en-US"/>
          </a:p>
        </p:txBody>
      </p:sp>
      <p:sp>
        <p:nvSpPr>
          <p:cNvPr id="8" name="Rectangle 7">
            <a:extLst>
              <a:ext uri="{FF2B5EF4-FFF2-40B4-BE49-F238E27FC236}">
                <a16:creationId xmlns:a16="http://schemas.microsoft.com/office/drawing/2014/main" id="{215621CE-1B1F-AB49-8F1A-B9E787EEE7D5}"/>
              </a:ext>
            </a:extLst>
          </p:cNvPr>
          <p:cNvSpPr/>
          <p:nvPr/>
        </p:nvSpPr>
        <p:spPr>
          <a:xfrm>
            <a:off x="4219575" y="3395709"/>
            <a:ext cx="3933825" cy="2143125"/>
          </a:xfrm>
          <a:prstGeom prst="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n w="0"/>
                <a:solidFill>
                  <a:schemeClr val="tx1"/>
                </a:solidFill>
                <a:effectLst>
                  <a:outerShdw blurRad="38100" dist="19050" dir="2700000" algn="tl" rotWithShape="0">
                    <a:schemeClr val="dk1">
                      <a:alpha val="40000"/>
                    </a:schemeClr>
                  </a:outerShdw>
                </a:effectLst>
              </a:rPr>
              <a:t>Impaired Control</a:t>
            </a:r>
          </a:p>
        </p:txBody>
      </p:sp>
    </p:spTree>
    <p:extLst>
      <p:ext uri="{BB962C8B-B14F-4D97-AF65-F5344CB8AC3E}">
        <p14:creationId xmlns:p14="http://schemas.microsoft.com/office/powerpoint/2010/main" val="300963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69E1D-33F9-4585-BF69-4551045E9A2F}"/>
              </a:ext>
            </a:extLst>
          </p:cNvPr>
          <p:cNvSpPr>
            <a:spLocks noGrp="1"/>
          </p:cNvSpPr>
          <p:nvPr>
            <p:ph type="title"/>
          </p:nvPr>
        </p:nvSpPr>
        <p:spPr/>
        <p:txBody>
          <a:bodyPr/>
          <a:lstStyle/>
          <a:p>
            <a:r>
              <a:rPr lang="en-US" dirty="0"/>
              <a:t>Definition: Diagnosis</a:t>
            </a:r>
          </a:p>
        </p:txBody>
      </p:sp>
      <p:graphicFrame>
        <p:nvGraphicFramePr>
          <p:cNvPr id="7" name="Table 7">
            <a:extLst>
              <a:ext uri="{FF2B5EF4-FFF2-40B4-BE49-F238E27FC236}">
                <a16:creationId xmlns:a16="http://schemas.microsoft.com/office/drawing/2014/main" id="{24773146-2E00-442F-B96A-FA288129E40F}"/>
              </a:ext>
            </a:extLst>
          </p:cNvPr>
          <p:cNvGraphicFramePr>
            <a:graphicFrameLocks noGrp="1"/>
          </p:cNvGraphicFramePr>
          <p:nvPr>
            <p:ph idx="1"/>
          </p:nvPr>
        </p:nvGraphicFramePr>
        <p:xfrm>
          <a:off x="1523999" y="1762760"/>
          <a:ext cx="9144000" cy="2108200"/>
        </p:xfrm>
        <a:graphic>
          <a:graphicData uri="http://schemas.openxmlformats.org/drawingml/2006/table">
            <a:tbl>
              <a:tblPr firstRow="1" bandRow="1">
                <a:tableStyleId>{69CF1AB2-1976-4502-BF36-3FF5EA218861}</a:tableStyleId>
              </a:tblPr>
              <a:tblGrid>
                <a:gridCol w="4572000">
                  <a:extLst>
                    <a:ext uri="{9D8B030D-6E8A-4147-A177-3AD203B41FA5}">
                      <a16:colId xmlns:a16="http://schemas.microsoft.com/office/drawing/2014/main" val="3050806390"/>
                    </a:ext>
                  </a:extLst>
                </a:gridCol>
                <a:gridCol w="4572000">
                  <a:extLst>
                    <a:ext uri="{9D8B030D-6E8A-4147-A177-3AD203B41FA5}">
                      <a16:colId xmlns:a16="http://schemas.microsoft.com/office/drawing/2014/main" val="621551802"/>
                    </a:ext>
                  </a:extLst>
                </a:gridCol>
              </a:tblGrid>
              <a:tr h="370840">
                <a:tc>
                  <a:txBody>
                    <a:bodyPr/>
                    <a:lstStyle/>
                    <a:p>
                      <a:r>
                        <a:rPr lang="en-US" dirty="0"/>
                        <a:t>ICD-11</a:t>
                      </a:r>
                    </a:p>
                  </a:txBody>
                  <a:tcPr/>
                </a:tc>
                <a:tc>
                  <a:txBody>
                    <a:bodyPr/>
                    <a:lstStyle/>
                    <a:p>
                      <a:r>
                        <a:rPr lang="en-US" dirty="0"/>
                        <a:t>DSM-5</a:t>
                      </a:r>
                    </a:p>
                  </a:txBody>
                  <a:tcPr/>
                </a:tc>
                <a:extLst>
                  <a:ext uri="{0D108BD9-81ED-4DB2-BD59-A6C34878D82A}">
                    <a16:rowId xmlns:a16="http://schemas.microsoft.com/office/drawing/2014/main" val="2961215634"/>
                  </a:ext>
                </a:extLst>
              </a:tr>
              <a:tr h="370840">
                <a:tc>
                  <a:txBody>
                    <a:bodyPr/>
                    <a:lstStyle/>
                    <a:p>
                      <a:r>
                        <a:rPr lang="en-US" sz="1800" kern="1200" dirty="0">
                          <a:solidFill>
                            <a:schemeClr val="dk1"/>
                          </a:solidFill>
                          <a:effectLst/>
                          <a:latin typeface="+mn-lt"/>
                          <a:ea typeface="+mn-ea"/>
                          <a:cs typeface="+mn-cs"/>
                        </a:rPr>
                        <a:t>The pattern of failure to control intense, sexual impulses or urges and resulting repetitive sexual behavior causes marked distress or significant impairment in personal, family, social, educational, occupational, or other important areas of functioning.</a:t>
                      </a:r>
                      <a:endParaRPr lang="en-US" dirty="0"/>
                    </a:p>
                  </a:txBody>
                  <a:tcPr/>
                </a:tc>
                <a:tc>
                  <a:txBody>
                    <a:bodyPr/>
                    <a:lstStyle/>
                    <a:p>
                      <a:r>
                        <a:rPr lang="en-US" sz="1800" kern="1200" dirty="0">
                          <a:solidFill>
                            <a:schemeClr val="dk1"/>
                          </a:solidFill>
                          <a:effectLst/>
                          <a:latin typeface="+mn-lt"/>
                          <a:ea typeface="+mn-ea"/>
                          <a:cs typeface="+mn-cs"/>
                        </a:rPr>
                        <a:t>Clinically significant personal distress or impairment in social, occupational or other important areas of functioning associated with the frequency and intensity of these sexual fantasies, urges or behaviors.</a:t>
                      </a:r>
                    </a:p>
                  </a:txBody>
                  <a:tcPr/>
                </a:tc>
                <a:extLst>
                  <a:ext uri="{0D108BD9-81ED-4DB2-BD59-A6C34878D82A}">
                    <a16:rowId xmlns:a16="http://schemas.microsoft.com/office/drawing/2014/main" val="1853689863"/>
                  </a:ext>
                </a:extLst>
              </a:tr>
            </a:tbl>
          </a:graphicData>
        </a:graphic>
      </p:graphicFrame>
      <p:sp>
        <p:nvSpPr>
          <p:cNvPr id="6" name="Slide Number Placeholder 5">
            <a:extLst>
              <a:ext uri="{FF2B5EF4-FFF2-40B4-BE49-F238E27FC236}">
                <a16:creationId xmlns:a16="http://schemas.microsoft.com/office/drawing/2014/main" id="{7755EC8E-8624-458A-8906-C8323B44E135}"/>
              </a:ext>
            </a:extLst>
          </p:cNvPr>
          <p:cNvSpPr>
            <a:spLocks noGrp="1"/>
          </p:cNvSpPr>
          <p:nvPr>
            <p:ph type="sldNum" sz="quarter" idx="12"/>
          </p:nvPr>
        </p:nvSpPr>
        <p:spPr/>
        <p:txBody>
          <a:bodyPr/>
          <a:lstStyle/>
          <a:p>
            <a:fld id="{E31375A4-56A4-47D6-9801-1991572033F7}" type="slidenum">
              <a:rPr lang="en-US" smtClean="0"/>
              <a:t>47</a:t>
            </a:fld>
            <a:endParaRPr lang="en-US"/>
          </a:p>
        </p:txBody>
      </p:sp>
    </p:spTree>
    <p:extLst>
      <p:ext uri="{BB962C8B-B14F-4D97-AF65-F5344CB8AC3E}">
        <p14:creationId xmlns:p14="http://schemas.microsoft.com/office/powerpoint/2010/main" val="180974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69E1D-33F9-4585-BF69-4551045E9A2F}"/>
              </a:ext>
            </a:extLst>
          </p:cNvPr>
          <p:cNvSpPr>
            <a:spLocks noGrp="1"/>
          </p:cNvSpPr>
          <p:nvPr>
            <p:ph type="title"/>
          </p:nvPr>
        </p:nvSpPr>
        <p:spPr/>
        <p:txBody>
          <a:bodyPr/>
          <a:lstStyle/>
          <a:p>
            <a:r>
              <a:rPr lang="en-US" dirty="0"/>
              <a:t>Definition: Diagnosis</a:t>
            </a:r>
          </a:p>
        </p:txBody>
      </p:sp>
      <p:graphicFrame>
        <p:nvGraphicFramePr>
          <p:cNvPr id="7" name="Table 7">
            <a:extLst>
              <a:ext uri="{FF2B5EF4-FFF2-40B4-BE49-F238E27FC236}">
                <a16:creationId xmlns:a16="http://schemas.microsoft.com/office/drawing/2014/main" id="{24773146-2E00-442F-B96A-FA288129E40F}"/>
              </a:ext>
            </a:extLst>
          </p:cNvPr>
          <p:cNvGraphicFramePr>
            <a:graphicFrameLocks noGrp="1"/>
          </p:cNvGraphicFramePr>
          <p:nvPr>
            <p:ph idx="1"/>
          </p:nvPr>
        </p:nvGraphicFramePr>
        <p:xfrm>
          <a:off x="1523999" y="1762760"/>
          <a:ext cx="9144000" cy="2108200"/>
        </p:xfrm>
        <a:graphic>
          <a:graphicData uri="http://schemas.openxmlformats.org/drawingml/2006/table">
            <a:tbl>
              <a:tblPr firstRow="1" bandRow="1">
                <a:tableStyleId>{69CF1AB2-1976-4502-BF36-3FF5EA218861}</a:tableStyleId>
              </a:tblPr>
              <a:tblGrid>
                <a:gridCol w="4572000">
                  <a:extLst>
                    <a:ext uri="{9D8B030D-6E8A-4147-A177-3AD203B41FA5}">
                      <a16:colId xmlns:a16="http://schemas.microsoft.com/office/drawing/2014/main" val="3050806390"/>
                    </a:ext>
                  </a:extLst>
                </a:gridCol>
                <a:gridCol w="4572000">
                  <a:extLst>
                    <a:ext uri="{9D8B030D-6E8A-4147-A177-3AD203B41FA5}">
                      <a16:colId xmlns:a16="http://schemas.microsoft.com/office/drawing/2014/main" val="621551802"/>
                    </a:ext>
                  </a:extLst>
                </a:gridCol>
              </a:tblGrid>
              <a:tr h="370840">
                <a:tc>
                  <a:txBody>
                    <a:bodyPr/>
                    <a:lstStyle/>
                    <a:p>
                      <a:r>
                        <a:rPr lang="en-US" dirty="0"/>
                        <a:t>ICD-11</a:t>
                      </a:r>
                    </a:p>
                  </a:txBody>
                  <a:tcPr/>
                </a:tc>
                <a:tc>
                  <a:txBody>
                    <a:bodyPr/>
                    <a:lstStyle/>
                    <a:p>
                      <a:r>
                        <a:rPr lang="en-US" dirty="0"/>
                        <a:t>DSM-5</a:t>
                      </a:r>
                    </a:p>
                  </a:txBody>
                  <a:tcPr/>
                </a:tc>
                <a:extLst>
                  <a:ext uri="{0D108BD9-81ED-4DB2-BD59-A6C34878D82A}">
                    <a16:rowId xmlns:a16="http://schemas.microsoft.com/office/drawing/2014/main" val="2961215634"/>
                  </a:ext>
                </a:extLst>
              </a:tr>
              <a:tr h="370840">
                <a:tc>
                  <a:txBody>
                    <a:bodyPr/>
                    <a:lstStyle/>
                    <a:p>
                      <a:r>
                        <a:rPr lang="en-US" sz="1800" kern="1200" dirty="0">
                          <a:solidFill>
                            <a:schemeClr val="dk1"/>
                          </a:solidFill>
                          <a:effectLst/>
                          <a:latin typeface="+mn-lt"/>
                          <a:ea typeface="+mn-ea"/>
                          <a:cs typeface="+mn-cs"/>
                        </a:rPr>
                        <a:t>The pattern of failure to control intense, sexual impulses or urges and resulting repetitive sexual behavior causes marked distress or significant impairment in personal, family, social, educational, occupational, or other important areas of functioning.</a:t>
                      </a:r>
                      <a:endParaRPr lang="en-US" dirty="0"/>
                    </a:p>
                  </a:txBody>
                  <a:tcPr/>
                </a:tc>
                <a:tc>
                  <a:txBody>
                    <a:bodyPr/>
                    <a:lstStyle/>
                    <a:p>
                      <a:r>
                        <a:rPr lang="en-US" sz="1800" kern="1200" dirty="0">
                          <a:solidFill>
                            <a:schemeClr val="dk1"/>
                          </a:solidFill>
                          <a:effectLst/>
                          <a:latin typeface="+mn-lt"/>
                          <a:ea typeface="+mn-ea"/>
                          <a:cs typeface="+mn-cs"/>
                        </a:rPr>
                        <a:t>Clinically significant personal distress or impairment in social, occupational or other important areas of functioning associated with the frequency and intensity of these sexual fantasies, urges or behaviors.</a:t>
                      </a:r>
                    </a:p>
                  </a:txBody>
                  <a:tcPr/>
                </a:tc>
                <a:extLst>
                  <a:ext uri="{0D108BD9-81ED-4DB2-BD59-A6C34878D82A}">
                    <a16:rowId xmlns:a16="http://schemas.microsoft.com/office/drawing/2014/main" val="1853689863"/>
                  </a:ext>
                </a:extLst>
              </a:tr>
            </a:tbl>
          </a:graphicData>
        </a:graphic>
      </p:graphicFrame>
      <p:sp>
        <p:nvSpPr>
          <p:cNvPr id="6" name="Slide Number Placeholder 5">
            <a:extLst>
              <a:ext uri="{FF2B5EF4-FFF2-40B4-BE49-F238E27FC236}">
                <a16:creationId xmlns:a16="http://schemas.microsoft.com/office/drawing/2014/main" id="{7755EC8E-8624-458A-8906-C8323B44E135}"/>
              </a:ext>
            </a:extLst>
          </p:cNvPr>
          <p:cNvSpPr>
            <a:spLocks noGrp="1"/>
          </p:cNvSpPr>
          <p:nvPr>
            <p:ph type="sldNum" sz="quarter" idx="12"/>
          </p:nvPr>
        </p:nvSpPr>
        <p:spPr/>
        <p:txBody>
          <a:bodyPr/>
          <a:lstStyle/>
          <a:p>
            <a:fld id="{E31375A4-56A4-47D6-9801-1991572033F7}" type="slidenum">
              <a:rPr lang="en-US" smtClean="0"/>
              <a:t>48</a:t>
            </a:fld>
            <a:endParaRPr lang="en-US"/>
          </a:p>
        </p:txBody>
      </p:sp>
      <p:sp>
        <p:nvSpPr>
          <p:cNvPr id="8" name="Rectangle 7">
            <a:extLst>
              <a:ext uri="{FF2B5EF4-FFF2-40B4-BE49-F238E27FC236}">
                <a16:creationId xmlns:a16="http://schemas.microsoft.com/office/drawing/2014/main" id="{C3F61ECF-04C8-A546-844E-2F0E4BC07995}"/>
              </a:ext>
            </a:extLst>
          </p:cNvPr>
          <p:cNvSpPr/>
          <p:nvPr/>
        </p:nvSpPr>
        <p:spPr>
          <a:xfrm>
            <a:off x="4219575" y="4042092"/>
            <a:ext cx="3933825" cy="2143125"/>
          </a:xfrm>
          <a:prstGeom prst="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n w="0"/>
                <a:solidFill>
                  <a:schemeClr val="tx1"/>
                </a:solidFill>
                <a:effectLst>
                  <a:outerShdw blurRad="38100" dist="19050" dir="2700000" algn="tl" rotWithShape="0">
                    <a:schemeClr val="dk1">
                      <a:alpha val="40000"/>
                    </a:schemeClr>
                  </a:outerShdw>
                </a:effectLst>
              </a:rPr>
              <a:t>Significant Distress and Impairment in Functioning</a:t>
            </a:r>
          </a:p>
        </p:txBody>
      </p:sp>
    </p:spTree>
    <p:extLst>
      <p:ext uri="{BB962C8B-B14F-4D97-AF65-F5344CB8AC3E}">
        <p14:creationId xmlns:p14="http://schemas.microsoft.com/office/powerpoint/2010/main" val="192117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69E1D-33F9-4585-BF69-4551045E9A2F}"/>
              </a:ext>
            </a:extLst>
          </p:cNvPr>
          <p:cNvSpPr>
            <a:spLocks noGrp="1"/>
          </p:cNvSpPr>
          <p:nvPr>
            <p:ph type="title"/>
          </p:nvPr>
        </p:nvSpPr>
        <p:spPr/>
        <p:txBody>
          <a:bodyPr/>
          <a:lstStyle/>
          <a:p>
            <a:r>
              <a:rPr lang="en-US" dirty="0"/>
              <a:t>Definition: Diagnosis</a:t>
            </a:r>
          </a:p>
        </p:txBody>
      </p:sp>
      <p:graphicFrame>
        <p:nvGraphicFramePr>
          <p:cNvPr id="7" name="Table 7">
            <a:extLst>
              <a:ext uri="{FF2B5EF4-FFF2-40B4-BE49-F238E27FC236}">
                <a16:creationId xmlns:a16="http://schemas.microsoft.com/office/drawing/2014/main" id="{24773146-2E00-442F-B96A-FA288129E40F}"/>
              </a:ext>
            </a:extLst>
          </p:cNvPr>
          <p:cNvGraphicFramePr>
            <a:graphicFrameLocks noGrp="1"/>
          </p:cNvGraphicFramePr>
          <p:nvPr>
            <p:ph idx="1"/>
            <p:extLst>
              <p:ext uri="{D42A27DB-BD31-4B8C-83A1-F6EECF244321}">
                <p14:modId xmlns:p14="http://schemas.microsoft.com/office/powerpoint/2010/main" val="4100828868"/>
              </p:ext>
            </p:extLst>
          </p:nvPr>
        </p:nvGraphicFramePr>
        <p:xfrm>
          <a:off x="1523999" y="1833880"/>
          <a:ext cx="9144000" cy="1285240"/>
        </p:xfrm>
        <a:graphic>
          <a:graphicData uri="http://schemas.openxmlformats.org/drawingml/2006/table">
            <a:tbl>
              <a:tblPr firstRow="1" bandRow="1">
                <a:tableStyleId>{69CF1AB2-1976-4502-BF36-3FF5EA218861}</a:tableStyleId>
              </a:tblPr>
              <a:tblGrid>
                <a:gridCol w="4572000">
                  <a:extLst>
                    <a:ext uri="{9D8B030D-6E8A-4147-A177-3AD203B41FA5}">
                      <a16:colId xmlns:a16="http://schemas.microsoft.com/office/drawing/2014/main" val="3050806390"/>
                    </a:ext>
                  </a:extLst>
                </a:gridCol>
                <a:gridCol w="4572000">
                  <a:extLst>
                    <a:ext uri="{9D8B030D-6E8A-4147-A177-3AD203B41FA5}">
                      <a16:colId xmlns:a16="http://schemas.microsoft.com/office/drawing/2014/main" val="621551802"/>
                    </a:ext>
                  </a:extLst>
                </a:gridCol>
              </a:tblGrid>
              <a:tr h="370840">
                <a:tc>
                  <a:txBody>
                    <a:bodyPr/>
                    <a:lstStyle/>
                    <a:p>
                      <a:r>
                        <a:rPr lang="en-US" dirty="0"/>
                        <a:t>ICD-11</a:t>
                      </a:r>
                    </a:p>
                  </a:txBody>
                  <a:tcPr/>
                </a:tc>
                <a:tc>
                  <a:txBody>
                    <a:bodyPr/>
                    <a:lstStyle/>
                    <a:p>
                      <a:r>
                        <a:rPr lang="en-US" dirty="0"/>
                        <a:t>DSM-5</a:t>
                      </a:r>
                    </a:p>
                  </a:txBody>
                  <a:tcPr/>
                </a:tc>
                <a:extLst>
                  <a:ext uri="{0D108BD9-81ED-4DB2-BD59-A6C34878D82A}">
                    <a16:rowId xmlns:a16="http://schemas.microsoft.com/office/drawing/2014/main" val="2961215634"/>
                  </a:ext>
                </a:extLst>
              </a:tr>
              <a:tr h="184785">
                <a:tc>
                  <a:txBody>
                    <a:bodyPr/>
                    <a:lstStyle/>
                    <a:p>
                      <a:r>
                        <a:rPr lang="en-US" sz="1800" kern="1200" dirty="0">
                          <a:solidFill>
                            <a:schemeClr val="dk1"/>
                          </a:solidFill>
                          <a:effectLst/>
                          <a:latin typeface="+mn-lt"/>
                          <a:ea typeface="+mn-ea"/>
                          <a:cs typeface="+mn-cs"/>
                        </a:rPr>
                        <a:t>A person continues the engagement in repetitive sexual </a:t>
                      </a:r>
                      <a:r>
                        <a:rPr lang="en-US" sz="1800" kern="1200" dirty="0" err="1">
                          <a:solidFill>
                            <a:schemeClr val="dk1"/>
                          </a:solidFill>
                          <a:effectLst/>
                          <a:latin typeface="+mn-lt"/>
                          <a:ea typeface="+mn-ea"/>
                          <a:cs typeface="+mn-cs"/>
                        </a:rPr>
                        <a:t>behaviour</a:t>
                      </a:r>
                      <a:r>
                        <a:rPr lang="en-US" sz="1800" kern="1200" dirty="0">
                          <a:solidFill>
                            <a:schemeClr val="dk1"/>
                          </a:solidFill>
                          <a:effectLst/>
                          <a:latin typeface="+mn-lt"/>
                          <a:ea typeface="+mn-ea"/>
                          <a:cs typeface="+mn-cs"/>
                        </a:rPr>
                        <a:t> despite adverse consequences. </a:t>
                      </a:r>
                      <a:endParaRPr lang="en-US" dirty="0"/>
                    </a:p>
                  </a:txBody>
                  <a:tcPr/>
                </a:tc>
                <a:tc>
                  <a:txBody>
                    <a:bodyPr/>
                    <a:lstStyle/>
                    <a:p>
                      <a:pPr marL="0" marR="0">
                        <a:spcBef>
                          <a:spcPts val="0"/>
                        </a:spcBef>
                        <a:spcAft>
                          <a:spcPts val="0"/>
                        </a:spcAft>
                      </a:pPr>
                      <a:r>
                        <a:rPr lang="en-US" sz="1800" b="0" dirty="0">
                          <a:solidFill>
                            <a:schemeClr val="tx1"/>
                          </a:solidFill>
                          <a:effectLst/>
                          <a:latin typeface="+mn-lt"/>
                          <a:ea typeface="Times New Roman" panose="02020603050405020304" pitchFamily="18" charset="0"/>
                          <a:cs typeface="Times New Roman" panose="02020603050405020304" pitchFamily="18" charset="0"/>
                        </a:rPr>
                        <a:t>Repetitively engaging in sexual behaviors while disregarding the risk for physical or emotional harm to self or others.</a:t>
                      </a:r>
                      <a:endParaRPr lang="en-US" sz="18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53689863"/>
                  </a:ext>
                </a:extLst>
              </a:tr>
            </a:tbl>
          </a:graphicData>
        </a:graphic>
      </p:graphicFrame>
      <p:sp>
        <p:nvSpPr>
          <p:cNvPr id="6" name="Slide Number Placeholder 5">
            <a:extLst>
              <a:ext uri="{FF2B5EF4-FFF2-40B4-BE49-F238E27FC236}">
                <a16:creationId xmlns:a16="http://schemas.microsoft.com/office/drawing/2014/main" id="{7755EC8E-8624-458A-8906-C8323B44E135}"/>
              </a:ext>
            </a:extLst>
          </p:cNvPr>
          <p:cNvSpPr>
            <a:spLocks noGrp="1"/>
          </p:cNvSpPr>
          <p:nvPr>
            <p:ph type="sldNum" sz="quarter" idx="12"/>
          </p:nvPr>
        </p:nvSpPr>
        <p:spPr/>
        <p:txBody>
          <a:bodyPr/>
          <a:lstStyle/>
          <a:p>
            <a:fld id="{E31375A4-56A4-47D6-9801-1991572033F7}" type="slidenum">
              <a:rPr lang="en-US" smtClean="0"/>
              <a:t>49</a:t>
            </a:fld>
            <a:endParaRPr lang="en-US"/>
          </a:p>
        </p:txBody>
      </p:sp>
    </p:spTree>
    <p:extLst>
      <p:ext uri="{BB962C8B-B14F-4D97-AF65-F5344CB8AC3E}">
        <p14:creationId xmlns:p14="http://schemas.microsoft.com/office/powerpoint/2010/main" val="184340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8162F6-F4D5-9BF3-0FDF-5457EB9D532F}"/>
            </a:ext>
          </a:extLst>
        </p:cNvPr>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Celebrating Tiger Woods' 48th birthday with 48 fun facts ...">
            <a:extLst>
              <a:ext uri="{FF2B5EF4-FFF2-40B4-BE49-F238E27FC236}">
                <a16:creationId xmlns:a16="http://schemas.microsoft.com/office/drawing/2014/main" id="{C9AF8860-B580-6029-C94C-3125D9E229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69" r="26744" b="909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9" name="Rectangle 512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01988DC6-D596-CDEB-066D-6565647F5B7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solidFill>
                  <a:schemeClr val="bg1"/>
                </a:solidFill>
              </a:rPr>
              <a:t>What is it?</a:t>
            </a:r>
          </a:p>
        </p:txBody>
      </p:sp>
      <p:sp>
        <p:nvSpPr>
          <p:cNvPr id="2" name="Text Placeholder 1">
            <a:extLst>
              <a:ext uri="{FF2B5EF4-FFF2-40B4-BE49-F238E27FC236}">
                <a16:creationId xmlns:a16="http://schemas.microsoft.com/office/drawing/2014/main" id="{612927DF-CBF1-2E72-5714-1FDE066D9EAB}"/>
              </a:ext>
            </a:extLst>
          </p:cNvPr>
          <p:cNvSpPr>
            <a:spLocks noGrp="1"/>
          </p:cNvSpPr>
          <p:nvPr>
            <p:ph type="body" idx="1"/>
          </p:nvPr>
        </p:nvSpPr>
        <p:spPr>
          <a:xfrm>
            <a:off x="477980" y="4872922"/>
            <a:ext cx="4023359" cy="1208141"/>
          </a:xfrm>
        </p:spPr>
        <p:txBody>
          <a:bodyPr vert="horz" lIns="91440" tIns="45720" rIns="91440" bIns="45720" rtlCol="0">
            <a:normAutofit/>
          </a:bodyPr>
          <a:lstStyle/>
          <a:p>
            <a:endParaRPr lang="en-US" sz="2000">
              <a:solidFill>
                <a:schemeClr val="bg1"/>
              </a:solidFill>
            </a:endParaRPr>
          </a:p>
        </p:txBody>
      </p:sp>
      <p:sp>
        <p:nvSpPr>
          <p:cNvPr id="5131" name="Rectangle 513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133" name="Rectangle 513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3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69E1D-33F9-4585-BF69-4551045E9A2F}"/>
              </a:ext>
            </a:extLst>
          </p:cNvPr>
          <p:cNvSpPr>
            <a:spLocks noGrp="1"/>
          </p:cNvSpPr>
          <p:nvPr>
            <p:ph type="title"/>
          </p:nvPr>
        </p:nvSpPr>
        <p:spPr/>
        <p:txBody>
          <a:bodyPr/>
          <a:lstStyle/>
          <a:p>
            <a:r>
              <a:rPr lang="en-US" dirty="0"/>
              <a:t>Definition: Diagnosis</a:t>
            </a:r>
          </a:p>
        </p:txBody>
      </p:sp>
      <p:graphicFrame>
        <p:nvGraphicFramePr>
          <p:cNvPr id="7" name="Table 7">
            <a:extLst>
              <a:ext uri="{FF2B5EF4-FFF2-40B4-BE49-F238E27FC236}">
                <a16:creationId xmlns:a16="http://schemas.microsoft.com/office/drawing/2014/main" id="{24773146-2E00-442F-B96A-FA288129E40F}"/>
              </a:ext>
            </a:extLst>
          </p:cNvPr>
          <p:cNvGraphicFramePr>
            <a:graphicFrameLocks noGrp="1"/>
          </p:cNvGraphicFramePr>
          <p:nvPr>
            <p:ph idx="1"/>
          </p:nvPr>
        </p:nvGraphicFramePr>
        <p:xfrm>
          <a:off x="1523999" y="1833880"/>
          <a:ext cx="9144000" cy="1285240"/>
        </p:xfrm>
        <a:graphic>
          <a:graphicData uri="http://schemas.openxmlformats.org/drawingml/2006/table">
            <a:tbl>
              <a:tblPr firstRow="1" bandRow="1">
                <a:tableStyleId>{69CF1AB2-1976-4502-BF36-3FF5EA218861}</a:tableStyleId>
              </a:tblPr>
              <a:tblGrid>
                <a:gridCol w="4572000">
                  <a:extLst>
                    <a:ext uri="{9D8B030D-6E8A-4147-A177-3AD203B41FA5}">
                      <a16:colId xmlns:a16="http://schemas.microsoft.com/office/drawing/2014/main" val="3050806390"/>
                    </a:ext>
                  </a:extLst>
                </a:gridCol>
                <a:gridCol w="4572000">
                  <a:extLst>
                    <a:ext uri="{9D8B030D-6E8A-4147-A177-3AD203B41FA5}">
                      <a16:colId xmlns:a16="http://schemas.microsoft.com/office/drawing/2014/main" val="621551802"/>
                    </a:ext>
                  </a:extLst>
                </a:gridCol>
              </a:tblGrid>
              <a:tr h="370840">
                <a:tc>
                  <a:txBody>
                    <a:bodyPr/>
                    <a:lstStyle/>
                    <a:p>
                      <a:r>
                        <a:rPr lang="en-US" dirty="0"/>
                        <a:t>ICD-11</a:t>
                      </a:r>
                    </a:p>
                  </a:txBody>
                  <a:tcPr/>
                </a:tc>
                <a:tc>
                  <a:txBody>
                    <a:bodyPr/>
                    <a:lstStyle/>
                    <a:p>
                      <a:r>
                        <a:rPr lang="en-US" dirty="0"/>
                        <a:t>DSM-5</a:t>
                      </a:r>
                    </a:p>
                  </a:txBody>
                  <a:tcPr/>
                </a:tc>
                <a:extLst>
                  <a:ext uri="{0D108BD9-81ED-4DB2-BD59-A6C34878D82A}">
                    <a16:rowId xmlns:a16="http://schemas.microsoft.com/office/drawing/2014/main" val="2961215634"/>
                  </a:ext>
                </a:extLst>
              </a:tr>
              <a:tr h="184785">
                <a:tc>
                  <a:txBody>
                    <a:bodyPr/>
                    <a:lstStyle/>
                    <a:p>
                      <a:r>
                        <a:rPr lang="en-US" sz="1800" kern="1200" dirty="0">
                          <a:solidFill>
                            <a:schemeClr val="dk1"/>
                          </a:solidFill>
                          <a:effectLst/>
                          <a:latin typeface="+mn-lt"/>
                          <a:ea typeface="+mn-ea"/>
                          <a:cs typeface="+mn-cs"/>
                        </a:rPr>
                        <a:t>A person continues the engagement in repetitive sexual </a:t>
                      </a:r>
                      <a:r>
                        <a:rPr lang="en-US" sz="1800" kern="1200" dirty="0" err="1">
                          <a:solidFill>
                            <a:schemeClr val="dk1"/>
                          </a:solidFill>
                          <a:effectLst/>
                          <a:latin typeface="+mn-lt"/>
                          <a:ea typeface="+mn-ea"/>
                          <a:cs typeface="+mn-cs"/>
                        </a:rPr>
                        <a:t>behaviour</a:t>
                      </a:r>
                      <a:r>
                        <a:rPr lang="en-US" sz="1800" kern="1200" dirty="0">
                          <a:solidFill>
                            <a:schemeClr val="dk1"/>
                          </a:solidFill>
                          <a:effectLst/>
                          <a:latin typeface="+mn-lt"/>
                          <a:ea typeface="+mn-ea"/>
                          <a:cs typeface="+mn-cs"/>
                        </a:rPr>
                        <a:t> despite adverse consequences. </a:t>
                      </a:r>
                      <a:endParaRPr lang="en-US" dirty="0"/>
                    </a:p>
                  </a:txBody>
                  <a:tcPr/>
                </a:tc>
                <a:tc>
                  <a:txBody>
                    <a:bodyPr/>
                    <a:lstStyle/>
                    <a:p>
                      <a:pPr marL="0" marR="0">
                        <a:spcBef>
                          <a:spcPts val="0"/>
                        </a:spcBef>
                        <a:spcAft>
                          <a:spcPts val="0"/>
                        </a:spcAft>
                      </a:pPr>
                      <a:r>
                        <a:rPr lang="en-US" sz="1800" b="0" dirty="0">
                          <a:solidFill>
                            <a:schemeClr val="tx1"/>
                          </a:solidFill>
                          <a:effectLst/>
                          <a:latin typeface="+mn-lt"/>
                          <a:ea typeface="Times New Roman" panose="02020603050405020304" pitchFamily="18" charset="0"/>
                          <a:cs typeface="Times New Roman" panose="02020603050405020304" pitchFamily="18" charset="0"/>
                        </a:rPr>
                        <a:t>Repetitively engaging in sexual behaviors while disregarding the risk for physical or emotional harm to self or others.</a:t>
                      </a:r>
                      <a:endParaRPr lang="en-US" sz="18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53689863"/>
                  </a:ext>
                </a:extLst>
              </a:tr>
            </a:tbl>
          </a:graphicData>
        </a:graphic>
      </p:graphicFrame>
      <p:sp>
        <p:nvSpPr>
          <p:cNvPr id="6" name="Slide Number Placeholder 5">
            <a:extLst>
              <a:ext uri="{FF2B5EF4-FFF2-40B4-BE49-F238E27FC236}">
                <a16:creationId xmlns:a16="http://schemas.microsoft.com/office/drawing/2014/main" id="{7755EC8E-8624-458A-8906-C8323B44E135}"/>
              </a:ext>
            </a:extLst>
          </p:cNvPr>
          <p:cNvSpPr>
            <a:spLocks noGrp="1"/>
          </p:cNvSpPr>
          <p:nvPr>
            <p:ph type="sldNum" sz="quarter" idx="12"/>
          </p:nvPr>
        </p:nvSpPr>
        <p:spPr/>
        <p:txBody>
          <a:bodyPr/>
          <a:lstStyle/>
          <a:p>
            <a:fld id="{E31375A4-56A4-47D6-9801-1991572033F7}" type="slidenum">
              <a:rPr lang="en-US" smtClean="0"/>
              <a:t>50</a:t>
            </a:fld>
            <a:endParaRPr lang="en-US"/>
          </a:p>
        </p:txBody>
      </p:sp>
      <p:sp>
        <p:nvSpPr>
          <p:cNvPr id="8" name="Rectangle 7">
            <a:extLst>
              <a:ext uri="{FF2B5EF4-FFF2-40B4-BE49-F238E27FC236}">
                <a16:creationId xmlns:a16="http://schemas.microsoft.com/office/drawing/2014/main" id="{1766802F-0C4B-C142-96A2-00AC0EC50ECC}"/>
              </a:ext>
            </a:extLst>
          </p:cNvPr>
          <p:cNvSpPr/>
          <p:nvPr/>
        </p:nvSpPr>
        <p:spPr>
          <a:xfrm>
            <a:off x="4219575" y="3317797"/>
            <a:ext cx="3933825" cy="2143125"/>
          </a:xfrm>
          <a:prstGeom prst="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n w="0"/>
                <a:solidFill>
                  <a:schemeClr val="tx1"/>
                </a:solidFill>
                <a:effectLst>
                  <a:outerShdw blurRad="38100" dist="19050" dir="2700000" algn="tl" rotWithShape="0">
                    <a:schemeClr val="dk1">
                      <a:alpha val="40000"/>
                    </a:schemeClr>
                  </a:outerShdw>
                </a:effectLst>
              </a:rPr>
              <a:t>Continued Engagement Despite Adverse Consequences</a:t>
            </a:r>
          </a:p>
        </p:txBody>
      </p:sp>
    </p:spTree>
    <p:extLst>
      <p:ext uri="{BB962C8B-B14F-4D97-AF65-F5344CB8AC3E}">
        <p14:creationId xmlns:p14="http://schemas.microsoft.com/office/powerpoint/2010/main" val="391168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69E1D-33F9-4585-BF69-4551045E9A2F}"/>
              </a:ext>
            </a:extLst>
          </p:cNvPr>
          <p:cNvSpPr>
            <a:spLocks noGrp="1"/>
          </p:cNvSpPr>
          <p:nvPr>
            <p:ph type="title"/>
          </p:nvPr>
        </p:nvSpPr>
        <p:spPr/>
        <p:txBody>
          <a:bodyPr/>
          <a:lstStyle/>
          <a:p>
            <a:r>
              <a:rPr lang="en-US" dirty="0"/>
              <a:t>Definition: Diagnosis</a:t>
            </a:r>
          </a:p>
        </p:txBody>
      </p:sp>
      <p:graphicFrame>
        <p:nvGraphicFramePr>
          <p:cNvPr id="7" name="Table 7">
            <a:extLst>
              <a:ext uri="{FF2B5EF4-FFF2-40B4-BE49-F238E27FC236}">
                <a16:creationId xmlns:a16="http://schemas.microsoft.com/office/drawing/2014/main" id="{24773146-2E00-442F-B96A-FA288129E40F}"/>
              </a:ext>
            </a:extLst>
          </p:cNvPr>
          <p:cNvGraphicFramePr>
            <a:graphicFrameLocks noGrp="1"/>
          </p:cNvGraphicFramePr>
          <p:nvPr>
            <p:ph idx="1"/>
            <p:extLst>
              <p:ext uri="{D42A27DB-BD31-4B8C-83A1-F6EECF244321}">
                <p14:modId xmlns:p14="http://schemas.microsoft.com/office/powerpoint/2010/main" val="1188555130"/>
              </p:ext>
            </p:extLst>
          </p:nvPr>
        </p:nvGraphicFramePr>
        <p:xfrm>
          <a:off x="1523999" y="1711960"/>
          <a:ext cx="9144000" cy="1285240"/>
        </p:xfrm>
        <a:graphic>
          <a:graphicData uri="http://schemas.openxmlformats.org/drawingml/2006/table">
            <a:tbl>
              <a:tblPr firstRow="1" bandRow="1">
                <a:tableStyleId>{69CF1AB2-1976-4502-BF36-3FF5EA218861}</a:tableStyleId>
              </a:tblPr>
              <a:tblGrid>
                <a:gridCol w="4572000">
                  <a:extLst>
                    <a:ext uri="{9D8B030D-6E8A-4147-A177-3AD203B41FA5}">
                      <a16:colId xmlns:a16="http://schemas.microsoft.com/office/drawing/2014/main" val="3050806390"/>
                    </a:ext>
                  </a:extLst>
                </a:gridCol>
                <a:gridCol w="4572000">
                  <a:extLst>
                    <a:ext uri="{9D8B030D-6E8A-4147-A177-3AD203B41FA5}">
                      <a16:colId xmlns:a16="http://schemas.microsoft.com/office/drawing/2014/main" val="621551802"/>
                    </a:ext>
                  </a:extLst>
                </a:gridCol>
              </a:tblGrid>
              <a:tr h="370840">
                <a:tc>
                  <a:txBody>
                    <a:bodyPr/>
                    <a:lstStyle/>
                    <a:p>
                      <a:r>
                        <a:rPr lang="en-US" dirty="0"/>
                        <a:t>ICD-11</a:t>
                      </a:r>
                    </a:p>
                  </a:txBody>
                  <a:tcPr/>
                </a:tc>
                <a:tc>
                  <a:txBody>
                    <a:bodyPr/>
                    <a:lstStyle/>
                    <a:p>
                      <a:r>
                        <a:rPr lang="en-US" dirty="0"/>
                        <a:t>DSM-5</a:t>
                      </a:r>
                    </a:p>
                  </a:txBody>
                  <a:tcPr/>
                </a:tc>
                <a:extLst>
                  <a:ext uri="{0D108BD9-81ED-4DB2-BD59-A6C34878D82A}">
                    <a16:rowId xmlns:a16="http://schemas.microsoft.com/office/drawing/2014/main" val="2961215634"/>
                  </a:ext>
                </a:extLst>
              </a:tr>
              <a:tr h="184785">
                <a:tc>
                  <a:txBody>
                    <a:bodyPr/>
                    <a:lstStyle/>
                    <a:p>
                      <a:r>
                        <a:rPr lang="en-US" sz="1800" kern="1200" dirty="0">
                          <a:solidFill>
                            <a:schemeClr val="dk1"/>
                          </a:solidFill>
                          <a:effectLst/>
                          <a:latin typeface="+mn-lt"/>
                          <a:ea typeface="+mn-ea"/>
                          <a:cs typeface="+mn-cs"/>
                        </a:rPr>
                        <a:t>A person continues the engagement in repetitive sexual behavior despite deriving little or no satisfaction from it</a:t>
                      </a:r>
                      <a:endParaRPr lang="en-US" dirty="0"/>
                    </a:p>
                  </a:txBody>
                  <a:tcPr/>
                </a:tc>
                <a:tc>
                  <a:txBody>
                    <a:bodyPr/>
                    <a:lstStyle/>
                    <a:p>
                      <a:pPr marL="0" marR="0" algn="ctr">
                        <a:spcBef>
                          <a:spcPts val="0"/>
                        </a:spcBef>
                        <a:spcAft>
                          <a:spcPts val="0"/>
                        </a:spcAft>
                      </a:pPr>
                      <a:endParaRPr lang="en-US" sz="1800" b="0" dirty="0">
                        <a:solidFill>
                          <a:schemeClr val="tx2">
                            <a:lumMod val="65000"/>
                            <a:lumOff val="35000"/>
                          </a:schemeClr>
                        </a:solidFill>
                        <a:effectLst/>
                        <a:latin typeface="+mn-lt"/>
                        <a:ea typeface="Calibri" panose="020F0502020204030204" pitchFamily="34" charset="0"/>
                        <a:cs typeface="Times New Roman" panose="02020603050405020304" pitchFamily="18" charset="0"/>
                      </a:endParaRPr>
                    </a:p>
                    <a:p>
                      <a:pPr marL="0" marR="0" algn="ctr">
                        <a:spcBef>
                          <a:spcPts val="0"/>
                        </a:spcBef>
                        <a:spcAft>
                          <a:spcPts val="0"/>
                        </a:spcAft>
                      </a:pPr>
                      <a:r>
                        <a:rPr lang="en-US" sz="1800" b="0" dirty="0">
                          <a:solidFill>
                            <a:schemeClr val="tx1"/>
                          </a:solidFill>
                          <a:effectLst/>
                          <a:latin typeface="+mn-lt"/>
                          <a:ea typeface="Calibri" panose="020F0502020204030204" pitchFamily="34" charset="0"/>
                          <a:cs typeface="Times New Roman" panose="02020603050405020304" pitchFamily="18" charset="0"/>
                        </a:rPr>
                        <a:t>Not Present</a:t>
                      </a:r>
                    </a:p>
                  </a:txBody>
                  <a:tcPr marL="68580" marR="68580" marT="0" marB="0"/>
                </a:tc>
                <a:extLst>
                  <a:ext uri="{0D108BD9-81ED-4DB2-BD59-A6C34878D82A}">
                    <a16:rowId xmlns:a16="http://schemas.microsoft.com/office/drawing/2014/main" val="1853689863"/>
                  </a:ext>
                </a:extLst>
              </a:tr>
            </a:tbl>
          </a:graphicData>
        </a:graphic>
      </p:graphicFrame>
      <p:sp>
        <p:nvSpPr>
          <p:cNvPr id="6" name="Slide Number Placeholder 5">
            <a:extLst>
              <a:ext uri="{FF2B5EF4-FFF2-40B4-BE49-F238E27FC236}">
                <a16:creationId xmlns:a16="http://schemas.microsoft.com/office/drawing/2014/main" id="{7755EC8E-8624-458A-8906-C8323B44E135}"/>
              </a:ext>
            </a:extLst>
          </p:cNvPr>
          <p:cNvSpPr>
            <a:spLocks noGrp="1"/>
          </p:cNvSpPr>
          <p:nvPr>
            <p:ph type="sldNum" sz="quarter" idx="12"/>
          </p:nvPr>
        </p:nvSpPr>
        <p:spPr/>
        <p:txBody>
          <a:bodyPr/>
          <a:lstStyle/>
          <a:p>
            <a:fld id="{E31375A4-56A4-47D6-9801-1991572033F7}" type="slidenum">
              <a:rPr lang="en-US" smtClean="0"/>
              <a:t>51</a:t>
            </a:fld>
            <a:endParaRPr lang="en-US"/>
          </a:p>
        </p:txBody>
      </p:sp>
    </p:spTree>
    <p:extLst>
      <p:ext uri="{BB962C8B-B14F-4D97-AF65-F5344CB8AC3E}">
        <p14:creationId xmlns:p14="http://schemas.microsoft.com/office/powerpoint/2010/main" val="285953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69E1D-33F9-4585-BF69-4551045E9A2F}"/>
              </a:ext>
            </a:extLst>
          </p:cNvPr>
          <p:cNvSpPr>
            <a:spLocks noGrp="1"/>
          </p:cNvSpPr>
          <p:nvPr>
            <p:ph type="title"/>
          </p:nvPr>
        </p:nvSpPr>
        <p:spPr/>
        <p:txBody>
          <a:bodyPr/>
          <a:lstStyle/>
          <a:p>
            <a:r>
              <a:rPr lang="en-US" dirty="0"/>
              <a:t>Definition: Diagnosis</a:t>
            </a:r>
          </a:p>
        </p:txBody>
      </p:sp>
      <p:graphicFrame>
        <p:nvGraphicFramePr>
          <p:cNvPr id="7" name="Table 7">
            <a:extLst>
              <a:ext uri="{FF2B5EF4-FFF2-40B4-BE49-F238E27FC236}">
                <a16:creationId xmlns:a16="http://schemas.microsoft.com/office/drawing/2014/main" id="{24773146-2E00-442F-B96A-FA288129E40F}"/>
              </a:ext>
            </a:extLst>
          </p:cNvPr>
          <p:cNvGraphicFramePr>
            <a:graphicFrameLocks noGrp="1"/>
          </p:cNvGraphicFramePr>
          <p:nvPr>
            <p:ph idx="1"/>
          </p:nvPr>
        </p:nvGraphicFramePr>
        <p:xfrm>
          <a:off x="1523999" y="1711960"/>
          <a:ext cx="9144000" cy="1285240"/>
        </p:xfrm>
        <a:graphic>
          <a:graphicData uri="http://schemas.openxmlformats.org/drawingml/2006/table">
            <a:tbl>
              <a:tblPr firstRow="1" bandRow="1">
                <a:tableStyleId>{69CF1AB2-1976-4502-BF36-3FF5EA218861}</a:tableStyleId>
              </a:tblPr>
              <a:tblGrid>
                <a:gridCol w="4572000">
                  <a:extLst>
                    <a:ext uri="{9D8B030D-6E8A-4147-A177-3AD203B41FA5}">
                      <a16:colId xmlns:a16="http://schemas.microsoft.com/office/drawing/2014/main" val="3050806390"/>
                    </a:ext>
                  </a:extLst>
                </a:gridCol>
                <a:gridCol w="4572000">
                  <a:extLst>
                    <a:ext uri="{9D8B030D-6E8A-4147-A177-3AD203B41FA5}">
                      <a16:colId xmlns:a16="http://schemas.microsoft.com/office/drawing/2014/main" val="621551802"/>
                    </a:ext>
                  </a:extLst>
                </a:gridCol>
              </a:tblGrid>
              <a:tr h="370840">
                <a:tc>
                  <a:txBody>
                    <a:bodyPr/>
                    <a:lstStyle/>
                    <a:p>
                      <a:r>
                        <a:rPr lang="en-US" dirty="0"/>
                        <a:t>ICD-11</a:t>
                      </a:r>
                    </a:p>
                  </a:txBody>
                  <a:tcPr/>
                </a:tc>
                <a:tc>
                  <a:txBody>
                    <a:bodyPr/>
                    <a:lstStyle/>
                    <a:p>
                      <a:r>
                        <a:rPr lang="en-US" dirty="0"/>
                        <a:t>DSM-5</a:t>
                      </a:r>
                    </a:p>
                  </a:txBody>
                  <a:tcPr/>
                </a:tc>
                <a:extLst>
                  <a:ext uri="{0D108BD9-81ED-4DB2-BD59-A6C34878D82A}">
                    <a16:rowId xmlns:a16="http://schemas.microsoft.com/office/drawing/2014/main" val="2961215634"/>
                  </a:ext>
                </a:extLst>
              </a:tr>
              <a:tr h="184785">
                <a:tc>
                  <a:txBody>
                    <a:bodyPr/>
                    <a:lstStyle/>
                    <a:p>
                      <a:r>
                        <a:rPr lang="en-US" sz="1800" kern="1200" dirty="0">
                          <a:solidFill>
                            <a:schemeClr val="dk1"/>
                          </a:solidFill>
                          <a:effectLst/>
                          <a:latin typeface="+mn-lt"/>
                          <a:ea typeface="+mn-ea"/>
                          <a:cs typeface="+mn-cs"/>
                        </a:rPr>
                        <a:t>A person continues the engagement in repetitive sexual behavior despite deriving little or no satisfaction from it</a:t>
                      </a:r>
                      <a:endParaRPr lang="en-US" dirty="0"/>
                    </a:p>
                  </a:txBody>
                  <a:tcPr/>
                </a:tc>
                <a:tc>
                  <a:txBody>
                    <a:bodyPr/>
                    <a:lstStyle/>
                    <a:p>
                      <a:pPr marL="0" marR="0" algn="ctr">
                        <a:spcBef>
                          <a:spcPts val="0"/>
                        </a:spcBef>
                        <a:spcAft>
                          <a:spcPts val="0"/>
                        </a:spcAft>
                      </a:pPr>
                      <a:endParaRPr lang="en-US" sz="1800" b="0" dirty="0">
                        <a:solidFill>
                          <a:schemeClr val="tx2">
                            <a:lumMod val="65000"/>
                            <a:lumOff val="35000"/>
                          </a:schemeClr>
                        </a:solidFill>
                        <a:effectLst/>
                        <a:latin typeface="+mn-lt"/>
                        <a:ea typeface="Calibri" panose="020F0502020204030204" pitchFamily="34" charset="0"/>
                        <a:cs typeface="Times New Roman" panose="02020603050405020304" pitchFamily="18" charset="0"/>
                      </a:endParaRPr>
                    </a:p>
                    <a:p>
                      <a:pPr marL="0" marR="0" algn="ctr">
                        <a:spcBef>
                          <a:spcPts val="0"/>
                        </a:spcBef>
                        <a:spcAft>
                          <a:spcPts val="0"/>
                        </a:spcAft>
                      </a:pPr>
                      <a:r>
                        <a:rPr lang="en-US" sz="1800" b="0" dirty="0">
                          <a:solidFill>
                            <a:schemeClr val="tx1"/>
                          </a:solidFill>
                          <a:effectLst/>
                          <a:latin typeface="+mn-lt"/>
                          <a:ea typeface="Calibri" panose="020F0502020204030204" pitchFamily="34" charset="0"/>
                          <a:cs typeface="Times New Roman" panose="02020603050405020304" pitchFamily="18" charset="0"/>
                        </a:rPr>
                        <a:t>Not Present</a:t>
                      </a:r>
                    </a:p>
                  </a:txBody>
                  <a:tcPr marL="68580" marR="68580" marT="0" marB="0"/>
                </a:tc>
                <a:extLst>
                  <a:ext uri="{0D108BD9-81ED-4DB2-BD59-A6C34878D82A}">
                    <a16:rowId xmlns:a16="http://schemas.microsoft.com/office/drawing/2014/main" val="1853689863"/>
                  </a:ext>
                </a:extLst>
              </a:tr>
            </a:tbl>
          </a:graphicData>
        </a:graphic>
      </p:graphicFrame>
      <p:sp>
        <p:nvSpPr>
          <p:cNvPr id="6" name="Slide Number Placeholder 5">
            <a:extLst>
              <a:ext uri="{FF2B5EF4-FFF2-40B4-BE49-F238E27FC236}">
                <a16:creationId xmlns:a16="http://schemas.microsoft.com/office/drawing/2014/main" id="{7755EC8E-8624-458A-8906-C8323B44E135}"/>
              </a:ext>
            </a:extLst>
          </p:cNvPr>
          <p:cNvSpPr>
            <a:spLocks noGrp="1"/>
          </p:cNvSpPr>
          <p:nvPr>
            <p:ph type="sldNum" sz="quarter" idx="12"/>
          </p:nvPr>
        </p:nvSpPr>
        <p:spPr/>
        <p:txBody>
          <a:bodyPr/>
          <a:lstStyle/>
          <a:p>
            <a:fld id="{E31375A4-56A4-47D6-9801-1991572033F7}" type="slidenum">
              <a:rPr lang="en-US" smtClean="0"/>
              <a:t>52</a:t>
            </a:fld>
            <a:endParaRPr lang="en-US"/>
          </a:p>
        </p:txBody>
      </p:sp>
      <p:sp>
        <p:nvSpPr>
          <p:cNvPr id="8" name="Rectangle 7">
            <a:extLst>
              <a:ext uri="{FF2B5EF4-FFF2-40B4-BE49-F238E27FC236}">
                <a16:creationId xmlns:a16="http://schemas.microsoft.com/office/drawing/2014/main" id="{BD2EB44F-EED1-314F-AF30-A2BD8583434F}"/>
              </a:ext>
            </a:extLst>
          </p:cNvPr>
          <p:cNvSpPr/>
          <p:nvPr/>
        </p:nvSpPr>
        <p:spPr>
          <a:xfrm>
            <a:off x="4038600" y="3297128"/>
            <a:ext cx="3933825" cy="2143125"/>
          </a:xfrm>
          <a:prstGeom prst="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n w="0"/>
                <a:solidFill>
                  <a:schemeClr val="tx1"/>
                </a:solidFill>
                <a:effectLst>
                  <a:outerShdw blurRad="38100" dist="19050" dir="2700000" algn="tl" rotWithShape="0">
                    <a:schemeClr val="dk1">
                      <a:alpha val="40000"/>
                    </a:schemeClr>
                  </a:outerShdw>
                </a:effectLst>
              </a:rPr>
              <a:t>Compulsive Engagement with Less Sexual Satisfaction</a:t>
            </a:r>
          </a:p>
        </p:txBody>
      </p:sp>
    </p:spTree>
    <p:extLst>
      <p:ext uri="{BB962C8B-B14F-4D97-AF65-F5344CB8AC3E}">
        <p14:creationId xmlns:p14="http://schemas.microsoft.com/office/powerpoint/2010/main" val="410480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69E1D-33F9-4585-BF69-4551045E9A2F}"/>
              </a:ext>
            </a:extLst>
          </p:cNvPr>
          <p:cNvSpPr>
            <a:spLocks noGrp="1"/>
          </p:cNvSpPr>
          <p:nvPr>
            <p:ph type="title"/>
          </p:nvPr>
        </p:nvSpPr>
        <p:spPr/>
        <p:txBody>
          <a:bodyPr/>
          <a:lstStyle/>
          <a:p>
            <a:r>
              <a:rPr lang="en-US" dirty="0"/>
              <a:t>Diagnosis</a:t>
            </a:r>
          </a:p>
        </p:txBody>
      </p:sp>
      <p:graphicFrame>
        <p:nvGraphicFramePr>
          <p:cNvPr id="7" name="Table 7">
            <a:extLst>
              <a:ext uri="{FF2B5EF4-FFF2-40B4-BE49-F238E27FC236}">
                <a16:creationId xmlns:a16="http://schemas.microsoft.com/office/drawing/2014/main" id="{24773146-2E00-442F-B96A-FA288129E40F}"/>
              </a:ext>
            </a:extLst>
          </p:cNvPr>
          <p:cNvGraphicFramePr>
            <a:graphicFrameLocks noGrp="1"/>
          </p:cNvGraphicFramePr>
          <p:nvPr>
            <p:ph idx="1"/>
            <p:extLst>
              <p:ext uri="{D42A27DB-BD31-4B8C-83A1-F6EECF244321}">
                <p14:modId xmlns:p14="http://schemas.microsoft.com/office/powerpoint/2010/main" val="2419171675"/>
              </p:ext>
            </p:extLst>
          </p:nvPr>
        </p:nvGraphicFramePr>
        <p:xfrm>
          <a:off x="1523999" y="1945640"/>
          <a:ext cx="9144000" cy="1193800"/>
        </p:xfrm>
        <a:graphic>
          <a:graphicData uri="http://schemas.openxmlformats.org/drawingml/2006/table">
            <a:tbl>
              <a:tblPr firstRow="1" bandRow="1">
                <a:tableStyleId>{69CF1AB2-1976-4502-BF36-3FF5EA218861}</a:tableStyleId>
              </a:tblPr>
              <a:tblGrid>
                <a:gridCol w="4572000">
                  <a:extLst>
                    <a:ext uri="{9D8B030D-6E8A-4147-A177-3AD203B41FA5}">
                      <a16:colId xmlns:a16="http://schemas.microsoft.com/office/drawing/2014/main" val="3050806390"/>
                    </a:ext>
                  </a:extLst>
                </a:gridCol>
                <a:gridCol w="4572000">
                  <a:extLst>
                    <a:ext uri="{9D8B030D-6E8A-4147-A177-3AD203B41FA5}">
                      <a16:colId xmlns:a16="http://schemas.microsoft.com/office/drawing/2014/main" val="621551802"/>
                    </a:ext>
                  </a:extLst>
                </a:gridCol>
              </a:tblGrid>
              <a:tr h="370840">
                <a:tc>
                  <a:txBody>
                    <a:bodyPr/>
                    <a:lstStyle/>
                    <a:p>
                      <a:r>
                        <a:rPr lang="en-US" dirty="0"/>
                        <a:t>ICD-11</a:t>
                      </a:r>
                    </a:p>
                  </a:txBody>
                  <a:tcPr/>
                </a:tc>
                <a:tc>
                  <a:txBody>
                    <a:bodyPr/>
                    <a:lstStyle/>
                    <a:p>
                      <a:r>
                        <a:rPr lang="en-US" dirty="0"/>
                        <a:t>DSM-5</a:t>
                      </a:r>
                    </a:p>
                  </a:txBody>
                  <a:tcPr/>
                </a:tc>
                <a:extLst>
                  <a:ext uri="{0D108BD9-81ED-4DB2-BD59-A6C34878D82A}">
                    <a16:rowId xmlns:a16="http://schemas.microsoft.com/office/drawing/2014/main" val="2961215634"/>
                  </a:ext>
                </a:extLst>
              </a:tr>
              <a:tr h="184785">
                <a:tc>
                  <a:txBody>
                    <a:bodyPr/>
                    <a:lstStyle/>
                    <a:p>
                      <a:pPr algn="ctr"/>
                      <a:endParaRPr lang="en-US" sz="1800" b="0" dirty="0">
                        <a:solidFill>
                          <a:schemeClr val="tx2">
                            <a:lumMod val="65000"/>
                            <a:lumOff val="35000"/>
                          </a:schemeClr>
                        </a:solidFill>
                        <a:effectLst/>
                        <a:latin typeface="+mn-lt"/>
                        <a:ea typeface="Calibri" panose="020F0502020204030204" pitchFamily="34" charset="0"/>
                        <a:cs typeface="Times New Roman" panose="02020603050405020304" pitchFamily="18" charset="0"/>
                      </a:endParaRPr>
                    </a:p>
                    <a:p>
                      <a:pPr algn="ctr"/>
                      <a:r>
                        <a:rPr lang="en-US" sz="1800" b="0" dirty="0">
                          <a:solidFill>
                            <a:schemeClr val="tx1"/>
                          </a:solidFill>
                          <a:effectLst/>
                          <a:latin typeface="+mn-lt"/>
                          <a:ea typeface="Calibri" panose="020F0502020204030204" pitchFamily="34" charset="0"/>
                          <a:cs typeface="Times New Roman" panose="02020603050405020304" pitchFamily="18" charset="0"/>
                        </a:rPr>
                        <a:t>Not Present</a:t>
                      </a:r>
                      <a:endParaRPr lang="en-US" dirty="0">
                        <a:solidFill>
                          <a:schemeClr val="tx1"/>
                        </a:solidFill>
                      </a:endParaRPr>
                    </a:p>
                  </a:txBody>
                  <a:tcPr/>
                </a:tc>
                <a:tc>
                  <a:txBody>
                    <a:bodyPr/>
                    <a:lstStyle/>
                    <a:p>
                      <a:pPr marL="0" marR="0" algn="l">
                        <a:spcBef>
                          <a:spcPts val="0"/>
                        </a:spcBef>
                        <a:spcAft>
                          <a:spcPts val="0"/>
                        </a:spcAft>
                      </a:pPr>
                      <a:r>
                        <a:rPr lang="en-US" sz="1800" kern="1200" dirty="0">
                          <a:solidFill>
                            <a:schemeClr val="dk1"/>
                          </a:solidFill>
                          <a:effectLst/>
                          <a:latin typeface="+mn-lt"/>
                          <a:ea typeface="+mn-ea"/>
                          <a:cs typeface="+mn-cs"/>
                        </a:rPr>
                        <a:t>Repetitively engaging in sexual fantasies, urges or behaviors in response to dysphoric mood states or stressful life events</a:t>
                      </a:r>
                      <a:endParaRPr lang="en-US" sz="1800" b="0" dirty="0">
                        <a:solidFill>
                          <a:schemeClr val="tx2">
                            <a:lumMod val="65000"/>
                            <a:lumOff val="35000"/>
                          </a:schemeClr>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53689863"/>
                  </a:ext>
                </a:extLst>
              </a:tr>
            </a:tbl>
          </a:graphicData>
        </a:graphic>
      </p:graphicFrame>
      <p:sp>
        <p:nvSpPr>
          <p:cNvPr id="6" name="Slide Number Placeholder 5">
            <a:extLst>
              <a:ext uri="{FF2B5EF4-FFF2-40B4-BE49-F238E27FC236}">
                <a16:creationId xmlns:a16="http://schemas.microsoft.com/office/drawing/2014/main" id="{7755EC8E-8624-458A-8906-C8323B44E135}"/>
              </a:ext>
            </a:extLst>
          </p:cNvPr>
          <p:cNvSpPr>
            <a:spLocks noGrp="1"/>
          </p:cNvSpPr>
          <p:nvPr>
            <p:ph type="sldNum" sz="quarter" idx="12"/>
          </p:nvPr>
        </p:nvSpPr>
        <p:spPr/>
        <p:txBody>
          <a:bodyPr/>
          <a:lstStyle/>
          <a:p>
            <a:fld id="{E31375A4-56A4-47D6-9801-1991572033F7}" type="slidenum">
              <a:rPr lang="en-US" smtClean="0"/>
              <a:t>53</a:t>
            </a:fld>
            <a:endParaRPr lang="en-US"/>
          </a:p>
        </p:txBody>
      </p:sp>
    </p:spTree>
    <p:extLst>
      <p:ext uri="{BB962C8B-B14F-4D97-AF65-F5344CB8AC3E}">
        <p14:creationId xmlns:p14="http://schemas.microsoft.com/office/powerpoint/2010/main" val="284462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69E1D-33F9-4585-BF69-4551045E9A2F}"/>
              </a:ext>
            </a:extLst>
          </p:cNvPr>
          <p:cNvSpPr>
            <a:spLocks noGrp="1"/>
          </p:cNvSpPr>
          <p:nvPr>
            <p:ph type="title"/>
          </p:nvPr>
        </p:nvSpPr>
        <p:spPr/>
        <p:txBody>
          <a:bodyPr/>
          <a:lstStyle/>
          <a:p>
            <a:r>
              <a:rPr lang="en-US" dirty="0"/>
              <a:t>Diagnosis</a:t>
            </a:r>
          </a:p>
        </p:txBody>
      </p:sp>
      <p:graphicFrame>
        <p:nvGraphicFramePr>
          <p:cNvPr id="7" name="Table 7">
            <a:extLst>
              <a:ext uri="{FF2B5EF4-FFF2-40B4-BE49-F238E27FC236}">
                <a16:creationId xmlns:a16="http://schemas.microsoft.com/office/drawing/2014/main" id="{24773146-2E00-442F-B96A-FA288129E40F}"/>
              </a:ext>
            </a:extLst>
          </p:cNvPr>
          <p:cNvGraphicFramePr>
            <a:graphicFrameLocks noGrp="1"/>
          </p:cNvGraphicFramePr>
          <p:nvPr>
            <p:ph idx="1"/>
          </p:nvPr>
        </p:nvGraphicFramePr>
        <p:xfrm>
          <a:off x="1523999" y="1945640"/>
          <a:ext cx="9144000" cy="1193800"/>
        </p:xfrm>
        <a:graphic>
          <a:graphicData uri="http://schemas.openxmlformats.org/drawingml/2006/table">
            <a:tbl>
              <a:tblPr firstRow="1" bandRow="1">
                <a:tableStyleId>{69CF1AB2-1976-4502-BF36-3FF5EA218861}</a:tableStyleId>
              </a:tblPr>
              <a:tblGrid>
                <a:gridCol w="4572000">
                  <a:extLst>
                    <a:ext uri="{9D8B030D-6E8A-4147-A177-3AD203B41FA5}">
                      <a16:colId xmlns:a16="http://schemas.microsoft.com/office/drawing/2014/main" val="3050806390"/>
                    </a:ext>
                  </a:extLst>
                </a:gridCol>
                <a:gridCol w="4572000">
                  <a:extLst>
                    <a:ext uri="{9D8B030D-6E8A-4147-A177-3AD203B41FA5}">
                      <a16:colId xmlns:a16="http://schemas.microsoft.com/office/drawing/2014/main" val="621551802"/>
                    </a:ext>
                  </a:extLst>
                </a:gridCol>
              </a:tblGrid>
              <a:tr h="370840">
                <a:tc>
                  <a:txBody>
                    <a:bodyPr/>
                    <a:lstStyle/>
                    <a:p>
                      <a:r>
                        <a:rPr lang="en-US" dirty="0"/>
                        <a:t>ICD-11</a:t>
                      </a:r>
                    </a:p>
                  </a:txBody>
                  <a:tcPr/>
                </a:tc>
                <a:tc>
                  <a:txBody>
                    <a:bodyPr/>
                    <a:lstStyle/>
                    <a:p>
                      <a:r>
                        <a:rPr lang="en-US" dirty="0"/>
                        <a:t>DSM-5</a:t>
                      </a:r>
                    </a:p>
                  </a:txBody>
                  <a:tcPr/>
                </a:tc>
                <a:extLst>
                  <a:ext uri="{0D108BD9-81ED-4DB2-BD59-A6C34878D82A}">
                    <a16:rowId xmlns:a16="http://schemas.microsoft.com/office/drawing/2014/main" val="2961215634"/>
                  </a:ext>
                </a:extLst>
              </a:tr>
              <a:tr h="184785">
                <a:tc>
                  <a:txBody>
                    <a:bodyPr/>
                    <a:lstStyle/>
                    <a:p>
                      <a:pPr algn="ctr"/>
                      <a:endParaRPr lang="en-US" sz="1800" b="0" dirty="0">
                        <a:solidFill>
                          <a:schemeClr val="tx2">
                            <a:lumMod val="65000"/>
                            <a:lumOff val="35000"/>
                          </a:schemeClr>
                        </a:solidFill>
                        <a:effectLst/>
                        <a:latin typeface="+mn-lt"/>
                        <a:ea typeface="Calibri" panose="020F0502020204030204" pitchFamily="34" charset="0"/>
                        <a:cs typeface="Times New Roman" panose="02020603050405020304" pitchFamily="18" charset="0"/>
                      </a:endParaRPr>
                    </a:p>
                    <a:p>
                      <a:pPr algn="ctr"/>
                      <a:r>
                        <a:rPr lang="en-US" sz="1800" b="0" dirty="0">
                          <a:solidFill>
                            <a:schemeClr val="tx1"/>
                          </a:solidFill>
                          <a:effectLst/>
                          <a:latin typeface="+mn-lt"/>
                          <a:ea typeface="Calibri" panose="020F0502020204030204" pitchFamily="34" charset="0"/>
                          <a:cs typeface="Times New Roman" panose="02020603050405020304" pitchFamily="18" charset="0"/>
                        </a:rPr>
                        <a:t>Not Present</a:t>
                      </a:r>
                      <a:endParaRPr lang="en-US" dirty="0">
                        <a:solidFill>
                          <a:schemeClr val="tx1"/>
                        </a:solidFill>
                      </a:endParaRPr>
                    </a:p>
                  </a:txBody>
                  <a:tcPr/>
                </a:tc>
                <a:tc>
                  <a:txBody>
                    <a:bodyPr/>
                    <a:lstStyle/>
                    <a:p>
                      <a:pPr marL="0" marR="0" algn="l">
                        <a:spcBef>
                          <a:spcPts val="0"/>
                        </a:spcBef>
                        <a:spcAft>
                          <a:spcPts val="0"/>
                        </a:spcAft>
                      </a:pPr>
                      <a:r>
                        <a:rPr lang="en-US" sz="1800" kern="1200" dirty="0">
                          <a:solidFill>
                            <a:schemeClr val="dk1"/>
                          </a:solidFill>
                          <a:effectLst/>
                          <a:latin typeface="+mn-lt"/>
                          <a:ea typeface="+mn-ea"/>
                          <a:cs typeface="+mn-cs"/>
                        </a:rPr>
                        <a:t>Repetitively engaging in sexual fantasies, urges or behaviors in response to dysphoric mood states or stressful life events</a:t>
                      </a:r>
                      <a:endParaRPr lang="en-US" sz="1800" b="0" dirty="0">
                        <a:solidFill>
                          <a:schemeClr val="tx2">
                            <a:lumMod val="65000"/>
                            <a:lumOff val="35000"/>
                          </a:schemeClr>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53689863"/>
                  </a:ext>
                </a:extLst>
              </a:tr>
            </a:tbl>
          </a:graphicData>
        </a:graphic>
      </p:graphicFrame>
      <p:sp>
        <p:nvSpPr>
          <p:cNvPr id="6" name="Slide Number Placeholder 5">
            <a:extLst>
              <a:ext uri="{FF2B5EF4-FFF2-40B4-BE49-F238E27FC236}">
                <a16:creationId xmlns:a16="http://schemas.microsoft.com/office/drawing/2014/main" id="{7755EC8E-8624-458A-8906-C8323B44E135}"/>
              </a:ext>
            </a:extLst>
          </p:cNvPr>
          <p:cNvSpPr>
            <a:spLocks noGrp="1"/>
          </p:cNvSpPr>
          <p:nvPr>
            <p:ph type="sldNum" sz="quarter" idx="12"/>
          </p:nvPr>
        </p:nvSpPr>
        <p:spPr/>
        <p:txBody>
          <a:bodyPr/>
          <a:lstStyle/>
          <a:p>
            <a:fld id="{E31375A4-56A4-47D6-9801-1991572033F7}" type="slidenum">
              <a:rPr lang="en-US" smtClean="0"/>
              <a:t>54</a:t>
            </a:fld>
            <a:endParaRPr lang="en-US"/>
          </a:p>
        </p:txBody>
      </p:sp>
      <p:sp>
        <p:nvSpPr>
          <p:cNvPr id="8" name="Rectangle 7">
            <a:extLst>
              <a:ext uri="{FF2B5EF4-FFF2-40B4-BE49-F238E27FC236}">
                <a16:creationId xmlns:a16="http://schemas.microsoft.com/office/drawing/2014/main" id="{30FE9D21-388C-4E48-88F2-713022631AD1}"/>
              </a:ext>
            </a:extLst>
          </p:cNvPr>
          <p:cNvSpPr/>
          <p:nvPr/>
        </p:nvSpPr>
        <p:spPr>
          <a:xfrm>
            <a:off x="4129086" y="3552520"/>
            <a:ext cx="3933825" cy="2143125"/>
          </a:xfrm>
          <a:prstGeom prst="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n w="0"/>
                <a:solidFill>
                  <a:schemeClr val="tx1"/>
                </a:solidFill>
                <a:effectLst>
                  <a:outerShdw blurRad="38100" dist="19050" dir="2700000" algn="tl" rotWithShape="0">
                    <a:schemeClr val="dk1">
                      <a:alpha val="40000"/>
                    </a:schemeClr>
                  </a:outerShdw>
                </a:effectLst>
              </a:rPr>
              <a:t>Maladaptive Coping/Emotional Dysregulation</a:t>
            </a:r>
          </a:p>
        </p:txBody>
      </p:sp>
    </p:spTree>
    <p:extLst>
      <p:ext uri="{BB962C8B-B14F-4D97-AF65-F5344CB8AC3E}">
        <p14:creationId xmlns:p14="http://schemas.microsoft.com/office/powerpoint/2010/main" val="47808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69E1D-33F9-4585-BF69-4551045E9A2F}"/>
              </a:ext>
            </a:extLst>
          </p:cNvPr>
          <p:cNvSpPr>
            <a:spLocks noGrp="1"/>
          </p:cNvSpPr>
          <p:nvPr>
            <p:ph type="title"/>
          </p:nvPr>
        </p:nvSpPr>
        <p:spPr/>
        <p:txBody>
          <a:bodyPr/>
          <a:lstStyle/>
          <a:p>
            <a:r>
              <a:rPr lang="en-US" dirty="0"/>
              <a:t>Definition: Diagnosis</a:t>
            </a:r>
          </a:p>
        </p:txBody>
      </p:sp>
      <p:graphicFrame>
        <p:nvGraphicFramePr>
          <p:cNvPr id="7" name="Table 7">
            <a:extLst>
              <a:ext uri="{FF2B5EF4-FFF2-40B4-BE49-F238E27FC236}">
                <a16:creationId xmlns:a16="http://schemas.microsoft.com/office/drawing/2014/main" id="{24773146-2E00-442F-B96A-FA288129E40F}"/>
              </a:ext>
            </a:extLst>
          </p:cNvPr>
          <p:cNvGraphicFramePr>
            <a:graphicFrameLocks noGrp="1"/>
          </p:cNvGraphicFramePr>
          <p:nvPr>
            <p:ph idx="1"/>
            <p:extLst>
              <p:ext uri="{D42A27DB-BD31-4B8C-83A1-F6EECF244321}">
                <p14:modId xmlns:p14="http://schemas.microsoft.com/office/powerpoint/2010/main" val="3984297833"/>
              </p:ext>
            </p:extLst>
          </p:nvPr>
        </p:nvGraphicFramePr>
        <p:xfrm>
          <a:off x="1523999" y="1701800"/>
          <a:ext cx="9144000" cy="2839720"/>
        </p:xfrm>
        <a:graphic>
          <a:graphicData uri="http://schemas.openxmlformats.org/drawingml/2006/table">
            <a:tbl>
              <a:tblPr firstRow="1" bandRow="1">
                <a:tableStyleId>{69CF1AB2-1976-4502-BF36-3FF5EA218861}</a:tableStyleId>
              </a:tblPr>
              <a:tblGrid>
                <a:gridCol w="4572000">
                  <a:extLst>
                    <a:ext uri="{9D8B030D-6E8A-4147-A177-3AD203B41FA5}">
                      <a16:colId xmlns:a16="http://schemas.microsoft.com/office/drawing/2014/main" val="3050806390"/>
                    </a:ext>
                  </a:extLst>
                </a:gridCol>
                <a:gridCol w="4572000">
                  <a:extLst>
                    <a:ext uri="{9D8B030D-6E8A-4147-A177-3AD203B41FA5}">
                      <a16:colId xmlns:a16="http://schemas.microsoft.com/office/drawing/2014/main" val="621551802"/>
                    </a:ext>
                  </a:extLst>
                </a:gridCol>
              </a:tblGrid>
              <a:tr h="370840">
                <a:tc>
                  <a:txBody>
                    <a:bodyPr/>
                    <a:lstStyle/>
                    <a:p>
                      <a:r>
                        <a:rPr lang="en-US" dirty="0"/>
                        <a:t>ICD-11</a:t>
                      </a:r>
                    </a:p>
                  </a:txBody>
                  <a:tcPr/>
                </a:tc>
                <a:tc>
                  <a:txBody>
                    <a:bodyPr/>
                    <a:lstStyle/>
                    <a:p>
                      <a:r>
                        <a:rPr lang="en-US" dirty="0"/>
                        <a:t>DSM-5</a:t>
                      </a:r>
                    </a:p>
                  </a:txBody>
                  <a:tcPr/>
                </a:tc>
                <a:extLst>
                  <a:ext uri="{0D108BD9-81ED-4DB2-BD59-A6C34878D82A}">
                    <a16:rowId xmlns:a16="http://schemas.microsoft.com/office/drawing/2014/main" val="2961215634"/>
                  </a:ext>
                </a:extLst>
              </a:tr>
              <a:tr h="184785">
                <a:tc>
                  <a:txBody>
                    <a:bodyPr/>
                    <a:lstStyle/>
                    <a:p>
                      <a:pPr marL="0" marR="0">
                        <a:spcBef>
                          <a:spcPts val="0"/>
                        </a:spcBef>
                        <a:spcAft>
                          <a:spcPts val="0"/>
                        </a:spcAft>
                      </a:pPr>
                      <a:r>
                        <a:rPr lang="en-US" sz="1800" dirty="0">
                          <a:solidFill>
                            <a:schemeClr val="tx1"/>
                          </a:solidFill>
                          <a:effectLst/>
                          <a:latin typeface="+mn-lt"/>
                          <a:ea typeface="Times New Roman" panose="02020603050405020304" pitchFamily="18" charset="0"/>
                          <a:cs typeface="Times New Roman" panose="02020603050405020304" pitchFamily="18" charset="0"/>
                        </a:rPr>
                        <a:t>Distress that is entirely related to moral judgments and disapproval about sexual impulses is excluded</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1800" kern="1200" dirty="0">
                        <a:solidFill>
                          <a:schemeClr val="dk1"/>
                        </a:solidFill>
                        <a:effectLst/>
                        <a:latin typeface="+mn-lt"/>
                        <a:ea typeface="+mn-ea"/>
                        <a:cs typeface="+mn-cs"/>
                      </a:endParaRPr>
                    </a:p>
                    <a:p>
                      <a:pPr marL="0" marR="0" algn="ctr">
                        <a:spcBef>
                          <a:spcPts val="0"/>
                        </a:spcBef>
                        <a:spcAft>
                          <a:spcPts val="0"/>
                        </a:spcAft>
                      </a:pPr>
                      <a:r>
                        <a:rPr lang="en-US" sz="1800" kern="1200" dirty="0">
                          <a:solidFill>
                            <a:schemeClr val="dk1"/>
                          </a:solidFill>
                          <a:effectLst/>
                          <a:latin typeface="+mn-lt"/>
                          <a:ea typeface="+mn-ea"/>
                          <a:cs typeface="+mn-cs"/>
                        </a:rPr>
                        <a:t>Not Present</a:t>
                      </a:r>
                      <a:endParaRPr lang="en-US" sz="1800" b="0" dirty="0">
                        <a:solidFill>
                          <a:schemeClr val="tx2">
                            <a:lumMod val="65000"/>
                            <a:lumOff val="35000"/>
                          </a:schemeClr>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53689863"/>
                  </a:ext>
                </a:extLst>
              </a:tr>
              <a:tr h="184785">
                <a:tc>
                  <a:txBody>
                    <a:bodyPr/>
                    <a:lstStyle/>
                    <a:p>
                      <a:pPr marL="0" marR="0" algn="ctr">
                        <a:spcBef>
                          <a:spcPts val="0"/>
                        </a:spcBef>
                        <a:spcAft>
                          <a:spcPts val="0"/>
                        </a:spcAft>
                      </a:pPr>
                      <a:endParaRPr lang="en-US" sz="1800" dirty="0">
                        <a:solidFill>
                          <a:schemeClr val="tx1"/>
                        </a:solidFill>
                        <a:effectLst/>
                        <a:latin typeface="+mn-lt"/>
                        <a:ea typeface="Calibri" panose="020F0502020204030204" pitchFamily="34" charset="0"/>
                        <a:cs typeface="Times New Roman" panose="02020603050405020304" pitchFamily="18" charset="0"/>
                      </a:endParaRPr>
                    </a:p>
                    <a:p>
                      <a:pPr marL="0" marR="0" algn="ctr">
                        <a:spcBef>
                          <a:spcPts val="0"/>
                        </a:spcBef>
                        <a:spcAft>
                          <a:spcPts val="0"/>
                        </a:spcAft>
                      </a:pPr>
                      <a:endParaRPr lang="en-US" sz="1800" dirty="0">
                        <a:solidFill>
                          <a:schemeClr val="tx1"/>
                        </a:solidFill>
                        <a:effectLst/>
                        <a:latin typeface="+mn-lt"/>
                        <a:ea typeface="Calibri" panose="020F0502020204030204" pitchFamily="34" charset="0"/>
                        <a:cs typeface="Times New Roman" panose="02020603050405020304" pitchFamily="18" charset="0"/>
                      </a:endParaRPr>
                    </a:p>
                    <a:p>
                      <a:pPr marL="0" marR="0" algn="ctr">
                        <a:spcBef>
                          <a:spcPts val="0"/>
                        </a:spcBef>
                        <a:spcAft>
                          <a:spcPts val="0"/>
                        </a:spcAft>
                      </a:pPr>
                      <a:r>
                        <a:rPr lang="en-US" sz="1800" dirty="0">
                          <a:solidFill>
                            <a:schemeClr val="tx1"/>
                          </a:solidFill>
                          <a:effectLst/>
                          <a:latin typeface="+mn-lt"/>
                          <a:ea typeface="Calibri" panose="020F0502020204030204" pitchFamily="34" charset="0"/>
                          <a:cs typeface="Times New Roman" panose="02020603050405020304" pitchFamily="18" charset="0"/>
                        </a:rPr>
                        <a:t>Not better accounted for by another mental disorder, substance use, or medication</a:t>
                      </a: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These sexual fantasies, urges or behaviors are not due to the direct physiological effect of an exogenous substance (e.g., a drug of abuse or a medication)</a:t>
                      </a:r>
                    </a:p>
                    <a:p>
                      <a:pPr marL="0" marR="0" algn="ctr">
                        <a:spcBef>
                          <a:spcPts val="0"/>
                        </a:spcBef>
                        <a:spcAft>
                          <a:spcPts val="0"/>
                        </a:spcAft>
                      </a:pPr>
                      <a:endParaRPr lang="en-US" sz="1800" b="0" dirty="0">
                        <a:solidFill>
                          <a:schemeClr val="tx2">
                            <a:lumMod val="65000"/>
                            <a:lumOff val="35000"/>
                          </a:schemeClr>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0096918"/>
                  </a:ext>
                </a:extLst>
              </a:tr>
              <a:tr h="184785">
                <a:tc>
                  <a:txBody>
                    <a:bodyPr/>
                    <a:lstStyle/>
                    <a:p>
                      <a:pPr marL="0" marR="0" algn="ctr">
                        <a:spcBef>
                          <a:spcPts val="0"/>
                        </a:spcBef>
                        <a:spcAft>
                          <a:spcPts val="0"/>
                        </a:spcAft>
                      </a:pPr>
                      <a:r>
                        <a:rPr lang="en-US" sz="1800" dirty="0">
                          <a:solidFill>
                            <a:schemeClr val="tx1"/>
                          </a:solidFill>
                          <a:effectLst/>
                          <a:latin typeface="+mn-lt"/>
                          <a:ea typeface="Calibri" panose="020F0502020204030204" pitchFamily="34" charset="0"/>
                          <a:cs typeface="Times New Roman" panose="02020603050405020304" pitchFamily="18" charset="0"/>
                        </a:rPr>
                        <a:t>Paraphilic disorders are excluded</a:t>
                      </a:r>
                    </a:p>
                  </a:txBody>
                  <a:tcPr marL="68580" marR="68580" marT="0" marB="0"/>
                </a:tc>
                <a:tc>
                  <a:txBody>
                    <a:bodyPr/>
                    <a:lstStyle/>
                    <a:p>
                      <a:pPr marL="0" marR="0" algn="ctr">
                        <a:spcBef>
                          <a:spcPts val="0"/>
                        </a:spcBef>
                        <a:spcAft>
                          <a:spcPts val="0"/>
                        </a:spcAft>
                      </a:pPr>
                      <a:endParaRPr lang="en-US" sz="1800" b="0" dirty="0">
                        <a:solidFill>
                          <a:schemeClr val="tx2">
                            <a:lumMod val="65000"/>
                            <a:lumOff val="35000"/>
                          </a:schemeClr>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660397"/>
                  </a:ext>
                </a:extLst>
              </a:tr>
            </a:tbl>
          </a:graphicData>
        </a:graphic>
      </p:graphicFrame>
      <p:sp>
        <p:nvSpPr>
          <p:cNvPr id="6" name="Slide Number Placeholder 5">
            <a:extLst>
              <a:ext uri="{FF2B5EF4-FFF2-40B4-BE49-F238E27FC236}">
                <a16:creationId xmlns:a16="http://schemas.microsoft.com/office/drawing/2014/main" id="{7755EC8E-8624-458A-8906-C8323B44E135}"/>
              </a:ext>
            </a:extLst>
          </p:cNvPr>
          <p:cNvSpPr>
            <a:spLocks noGrp="1"/>
          </p:cNvSpPr>
          <p:nvPr>
            <p:ph type="sldNum" sz="quarter" idx="12"/>
          </p:nvPr>
        </p:nvSpPr>
        <p:spPr/>
        <p:txBody>
          <a:bodyPr/>
          <a:lstStyle/>
          <a:p>
            <a:fld id="{E31375A4-56A4-47D6-9801-1991572033F7}" type="slidenum">
              <a:rPr lang="en-US" smtClean="0"/>
              <a:t>55</a:t>
            </a:fld>
            <a:endParaRPr lang="en-US"/>
          </a:p>
        </p:txBody>
      </p:sp>
    </p:spTree>
    <p:extLst>
      <p:ext uri="{BB962C8B-B14F-4D97-AF65-F5344CB8AC3E}">
        <p14:creationId xmlns:p14="http://schemas.microsoft.com/office/powerpoint/2010/main" val="304037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69E1D-33F9-4585-BF69-4551045E9A2F}"/>
              </a:ext>
            </a:extLst>
          </p:cNvPr>
          <p:cNvSpPr>
            <a:spLocks noGrp="1"/>
          </p:cNvSpPr>
          <p:nvPr>
            <p:ph type="title"/>
          </p:nvPr>
        </p:nvSpPr>
        <p:spPr/>
        <p:txBody>
          <a:bodyPr/>
          <a:lstStyle/>
          <a:p>
            <a:r>
              <a:rPr lang="en-US" dirty="0"/>
              <a:t>Definition: Diagnosis</a:t>
            </a:r>
          </a:p>
        </p:txBody>
      </p:sp>
      <p:graphicFrame>
        <p:nvGraphicFramePr>
          <p:cNvPr id="7" name="Table 7">
            <a:extLst>
              <a:ext uri="{FF2B5EF4-FFF2-40B4-BE49-F238E27FC236}">
                <a16:creationId xmlns:a16="http://schemas.microsoft.com/office/drawing/2014/main" id="{24773146-2E00-442F-B96A-FA288129E40F}"/>
              </a:ext>
            </a:extLst>
          </p:cNvPr>
          <p:cNvGraphicFramePr>
            <a:graphicFrameLocks noGrp="1"/>
          </p:cNvGraphicFramePr>
          <p:nvPr>
            <p:ph idx="1"/>
          </p:nvPr>
        </p:nvGraphicFramePr>
        <p:xfrm>
          <a:off x="1523999" y="1701800"/>
          <a:ext cx="9144000" cy="2839720"/>
        </p:xfrm>
        <a:graphic>
          <a:graphicData uri="http://schemas.openxmlformats.org/drawingml/2006/table">
            <a:tbl>
              <a:tblPr firstRow="1" bandRow="1">
                <a:tableStyleId>{69CF1AB2-1976-4502-BF36-3FF5EA218861}</a:tableStyleId>
              </a:tblPr>
              <a:tblGrid>
                <a:gridCol w="4572000">
                  <a:extLst>
                    <a:ext uri="{9D8B030D-6E8A-4147-A177-3AD203B41FA5}">
                      <a16:colId xmlns:a16="http://schemas.microsoft.com/office/drawing/2014/main" val="3050806390"/>
                    </a:ext>
                  </a:extLst>
                </a:gridCol>
                <a:gridCol w="4572000">
                  <a:extLst>
                    <a:ext uri="{9D8B030D-6E8A-4147-A177-3AD203B41FA5}">
                      <a16:colId xmlns:a16="http://schemas.microsoft.com/office/drawing/2014/main" val="621551802"/>
                    </a:ext>
                  </a:extLst>
                </a:gridCol>
              </a:tblGrid>
              <a:tr h="370840">
                <a:tc>
                  <a:txBody>
                    <a:bodyPr/>
                    <a:lstStyle/>
                    <a:p>
                      <a:r>
                        <a:rPr lang="en-US" dirty="0"/>
                        <a:t>ICD-11</a:t>
                      </a:r>
                    </a:p>
                  </a:txBody>
                  <a:tcPr/>
                </a:tc>
                <a:tc>
                  <a:txBody>
                    <a:bodyPr/>
                    <a:lstStyle/>
                    <a:p>
                      <a:r>
                        <a:rPr lang="en-US" dirty="0"/>
                        <a:t>DSM-5</a:t>
                      </a:r>
                    </a:p>
                  </a:txBody>
                  <a:tcPr/>
                </a:tc>
                <a:extLst>
                  <a:ext uri="{0D108BD9-81ED-4DB2-BD59-A6C34878D82A}">
                    <a16:rowId xmlns:a16="http://schemas.microsoft.com/office/drawing/2014/main" val="2961215634"/>
                  </a:ext>
                </a:extLst>
              </a:tr>
              <a:tr h="184785">
                <a:tc>
                  <a:txBody>
                    <a:bodyPr/>
                    <a:lstStyle/>
                    <a:p>
                      <a:pPr marL="0" marR="0">
                        <a:spcBef>
                          <a:spcPts val="0"/>
                        </a:spcBef>
                        <a:spcAft>
                          <a:spcPts val="0"/>
                        </a:spcAft>
                      </a:pPr>
                      <a:r>
                        <a:rPr lang="en-US" sz="1800" dirty="0">
                          <a:solidFill>
                            <a:schemeClr val="tx1"/>
                          </a:solidFill>
                          <a:effectLst/>
                          <a:latin typeface="+mn-lt"/>
                          <a:ea typeface="Times New Roman" panose="02020603050405020304" pitchFamily="18" charset="0"/>
                          <a:cs typeface="Times New Roman" panose="02020603050405020304" pitchFamily="18" charset="0"/>
                        </a:rPr>
                        <a:t>Distress that is entirely related to moral judgments and disapproval about sexual impulses is excluded</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1800" kern="1200" dirty="0">
                        <a:solidFill>
                          <a:schemeClr val="dk1"/>
                        </a:solidFill>
                        <a:effectLst/>
                        <a:latin typeface="+mn-lt"/>
                        <a:ea typeface="+mn-ea"/>
                        <a:cs typeface="+mn-cs"/>
                      </a:endParaRPr>
                    </a:p>
                    <a:p>
                      <a:pPr marL="0" marR="0" algn="ctr">
                        <a:spcBef>
                          <a:spcPts val="0"/>
                        </a:spcBef>
                        <a:spcAft>
                          <a:spcPts val="0"/>
                        </a:spcAft>
                      </a:pPr>
                      <a:r>
                        <a:rPr lang="en-US" sz="1800" kern="1200" dirty="0">
                          <a:solidFill>
                            <a:schemeClr val="dk1"/>
                          </a:solidFill>
                          <a:effectLst/>
                          <a:latin typeface="+mn-lt"/>
                          <a:ea typeface="+mn-ea"/>
                          <a:cs typeface="+mn-cs"/>
                        </a:rPr>
                        <a:t>Not Present</a:t>
                      </a:r>
                      <a:endParaRPr lang="en-US" sz="1800" b="0" dirty="0">
                        <a:solidFill>
                          <a:schemeClr val="tx2">
                            <a:lumMod val="65000"/>
                            <a:lumOff val="35000"/>
                          </a:schemeClr>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53689863"/>
                  </a:ext>
                </a:extLst>
              </a:tr>
              <a:tr h="184785">
                <a:tc>
                  <a:txBody>
                    <a:bodyPr/>
                    <a:lstStyle/>
                    <a:p>
                      <a:pPr marL="0" marR="0" algn="ctr">
                        <a:spcBef>
                          <a:spcPts val="0"/>
                        </a:spcBef>
                        <a:spcAft>
                          <a:spcPts val="0"/>
                        </a:spcAft>
                      </a:pPr>
                      <a:endParaRPr lang="en-US" sz="1800" dirty="0">
                        <a:solidFill>
                          <a:schemeClr val="tx1"/>
                        </a:solidFill>
                        <a:effectLst/>
                        <a:latin typeface="+mn-lt"/>
                        <a:ea typeface="Calibri" panose="020F0502020204030204" pitchFamily="34" charset="0"/>
                        <a:cs typeface="Times New Roman" panose="02020603050405020304" pitchFamily="18" charset="0"/>
                      </a:endParaRPr>
                    </a:p>
                    <a:p>
                      <a:pPr marL="0" marR="0" algn="ctr">
                        <a:spcBef>
                          <a:spcPts val="0"/>
                        </a:spcBef>
                        <a:spcAft>
                          <a:spcPts val="0"/>
                        </a:spcAft>
                      </a:pPr>
                      <a:endParaRPr lang="en-US" sz="1800" dirty="0">
                        <a:solidFill>
                          <a:schemeClr val="tx1"/>
                        </a:solidFill>
                        <a:effectLst/>
                        <a:latin typeface="+mn-lt"/>
                        <a:ea typeface="Calibri" panose="020F0502020204030204" pitchFamily="34" charset="0"/>
                        <a:cs typeface="Times New Roman" panose="02020603050405020304" pitchFamily="18" charset="0"/>
                      </a:endParaRPr>
                    </a:p>
                    <a:p>
                      <a:pPr marL="0" marR="0" algn="ctr">
                        <a:spcBef>
                          <a:spcPts val="0"/>
                        </a:spcBef>
                        <a:spcAft>
                          <a:spcPts val="0"/>
                        </a:spcAft>
                      </a:pPr>
                      <a:r>
                        <a:rPr lang="en-US" sz="1800" dirty="0">
                          <a:solidFill>
                            <a:schemeClr val="tx1"/>
                          </a:solidFill>
                          <a:effectLst/>
                          <a:latin typeface="+mn-lt"/>
                          <a:ea typeface="Calibri" panose="020F0502020204030204" pitchFamily="34" charset="0"/>
                          <a:cs typeface="Times New Roman" panose="02020603050405020304" pitchFamily="18" charset="0"/>
                        </a:rPr>
                        <a:t>Not better accounted for by another mental disorder, substance use, or medication</a:t>
                      </a: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These sexual fantasies, urges or behaviors are not due to the direct physiological effect of an exogenous substance (e.g., a drug of abuse or a medication)</a:t>
                      </a:r>
                    </a:p>
                    <a:p>
                      <a:pPr marL="0" marR="0" algn="ctr">
                        <a:spcBef>
                          <a:spcPts val="0"/>
                        </a:spcBef>
                        <a:spcAft>
                          <a:spcPts val="0"/>
                        </a:spcAft>
                      </a:pPr>
                      <a:endParaRPr lang="en-US" sz="1800" b="0" dirty="0">
                        <a:solidFill>
                          <a:schemeClr val="tx2">
                            <a:lumMod val="65000"/>
                            <a:lumOff val="35000"/>
                          </a:schemeClr>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0096918"/>
                  </a:ext>
                </a:extLst>
              </a:tr>
              <a:tr h="184785">
                <a:tc>
                  <a:txBody>
                    <a:bodyPr/>
                    <a:lstStyle/>
                    <a:p>
                      <a:pPr marL="0" marR="0" algn="ctr">
                        <a:spcBef>
                          <a:spcPts val="0"/>
                        </a:spcBef>
                        <a:spcAft>
                          <a:spcPts val="0"/>
                        </a:spcAft>
                      </a:pPr>
                      <a:r>
                        <a:rPr lang="en-US" sz="1800" dirty="0">
                          <a:solidFill>
                            <a:schemeClr val="tx1"/>
                          </a:solidFill>
                          <a:effectLst/>
                          <a:latin typeface="+mn-lt"/>
                          <a:ea typeface="Calibri" panose="020F0502020204030204" pitchFamily="34" charset="0"/>
                          <a:cs typeface="Times New Roman" panose="02020603050405020304" pitchFamily="18" charset="0"/>
                        </a:rPr>
                        <a:t>Paraphilic disorders are excluded</a:t>
                      </a:r>
                    </a:p>
                  </a:txBody>
                  <a:tcPr marL="68580" marR="68580" marT="0" marB="0"/>
                </a:tc>
                <a:tc>
                  <a:txBody>
                    <a:bodyPr/>
                    <a:lstStyle/>
                    <a:p>
                      <a:pPr marL="0" marR="0" algn="ctr">
                        <a:spcBef>
                          <a:spcPts val="0"/>
                        </a:spcBef>
                        <a:spcAft>
                          <a:spcPts val="0"/>
                        </a:spcAft>
                      </a:pPr>
                      <a:endParaRPr lang="en-US" sz="1800" b="0" dirty="0">
                        <a:solidFill>
                          <a:schemeClr val="tx2">
                            <a:lumMod val="65000"/>
                            <a:lumOff val="35000"/>
                          </a:schemeClr>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660397"/>
                  </a:ext>
                </a:extLst>
              </a:tr>
            </a:tbl>
          </a:graphicData>
        </a:graphic>
      </p:graphicFrame>
      <p:sp>
        <p:nvSpPr>
          <p:cNvPr id="4" name="Footer Placeholder 3">
            <a:extLst>
              <a:ext uri="{FF2B5EF4-FFF2-40B4-BE49-F238E27FC236}">
                <a16:creationId xmlns:a16="http://schemas.microsoft.com/office/drawing/2014/main" id="{805FD09E-D183-4776-941A-CC673DEE02AC}"/>
              </a:ext>
            </a:extLst>
          </p:cNvPr>
          <p:cNvSpPr>
            <a:spLocks noGrp="1"/>
          </p:cNvSpPr>
          <p:nvPr>
            <p:ph type="ftr" sz="quarter" idx="11"/>
          </p:nvPr>
        </p:nvSpPr>
        <p:spPr/>
        <p:txBody>
          <a:bodyPr/>
          <a:lstStyle/>
          <a:p>
            <a:r>
              <a:rPr lang="en-US"/>
              <a:t>HOPE Program</a:t>
            </a:r>
            <a:endParaRPr lang="en-US" dirty="0"/>
          </a:p>
        </p:txBody>
      </p:sp>
      <p:sp>
        <p:nvSpPr>
          <p:cNvPr id="6" name="Slide Number Placeholder 5">
            <a:extLst>
              <a:ext uri="{FF2B5EF4-FFF2-40B4-BE49-F238E27FC236}">
                <a16:creationId xmlns:a16="http://schemas.microsoft.com/office/drawing/2014/main" id="{7755EC8E-8624-458A-8906-C8323B44E135}"/>
              </a:ext>
            </a:extLst>
          </p:cNvPr>
          <p:cNvSpPr>
            <a:spLocks noGrp="1"/>
          </p:cNvSpPr>
          <p:nvPr>
            <p:ph type="sldNum" sz="quarter" idx="12"/>
          </p:nvPr>
        </p:nvSpPr>
        <p:spPr/>
        <p:txBody>
          <a:bodyPr/>
          <a:lstStyle/>
          <a:p>
            <a:fld id="{E31375A4-56A4-47D6-9801-1991572033F7}" type="slidenum">
              <a:rPr lang="en-US" smtClean="0"/>
              <a:t>56</a:t>
            </a:fld>
            <a:endParaRPr lang="en-US"/>
          </a:p>
        </p:txBody>
      </p:sp>
      <p:sp>
        <p:nvSpPr>
          <p:cNvPr id="8" name="Rectangle 7">
            <a:extLst>
              <a:ext uri="{FF2B5EF4-FFF2-40B4-BE49-F238E27FC236}">
                <a16:creationId xmlns:a16="http://schemas.microsoft.com/office/drawing/2014/main" id="{0F0C965E-89C2-B041-99E9-7E45FE387160}"/>
              </a:ext>
            </a:extLst>
          </p:cNvPr>
          <p:cNvSpPr/>
          <p:nvPr/>
        </p:nvSpPr>
        <p:spPr>
          <a:xfrm>
            <a:off x="4219575" y="4578350"/>
            <a:ext cx="3933825" cy="2143125"/>
          </a:xfrm>
          <a:prstGeom prst="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231F20"/>
                </a:solidFill>
                <a:effectLst/>
                <a:latin typeface="Times New Roman" panose="02020603050405020304" pitchFamily="18" charset="0"/>
                <a:ea typeface="Times New Roman" panose="02020603050405020304" pitchFamily="18" charset="0"/>
              </a:rPr>
              <a:t>Exclusion criterion due to moral incongruence, exogenous substances, and paraphilic disorders </a:t>
            </a:r>
            <a:endParaRPr lang="en-US" sz="24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6813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2AA63-7197-4A58-D51A-614DE94CC2D5}"/>
              </a:ext>
            </a:extLst>
          </p:cNvPr>
          <p:cNvSpPr>
            <a:spLocks noGrp="1"/>
          </p:cNvSpPr>
          <p:nvPr>
            <p:ph type="title"/>
          </p:nvPr>
        </p:nvSpPr>
        <p:spPr/>
        <p:txBody>
          <a:bodyPr/>
          <a:lstStyle/>
          <a:p>
            <a:r>
              <a:rPr lang="en-US" dirty="0"/>
              <a:t>Compulsive Sexual Behavior Disorder</a:t>
            </a:r>
          </a:p>
        </p:txBody>
      </p:sp>
      <p:sp>
        <p:nvSpPr>
          <p:cNvPr id="3" name="Content Placeholder 2">
            <a:extLst>
              <a:ext uri="{FF2B5EF4-FFF2-40B4-BE49-F238E27FC236}">
                <a16:creationId xmlns:a16="http://schemas.microsoft.com/office/drawing/2014/main" id="{8446B12A-5347-9D89-F1B8-7EC416AC01F1}"/>
              </a:ext>
            </a:extLst>
          </p:cNvPr>
          <p:cNvSpPr>
            <a:spLocks noGrp="1"/>
          </p:cNvSpPr>
          <p:nvPr>
            <p:ph idx="1"/>
          </p:nvPr>
        </p:nvSpPr>
        <p:spPr/>
        <p:txBody>
          <a:bodyPr>
            <a:normAutofit/>
          </a:bodyPr>
          <a:lstStyle/>
          <a:p>
            <a:r>
              <a:rPr lang="en-US" dirty="0"/>
              <a:t>Impulse control disorder</a:t>
            </a:r>
          </a:p>
          <a:p>
            <a:r>
              <a:rPr lang="en-US" dirty="0"/>
              <a:t>Persistent (i.e., at least 6 months) pattern of failure to control intense, repetitive sexual impulses or urges</a:t>
            </a:r>
          </a:p>
          <a:p>
            <a:pPr marL="914400" lvl="1" indent="-457200">
              <a:buFont typeface="+mj-lt"/>
              <a:buAutoNum type="arabicPeriod"/>
            </a:pPr>
            <a:r>
              <a:rPr lang="en-US" dirty="0"/>
              <a:t>Central focus of the individuals’ life while neglecting other domains</a:t>
            </a:r>
          </a:p>
          <a:p>
            <a:pPr marL="914400" lvl="1" indent="-457200">
              <a:buFont typeface="+mj-lt"/>
              <a:buAutoNum type="arabicPeriod"/>
            </a:pPr>
            <a:r>
              <a:rPr lang="en-US" dirty="0"/>
              <a:t>Unsuccessful efforts to control or reduce behavior</a:t>
            </a:r>
          </a:p>
          <a:p>
            <a:pPr marL="914400" lvl="1" indent="-457200">
              <a:buFont typeface="+mj-lt"/>
              <a:buAutoNum type="arabicPeriod"/>
            </a:pPr>
            <a:r>
              <a:rPr lang="en-US" dirty="0"/>
              <a:t>Continued engagement despite consequences</a:t>
            </a:r>
          </a:p>
          <a:p>
            <a:pPr marL="914400" lvl="1" indent="-457200">
              <a:buFont typeface="+mj-lt"/>
              <a:buAutoNum type="arabicPeriod"/>
            </a:pPr>
            <a:r>
              <a:rPr lang="en-US" dirty="0"/>
              <a:t>Continued engagement despite little/no satisfaction</a:t>
            </a:r>
          </a:p>
          <a:p>
            <a:r>
              <a:rPr lang="en-US" dirty="0"/>
              <a:t>Marked distress or impairment </a:t>
            </a:r>
          </a:p>
          <a:p>
            <a:pPr lvl="1"/>
            <a:r>
              <a:rPr lang="en-US" dirty="0"/>
              <a:t>not related to moral judgment or disapproval about sexual activity</a:t>
            </a:r>
          </a:p>
          <a:p>
            <a:pPr lvl="1"/>
            <a:r>
              <a:rPr lang="en-US" dirty="0"/>
              <a:t>Not better accounted for by another condition/substance</a:t>
            </a:r>
          </a:p>
        </p:txBody>
      </p:sp>
      <p:sp>
        <p:nvSpPr>
          <p:cNvPr id="4" name="TextBox 3">
            <a:extLst>
              <a:ext uri="{FF2B5EF4-FFF2-40B4-BE49-F238E27FC236}">
                <a16:creationId xmlns:a16="http://schemas.microsoft.com/office/drawing/2014/main" id="{2C056E1A-6DF9-341A-D131-21EA57629467}"/>
              </a:ext>
            </a:extLst>
          </p:cNvPr>
          <p:cNvSpPr txBox="1"/>
          <p:nvPr/>
        </p:nvSpPr>
        <p:spPr>
          <a:xfrm>
            <a:off x="8186569" y="6465346"/>
            <a:ext cx="1259704" cy="369332"/>
          </a:xfrm>
          <a:prstGeom prst="rect">
            <a:avLst/>
          </a:prstGeom>
          <a:noFill/>
        </p:spPr>
        <p:txBody>
          <a:bodyPr wrap="none" rtlCol="0">
            <a:spAutoFit/>
          </a:bodyPr>
          <a:lstStyle/>
          <a:p>
            <a:r>
              <a:rPr lang="en-US" dirty="0"/>
              <a:t>WHO, 2019</a:t>
            </a:r>
          </a:p>
        </p:txBody>
      </p:sp>
    </p:spTree>
    <p:extLst>
      <p:ext uri="{BB962C8B-B14F-4D97-AF65-F5344CB8AC3E}">
        <p14:creationId xmlns:p14="http://schemas.microsoft.com/office/powerpoint/2010/main" val="263120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41C61-051A-481F-8797-A16B3FA91156}"/>
              </a:ext>
            </a:extLst>
          </p:cNvPr>
          <p:cNvSpPr>
            <a:spLocks noGrp="1"/>
          </p:cNvSpPr>
          <p:nvPr>
            <p:ph type="title"/>
          </p:nvPr>
        </p:nvSpPr>
        <p:spPr/>
        <p:txBody>
          <a:bodyPr/>
          <a:lstStyle/>
          <a:p>
            <a:r>
              <a:rPr lang="en-US" dirty="0"/>
              <a:t>Diagnostic Options</a:t>
            </a:r>
          </a:p>
        </p:txBody>
      </p:sp>
      <p:sp>
        <p:nvSpPr>
          <p:cNvPr id="3" name="Content Placeholder 2">
            <a:extLst>
              <a:ext uri="{FF2B5EF4-FFF2-40B4-BE49-F238E27FC236}">
                <a16:creationId xmlns:a16="http://schemas.microsoft.com/office/drawing/2014/main" id="{00C4DA67-DD3F-41A1-8D62-1E2B3FFDFDFE}"/>
              </a:ext>
            </a:extLst>
          </p:cNvPr>
          <p:cNvSpPr>
            <a:spLocks noGrp="1"/>
          </p:cNvSpPr>
          <p:nvPr>
            <p:ph idx="1"/>
          </p:nvPr>
        </p:nvSpPr>
        <p:spPr/>
        <p:txBody>
          <a:bodyPr/>
          <a:lstStyle/>
          <a:p>
            <a:r>
              <a:rPr lang="en-US" dirty="0"/>
              <a:t>ICD-11</a:t>
            </a:r>
          </a:p>
          <a:p>
            <a:pPr lvl="1"/>
            <a:r>
              <a:rPr lang="en-US" dirty="0"/>
              <a:t>6C72 “Compulsive Sexual Behavior Disorder”</a:t>
            </a:r>
          </a:p>
          <a:p>
            <a:r>
              <a:rPr lang="en-US" dirty="0"/>
              <a:t>DSM-5 </a:t>
            </a:r>
            <a:r>
              <a:rPr lang="en-US" sz="1400" dirty="0"/>
              <a:t>(Krueger, 2021) </a:t>
            </a:r>
          </a:p>
          <a:p>
            <a:pPr marL="708660" lvl="1" indent="-342900">
              <a:buFont typeface="+mj-lt"/>
              <a:buAutoNum type="arabicPeriod"/>
            </a:pPr>
            <a:r>
              <a:rPr lang="en-US" dirty="0"/>
              <a:t>F99 “Other Specified Mental Disorder”</a:t>
            </a:r>
          </a:p>
          <a:p>
            <a:pPr marL="708660" lvl="1" indent="-342900">
              <a:buFont typeface="+mj-lt"/>
              <a:buAutoNum type="arabicPeriod"/>
            </a:pPr>
            <a:r>
              <a:rPr lang="en-US" dirty="0"/>
              <a:t>F91.8 “Other Specified Disruptive, Impulse-Control, and Conduct Disorder, Hypersexuality”</a:t>
            </a:r>
          </a:p>
          <a:p>
            <a:pPr marL="365760" lvl="1" indent="0">
              <a:buNone/>
            </a:pPr>
            <a:endParaRPr lang="en-US" sz="1600" dirty="0"/>
          </a:p>
        </p:txBody>
      </p:sp>
      <p:sp>
        <p:nvSpPr>
          <p:cNvPr id="6" name="Slide Number Placeholder 5">
            <a:extLst>
              <a:ext uri="{FF2B5EF4-FFF2-40B4-BE49-F238E27FC236}">
                <a16:creationId xmlns:a16="http://schemas.microsoft.com/office/drawing/2014/main" id="{DA90ED9D-86D3-425D-BBC4-591493A39E45}"/>
              </a:ext>
            </a:extLst>
          </p:cNvPr>
          <p:cNvSpPr>
            <a:spLocks noGrp="1"/>
          </p:cNvSpPr>
          <p:nvPr>
            <p:ph type="sldNum" sz="quarter" idx="12"/>
          </p:nvPr>
        </p:nvSpPr>
        <p:spPr/>
        <p:txBody>
          <a:bodyPr/>
          <a:lstStyle/>
          <a:p>
            <a:fld id="{E31375A4-56A4-47D6-9801-1991572033F7}" type="slidenum">
              <a:rPr lang="en-US" smtClean="0"/>
              <a:t>58</a:t>
            </a:fld>
            <a:endParaRPr lang="en-US"/>
          </a:p>
        </p:txBody>
      </p:sp>
    </p:spTree>
    <p:extLst>
      <p:ext uri="{BB962C8B-B14F-4D97-AF65-F5344CB8AC3E}">
        <p14:creationId xmlns:p14="http://schemas.microsoft.com/office/powerpoint/2010/main" val="149226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A6844-D778-E0AE-8DBD-16C732F735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5C293C-2BCD-1C3D-D878-C3F2A1A184C8}"/>
              </a:ext>
            </a:extLst>
          </p:cNvPr>
          <p:cNvSpPr>
            <a:spLocks noGrp="1"/>
          </p:cNvSpPr>
          <p:nvPr>
            <p:ph type="title"/>
          </p:nvPr>
        </p:nvSpPr>
        <p:spPr/>
        <p:txBody>
          <a:bodyPr/>
          <a:lstStyle/>
          <a:p>
            <a:r>
              <a:rPr lang="en-US" dirty="0"/>
              <a:t>Assessment: Screening</a:t>
            </a:r>
          </a:p>
        </p:txBody>
      </p:sp>
      <p:sp>
        <p:nvSpPr>
          <p:cNvPr id="3" name="Content Placeholder 2">
            <a:extLst>
              <a:ext uri="{FF2B5EF4-FFF2-40B4-BE49-F238E27FC236}">
                <a16:creationId xmlns:a16="http://schemas.microsoft.com/office/drawing/2014/main" id="{0F9ACC44-D3FD-4529-43E3-2C7BB1F46058}"/>
              </a:ext>
            </a:extLst>
          </p:cNvPr>
          <p:cNvSpPr>
            <a:spLocks noGrp="1"/>
          </p:cNvSpPr>
          <p:nvPr>
            <p:ph idx="1"/>
          </p:nvPr>
        </p:nvSpPr>
        <p:spPr/>
        <p:txBody>
          <a:bodyPr>
            <a:normAutofit/>
          </a:bodyPr>
          <a:lstStyle/>
          <a:p>
            <a:pPr marL="0" indent="0">
              <a:buNone/>
            </a:pPr>
            <a:r>
              <a:rPr lang="en-US" dirty="0"/>
              <a:t> PATHOS </a:t>
            </a:r>
            <a:r>
              <a:rPr lang="en-US" sz="2000" dirty="0"/>
              <a:t>(Carnes et al., 2012)</a:t>
            </a:r>
          </a:p>
          <a:p>
            <a:pPr lvl="2"/>
            <a:r>
              <a:rPr lang="en-US" dirty="0"/>
              <a:t>P – Do you find yourself </a:t>
            </a:r>
            <a:r>
              <a:rPr lang="en-US" b="1" dirty="0"/>
              <a:t>preoccupied </a:t>
            </a:r>
            <a:r>
              <a:rPr lang="en-US" dirty="0"/>
              <a:t>with sex</a:t>
            </a:r>
          </a:p>
          <a:p>
            <a:pPr lvl="2"/>
            <a:r>
              <a:rPr lang="en-US" dirty="0"/>
              <a:t>A – Do you hide some of your sexual behaviors from others </a:t>
            </a:r>
            <a:r>
              <a:rPr lang="en-US" b="1" dirty="0"/>
              <a:t>(ashamed)</a:t>
            </a:r>
          </a:p>
          <a:p>
            <a:pPr lvl="2"/>
            <a:r>
              <a:rPr lang="en-US" dirty="0"/>
              <a:t>T – Have you ever sought </a:t>
            </a:r>
            <a:r>
              <a:rPr lang="en-US" b="1" dirty="0"/>
              <a:t>treatment</a:t>
            </a:r>
          </a:p>
          <a:p>
            <a:pPr lvl="2"/>
            <a:r>
              <a:rPr lang="en-US" dirty="0"/>
              <a:t>H – Has anyone been </a:t>
            </a:r>
            <a:r>
              <a:rPr lang="en-US" b="1" dirty="0"/>
              <a:t>hurt</a:t>
            </a:r>
            <a:r>
              <a:rPr lang="en-US" dirty="0"/>
              <a:t> emotionally by your sexual behavior</a:t>
            </a:r>
          </a:p>
          <a:p>
            <a:pPr lvl="2"/>
            <a:r>
              <a:rPr lang="en-US" dirty="0"/>
              <a:t>O – Do you feel </a:t>
            </a:r>
            <a:r>
              <a:rPr lang="en-US" b="1" dirty="0"/>
              <a:t>out of control </a:t>
            </a:r>
            <a:r>
              <a:rPr lang="en-US" dirty="0"/>
              <a:t>re: sexual activity</a:t>
            </a:r>
          </a:p>
          <a:p>
            <a:pPr lvl="2"/>
            <a:r>
              <a:rPr lang="en-US" dirty="0"/>
              <a:t>S – Do you feel depressed or </a:t>
            </a:r>
            <a:r>
              <a:rPr lang="en-US" b="1" dirty="0"/>
              <a:t>sad</a:t>
            </a:r>
            <a:r>
              <a:rPr lang="en-US" dirty="0"/>
              <a:t> after sexual activity</a:t>
            </a:r>
          </a:p>
          <a:p>
            <a:pPr marL="0" indent="0">
              <a:buNone/>
            </a:pPr>
            <a:endParaRPr lang="en-US" dirty="0"/>
          </a:p>
          <a:p>
            <a:pPr lvl="1"/>
            <a:endParaRPr lang="en-US" dirty="0"/>
          </a:p>
          <a:p>
            <a:pPr lvl="2"/>
            <a:endParaRPr lang="en-US" dirty="0"/>
          </a:p>
        </p:txBody>
      </p:sp>
    </p:spTree>
    <p:extLst>
      <p:ext uri="{BB962C8B-B14F-4D97-AF65-F5344CB8AC3E}">
        <p14:creationId xmlns:p14="http://schemas.microsoft.com/office/powerpoint/2010/main" val="204756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45069" y="452154"/>
            <a:ext cx="2880363" cy="3055977"/>
            <a:chOff x="1234437" y="669808"/>
            <a:chExt cx="2880363" cy="3055977"/>
          </a:xfrm>
        </p:grpSpPr>
        <p:grpSp>
          <p:nvGrpSpPr>
            <p:cNvPr id="8" name="Group 4"/>
            <p:cNvGrpSpPr>
              <a:grpSpLocks noChangeAspect="1"/>
            </p:cNvGrpSpPr>
            <p:nvPr/>
          </p:nvGrpSpPr>
          <p:grpSpPr bwMode="auto">
            <a:xfrm>
              <a:off x="1234437" y="669808"/>
              <a:ext cx="2880363" cy="3055977"/>
              <a:chOff x="1921" y="124"/>
              <a:chExt cx="3838" cy="4072"/>
            </a:xfrm>
            <a:effectLst>
              <a:outerShdw blurRad="190500" dist="165100" dir="3600000" algn="tl" rotWithShape="0">
                <a:prstClr val="black">
                  <a:alpha val="31000"/>
                </a:prstClr>
              </a:outerShdw>
            </a:effectLst>
          </p:grpSpPr>
          <p:sp>
            <p:nvSpPr>
              <p:cNvPr id="9" name="AutoShape 3"/>
              <p:cNvSpPr>
                <a:spLocks noChangeAspect="1" noChangeArrowheads="1" noTextEdit="1"/>
              </p:cNvSpPr>
              <p:nvPr/>
            </p:nvSpPr>
            <p:spPr bwMode="auto">
              <a:xfrm>
                <a:off x="1921" y="124"/>
                <a:ext cx="3838" cy="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5"/>
              <p:cNvSpPr>
                <a:spLocks/>
              </p:cNvSpPr>
              <p:nvPr/>
            </p:nvSpPr>
            <p:spPr bwMode="auto">
              <a:xfrm>
                <a:off x="1921" y="500"/>
                <a:ext cx="3836" cy="3172"/>
              </a:xfrm>
              <a:custGeom>
                <a:avLst/>
                <a:gdLst>
                  <a:gd name="T0" fmla="*/ 3370 w 3836"/>
                  <a:gd name="T1" fmla="*/ 0 h 3172"/>
                  <a:gd name="T2" fmla="*/ 2928 w 3836"/>
                  <a:gd name="T3" fmla="*/ 38 h 3172"/>
                  <a:gd name="T4" fmla="*/ 2150 w 3836"/>
                  <a:gd name="T5" fmla="*/ 90 h 3172"/>
                  <a:gd name="T6" fmla="*/ 1502 w 3836"/>
                  <a:gd name="T7" fmla="*/ 122 h 3172"/>
                  <a:gd name="T8" fmla="*/ 982 w 3836"/>
                  <a:gd name="T9" fmla="*/ 136 h 3172"/>
                  <a:gd name="T10" fmla="*/ 580 w 3836"/>
                  <a:gd name="T11" fmla="*/ 138 h 3172"/>
                  <a:gd name="T12" fmla="*/ 288 w 3836"/>
                  <a:gd name="T13" fmla="*/ 132 h 3172"/>
                  <a:gd name="T14" fmla="*/ 44 w 3836"/>
                  <a:gd name="T15" fmla="*/ 120 h 3172"/>
                  <a:gd name="T16" fmla="*/ 84 w 3836"/>
                  <a:gd name="T17" fmla="*/ 696 h 3172"/>
                  <a:gd name="T18" fmla="*/ 152 w 3836"/>
                  <a:gd name="T19" fmla="*/ 680 h 3172"/>
                  <a:gd name="T20" fmla="*/ 292 w 3836"/>
                  <a:gd name="T21" fmla="*/ 656 h 3172"/>
                  <a:gd name="T22" fmla="*/ 432 w 3836"/>
                  <a:gd name="T23" fmla="*/ 638 h 3172"/>
                  <a:gd name="T24" fmla="*/ 576 w 3836"/>
                  <a:gd name="T25" fmla="*/ 628 h 3172"/>
                  <a:gd name="T26" fmla="*/ 648 w 3836"/>
                  <a:gd name="T27" fmla="*/ 628 h 3172"/>
                  <a:gd name="T28" fmla="*/ 772 w 3836"/>
                  <a:gd name="T29" fmla="*/ 630 h 3172"/>
                  <a:gd name="T30" fmla="*/ 896 w 3836"/>
                  <a:gd name="T31" fmla="*/ 640 h 3172"/>
                  <a:gd name="T32" fmla="*/ 1018 w 3836"/>
                  <a:gd name="T33" fmla="*/ 656 h 3172"/>
                  <a:gd name="T34" fmla="*/ 1136 w 3836"/>
                  <a:gd name="T35" fmla="*/ 678 h 3172"/>
                  <a:gd name="T36" fmla="*/ 1254 w 3836"/>
                  <a:gd name="T37" fmla="*/ 706 h 3172"/>
                  <a:gd name="T38" fmla="*/ 1370 w 3836"/>
                  <a:gd name="T39" fmla="*/ 740 h 3172"/>
                  <a:gd name="T40" fmla="*/ 1484 w 3836"/>
                  <a:gd name="T41" fmla="*/ 780 h 3172"/>
                  <a:gd name="T42" fmla="*/ 1594 w 3836"/>
                  <a:gd name="T43" fmla="*/ 824 h 3172"/>
                  <a:gd name="T44" fmla="*/ 1704 w 3836"/>
                  <a:gd name="T45" fmla="*/ 876 h 3172"/>
                  <a:gd name="T46" fmla="*/ 1810 w 3836"/>
                  <a:gd name="T47" fmla="*/ 930 h 3172"/>
                  <a:gd name="T48" fmla="*/ 1912 w 3836"/>
                  <a:gd name="T49" fmla="*/ 992 h 3172"/>
                  <a:gd name="T50" fmla="*/ 2012 w 3836"/>
                  <a:gd name="T51" fmla="*/ 1056 h 3172"/>
                  <a:gd name="T52" fmla="*/ 2110 w 3836"/>
                  <a:gd name="T53" fmla="*/ 1128 h 3172"/>
                  <a:gd name="T54" fmla="*/ 2204 w 3836"/>
                  <a:gd name="T55" fmla="*/ 1202 h 3172"/>
                  <a:gd name="T56" fmla="*/ 2294 w 3836"/>
                  <a:gd name="T57" fmla="*/ 1282 h 3172"/>
                  <a:gd name="T58" fmla="*/ 2382 w 3836"/>
                  <a:gd name="T59" fmla="*/ 1366 h 3172"/>
                  <a:gd name="T60" fmla="*/ 2466 w 3836"/>
                  <a:gd name="T61" fmla="*/ 1454 h 3172"/>
                  <a:gd name="T62" fmla="*/ 2546 w 3836"/>
                  <a:gd name="T63" fmla="*/ 1546 h 3172"/>
                  <a:gd name="T64" fmla="*/ 2622 w 3836"/>
                  <a:gd name="T65" fmla="*/ 1640 h 3172"/>
                  <a:gd name="T66" fmla="*/ 2694 w 3836"/>
                  <a:gd name="T67" fmla="*/ 1740 h 3172"/>
                  <a:gd name="T68" fmla="*/ 2762 w 3836"/>
                  <a:gd name="T69" fmla="*/ 1844 h 3172"/>
                  <a:gd name="T70" fmla="*/ 2826 w 3836"/>
                  <a:gd name="T71" fmla="*/ 1950 h 3172"/>
                  <a:gd name="T72" fmla="*/ 2886 w 3836"/>
                  <a:gd name="T73" fmla="*/ 2060 h 3172"/>
                  <a:gd name="T74" fmla="*/ 2940 w 3836"/>
                  <a:gd name="T75" fmla="*/ 2174 h 3172"/>
                  <a:gd name="T76" fmla="*/ 2990 w 3836"/>
                  <a:gd name="T77" fmla="*/ 2290 h 3172"/>
                  <a:gd name="T78" fmla="*/ 3036 w 3836"/>
                  <a:gd name="T79" fmla="*/ 2408 h 3172"/>
                  <a:gd name="T80" fmla="*/ 3076 w 3836"/>
                  <a:gd name="T81" fmla="*/ 2530 h 3172"/>
                  <a:gd name="T82" fmla="*/ 3110 w 3836"/>
                  <a:gd name="T83" fmla="*/ 2654 h 3172"/>
                  <a:gd name="T84" fmla="*/ 3140 w 3836"/>
                  <a:gd name="T85" fmla="*/ 2780 h 3172"/>
                  <a:gd name="T86" fmla="*/ 3166 w 3836"/>
                  <a:gd name="T87" fmla="*/ 2908 h 3172"/>
                  <a:gd name="T88" fmla="*/ 3184 w 3836"/>
                  <a:gd name="T89" fmla="*/ 3040 h 3172"/>
                  <a:gd name="T90" fmla="*/ 3198 w 3836"/>
                  <a:gd name="T91" fmla="*/ 3172 h 3172"/>
                  <a:gd name="T92" fmla="*/ 3246 w 3836"/>
                  <a:gd name="T93" fmla="*/ 3130 h 3172"/>
                  <a:gd name="T94" fmla="*/ 3326 w 3836"/>
                  <a:gd name="T95" fmla="*/ 3050 h 3172"/>
                  <a:gd name="T96" fmla="*/ 3386 w 3836"/>
                  <a:gd name="T97" fmla="*/ 2970 h 3172"/>
                  <a:gd name="T98" fmla="*/ 3432 w 3836"/>
                  <a:gd name="T99" fmla="*/ 2896 h 3172"/>
                  <a:gd name="T100" fmla="*/ 3462 w 3836"/>
                  <a:gd name="T101" fmla="*/ 2822 h 3172"/>
                  <a:gd name="T102" fmla="*/ 3482 w 3836"/>
                  <a:gd name="T103" fmla="*/ 2754 h 3172"/>
                  <a:gd name="T104" fmla="*/ 3488 w 3836"/>
                  <a:gd name="T105" fmla="*/ 2690 h 3172"/>
                  <a:gd name="T106" fmla="*/ 3488 w 3836"/>
                  <a:gd name="T107" fmla="*/ 2630 h 3172"/>
                  <a:gd name="T108" fmla="*/ 3480 w 3836"/>
                  <a:gd name="T109" fmla="*/ 2574 h 3172"/>
                  <a:gd name="T110" fmla="*/ 3466 w 3836"/>
                  <a:gd name="T111" fmla="*/ 2524 h 3172"/>
                  <a:gd name="T112" fmla="*/ 3438 w 3836"/>
                  <a:gd name="T113" fmla="*/ 2460 h 3172"/>
                  <a:gd name="T114" fmla="*/ 3402 w 3836"/>
                  <a:gd name="T115" fmla="*/ 2400 h 3172"/>
                  <a:gd name="T116" fmla="*/ 3372 w 3836"/>
                  <a:gd name="T117" fmla="*/ 2362 h 3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36" h="3172">
                    <a:moveTo>
                      <a:pt x="3836" y="2016"/>
                    </a:moveTo>
                    <a:lnTo>
                      <a:pt x="3370" y="0"/>
                    </a:lnTo>
                    <a:lnTo>
                      <a:pt x="3370" y="0"/>
                    </a:lnTo>
                    <a:lnTo>
                      <a:pt x="2928" y="38"/>
                    </a:lnTo>
                    <a:lnTo>
                      <a:pt x="2522" y="66"/>
                    </a:lnTo>
                    <a:lnTo>
                      <a:pt x="2150" y="90"/>
                    </a:lnTo>
                    <a:lnTo>
                      <a:pt x="1810" y="108"/>
                    </a:lnTo>
                    <a:lnTo>
                      <a:pt x="1502" y="122"/>
                    </a:lnTo>
                    <a:lnTo>
                      <a:pt x="1226" y="130"/>
                    </a:lnTo>
                    <a:lnTo>
                      <a:pt x="982" y="136"/>
                    </a:lnTo>
                    <a:lnTo>
                      <a:pt x="766" y="138"/>
                    </a:lnTo>
                    <a:lnTo>
                      <a:pt x="580" y="138"/>
                    </a:lnTo>
                    <a:lnTo>
                      <a:pt x="420" y="136"/>
                    </a:lnTo>
                    <a:lnTo>
                      <a:pt x="288" y="132"/>
                    </a:lnTo>
                    <a:lnTo>
                      <a:pt x="182" y="128"/>
                    </a:lnTo>
                    <a:lnTo>
                      <a:pt x="44" y="120"/>
                    </a:lnTo>
                    <a:lnTo>
                      <a:pt x="0" y="116"/>
                    </a:lnTo>
                    <a:lnTo>
                      <a:pt x="84" y="696"/>
                    </a:lnTo>
                    <a:lnTo>
                      <a:pt x="84" y="696"/>
                    </a:lnTo>
                    <a:lnTo>
                      <a:pt x="152" y="680"/>
                    </a:lnTo>
                    <a:lnTo>
                      <a:pt x="222" y="666"/>
                    </a:lnTo>
                    <a:lnTo>
                      <a:pt x="292" y="656"/>
                    </a:lnTo>
                    <a:lnTo>
                      <a:pt x="362" y="646"/>
                    </a:lnTo>
                    <a:lnTo>
                      <a:pt x="432" y="638"/>
                    </a:lnTo>
                    <a:lnTo>
                      <a:pt x="504" y="632"/>
                    </a:lnTo>
                    <a:lnTo>
                      <a:pt x="576" y="628"/>
                    </a:lnTo>
                    <a:lnTo>
                      <a:pt x="648" y="628"/>
                    </a:lnTo>
                    <a:lnTo>
                      <a:pt x="648" y="628"/>
                    </a:lnTo>
                    <a:lnTo>
                      <a:pt x="710" y="628"/>
                    </a:lnTo>
                    <a:lnTo>
                      <a:pt x="772" y="630"/>
                    </a:lnTo>
                    <a:lnTo>
                      <a:pt x="834" y="636"/>
                    </a:lnTo>
                    <a:lnTo>
                      <a:pt x="896" y="640"/>
                    </a:lnTo>
                    <a:lnTo>
                      <a:pt x="956" y="648"/>
                    </a:lnTo>
                    <a:lnTo>
                      <a:pt x="1018" y="656"/>
                    </a:lnTo>
                    <a:lnTo>
                      <a:pt x="1078" y="666"/>
                    </a:lnTo>
                    <a:lnTo>
                      <a:pt x="1136" y="678"/>
                    </a:lnTo>
                    <a:lnTo>
                      <a:pt x="1196" y="692"/>
                    </a:lnTo>
                    <a:lnTo>
                      <a:pt x="1254" y="706"/>
                    </a:lnTo>
                    <a:lnTo>
                      <a:pt x="1312" y="722"/>
                    </a:lnTo>
                    <a:lnTo>
                      <a:pt x="1370" y="740"/>
                    </a:lnTo>
                    <a:lnTo>
                      <a:pt x="1428" y="760"/>
                    </a:lnTo>
                    <a:lnTo>
                      <a:pt x="1484" y="780"/>
                    </a:lnTo>
                    <a:lnTo>
                      <a:pt x="1540" y="802"/>
                    </a:lnTo>
                    <a:lnTo>
                      <a:pt x="1594" y="824"/>
                    </a:lnTo>
                    <a:lnTo>
                      <a:pt x="1650" y="850"/>
                    </a:lnTo>
                    <a:lnTo>
                      <a:pt x="1704" y="876"/>
                    </a:lnTo>
                    <a:lnTo>
                      <a:pt x="1756" y="902"/>
                    </a:lnTo>
                    <a:lnTo>
                      <a:pt x="1810" y="930"/>
                    </a:lnTo>
                    <a:lnTo>
                      <a:pt x="1862" y="960"/>
                    </a:lnTo>
                    <a:lnTo>
                      <a:pt x="1912" y="992"/>
                    </a:lnTo>
                    <a:lnTo>
                      <a:pt x="1964" y="1024"/>
                    </a:lnTo>
                    <a:lnTo>
                      <a:pt x="2012" y="1056"/>
                    </a:lnTo>
                    <a:lnTo>
                      <a:pt x="2062" y="1092"/>
                    </a:lnTo>
                    <a:lnTo>
                      <a:pt x="2110" y="1128"/>
                    </a:lnTo>
                    <a:lnTo>
                      <a:pt x="2158" y="1164"/>
                    </a:lnTo>
                    <a:lnTo>
                      <a:pt x="2204" y="1202"/>
                    </a:lnTo>
                    <a:lnTo>
                      <a:pt x="2250" y="1242"/>
                    </a:lnTo>
                    <a:lnTo>
                      <a:pt x="2294" y="1282"/>
                    </a:lnTo>
                    <a:lnTo>
                      <a:pt x="2340" y="1322"/>
                    </a:lnTo>
                    <a:lnTo>
                      <a:pt x="2382" y="1366"/>
                    </a:lnTo>
                    <a:lnTo>
                      <a:pt x="2424" y="1408"/>
                    </a:lnTo>
                    <a:lnTo>
                      <a:pt x="2466" y="1454"/>
                    </a:lnTo>
                    <a:lnTo>
                      <a:pt x="2506" y="1498"/>
                    </a:lnTo>
                    <a:lnTo>
                      <a:pt x="2546" y="1546"/>
                    </a:lnTo>
                    <a:lnTo>
                      <a:pt x="2584" y="1592"/>
                    </a:lnTo>
                    <a:lnTo>
                      <a:pt x="2622" y="1640"/>
                    </a:lnTo>
                    <a:lnTo>
                      <a:pt x="2658" y="1690"/>
                    </a:lnTo>
                    <a:lnTo>
                      <a:pt x="2694" y="1740"/>
                    </a:lnTo>
                    <a:lnTo>
                      <a:pt x="2728" y="1792"/>
                    </a:lnTo>
                    <a:lnTo>
                      <a:pt x="2762" y="1844"/>
                    </a:lnTo>
                    <a:lnTo>
                      <a:pt x="2794" y="1896"/>
                    </a:lnTo>
                    <a:lnTo>
                      <a:pt x="2826" y="1950"/>
                    </a:lnTo>
                    <a:lnTo>
                      <a:pt x="2856" y="2004"/>
                    </a:lnTo>
                    <a:lnTo>
                      <a:pt x="2886" y="2060"/>
                    </a:lnTo>
                    <a:lnTo>
                      <a:pt x="2914" y="2116"/>
                    </a:lnTo>
                    <a:lnTo>
                      <a:pt x="2940" y="2174"/>
                    </a:lnTo>
                    <a:lnTo>
                      <a:pt x="2966" y="2230"/>
                    </a:lnTo>
                    <a:lnTo>
                      <a:pt x="2990" y="2290"/>
                    </a:lnTo>
                    <a:lnTo>
                      <a:pt x="3014" y="2348"/>
                    </a:lnTo>
                    <a:lnTo>
                      <a:pt x="3036" y="2408"/>
                    </a:lnTo>
                    <a:lnTo>
                      <a:pt x="3056" y="2468"/>
                    </a:lnTo>
                    <a:lnTo>
                      <a:pt x="3076" y="2530"/>
                    </a:lnTo>
                    <a:lnTo>
                      <a:pt x="3094" y="2592"/>
                    </a:lnTo>
                    <a:lnTo>
                      <a:pt x="3110" y="2654"/>
                    </a:lnTo>
                    <a:lnTo>
                      <a:pt x="3126" y="2716"/>
                    </a:lnTo>
                    <a:lnTo>
                      <a:pt x="3140" y="2780"/>
                    </a:lnTo>
                    <a:lnTo>
                      <a:pt x="3154" y="2844"/>
                    </a:lnTo>
                    <a:lnTo>
                      <a:pt x="3166" y="2908"/>
                    </a:lnTo>
                    <a:lnTo>
                      <a:pt x="3176" y="2974"/>
                    </a:lnTo>
                    <a:lnTo>
                      <a:pt x="3184" y="3040"/>
                    </a:lnTo>
                    <a:lnTo>
                      <a:pt x="3192" y="3106"/>
                    </a:lnTo>
                    <a:lnTo>
                      <a:pt x="3198" y="3172"/>
                    </a:lnTo>
                    <a:lnTo>
                      <a:pt x="3198" y="3172"/>
                    </a:lnTo>
                    <a:lnTo>
                      <a:pt x="3246" y="3130"/>
                    </a:lnTo>
                    <a:lnTo>
                      <a:pt x="3288" y="3090"/>
                    </a:lnTo>
                    <a:lnTo>
                      <a:pt x="3326" y="3050"/>
                    </a:lnTo>
                    <a:lnTo>
                      <a:pt x="3358" y="3010"/>
                    </a:lnTo>
                    <a:lnTo>
                      <a:pt x="3386" y="2970"/>
                    </a:lnTo>
                    <a:lnTo>
                      <a:pt x="3412" y="2932"/>
                    </a:lnTo>
                    <a:lnTo>
                      <a:pt x="3432" y="2896"/>
                    </a:lnTo>
                    <a:lnTo>
                      <a:pt x="3450" y="2858"/>
                    </a:lnTo>
                    <a:lnTo>
                      <a:pt x="3462" y="2822"/>
                    </a:lnTo>
                    <a:lnTo>
                      <a:pt x="3474" y="2788"/>
                    </a:lnTo>
                    <a:lnTo>
                      <a:pt x="3482" y="2754"/>
                    </a:lnTo>
                    <a:lnTo>
                      <a:pt x="3486" y="2720"/>
                    </a:lnTo>
                    <a:lnTo>
                      <a:pt x="3488" y="2690"/>
                    </a:lnTo>
                    <a:lnTo>
                      <a:pt x="3490" y="2658"/>
                    </a:lnTo>
                    <a:lnTo>
                      <a:pt x="3488" y="2630"/>
                    </a:lnTo>
                    <a:lnTo>
                      <a:pt x="3484" y="2600"/>
                    </a:lnTo>
                    <a:lnTo>
                      <a:pt x="3480" y="2574"/>
                    </a:lnTo>
                    <a:lnTo>
                      <a:pt x="3472" y="2548"/>
                    </a:lnTo>
                    <a:lnTo>
                      <a:pt x="3466" y="2524"/>
                    </a:lnTo>
                    <a:lnTo>
                      <a:pt x="3456" y="2502"/>
                    </a:lnTo>
                    <a:lnTo>
                      <a:pt x="3438" y="2460"/>
                    </a:lnTo>
                    <a:lnTo>
                      <a:pt x="3420" y="2426"/>
                    </a:lnTo>
                    <a:lnTo>
                      <a:pt x="3402" y="2400"/>
                    </a:lnTo>
                    <a:lnTo>
                      <a:pt x="3386" y="2378"/>
                    </a:lnTo>
                    <a:lnTo>
                      <a:pt x="3372" y="2362"/>
                    </a:lnTo>
                    <a:lnTo>
                      <a:pt x="3836" y="2016"/>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6"/>
              <p:cNvSpPr>
                <a:spLocks/>
              </p:cNvSpPr>
              <p:nvPr/>
            </p:nvSpPr>
            <p:spPr bwMode="auto">
              <a:xfrm>
                <a:off x="2014" y="1117"/>
                <a:ext cx="3114" cy="3068"/>
              </a:xfrm>
              <a:custGeom>
                <a:avLst/>
                <a:gdLst>
                  <a:gd name="T0" fmla="*/ 564 w 3114"/>
                  <a:gd name="T1" fmla="*/ 0 h 3068"/>
                  <a:gd name="T2" fmla="*/ 420 w 3114"/>
                  <a:gd name="T3" fmla="*/ 4 h 3068"/>
                  <a:gd name="T4" fmla="*/ 278 w 3114"/>
                  <a:gd name="T5" fmla="*/ 18 h 3068"/>
                  <a:gd name="T6" fmla="*/ 138 w 3114"/>
                  <a:gd name="T7" fmla="*/ 38 h 3068"/>
                  <a:gd name="T8" fmla="*/ 0 w 3114"/>
                  <a:gd name="T9" fmla="*/ 68 h 3068"/>
                  <a:gd name="T10" fmla="*/ 420 w 3114"/>
                  <a:gd name="T11" fmla="*/ 2964 h 3068"/>
                  <a:gd name="T12" fmla="*/ 554 w 3114"/>
                  <a:gd name="T13" fmla="*/ 2990 h 3068"/>
                  <a:gd name="T14" fmla="*/ 770 w 3114"/>
                  <a:gd name="T15" fmla="*/ 3026 h 3068"/>
                  <a:gd name="T16" fmla="*/ 982 w 3114"/>
                  <a:gd name="T17" fmla="*/ 3048 h 3068"/>
                  <a:gd name="T18" fmla="*/ 1144 w 3114"/>
                  <a:gd name="T19" fmla="*/ 3060 h 3068"/>
                  <a:gd name="T20" fmla="*/ 1320 w 3114"/>
                  <a:gd name="T21" fmla="*/ 3066 h 3068"/>
                  <a:gd name="T22" fmla="*/ 1506 w 3114"/>
                  <a:gd name="T23" fmla="*/ 3066 h 3068"/>
                  <a:gd name="T24" fmla="*/ 1698 w 3114"/>
                  <a:gd name="T25" fmla="*/ 3056 h 3068"/>
                  <a:gd name="T26" fmla="*/ 1896 w 3114"/>
                  <a:gd name="T27" fmla="*/ 3036 h 3068"/>
                  <a:gd name="T28" fmla="*/ 2098 w 3114"/>
                  <a:gd name="T29" fmla="*/ 3002 h 3068"/>
                  <a:gd name="T30" fmla="*/ 2298 w 3114"/>
                  <a:gd name="T31" fmla="*/ 2956 h 3068"/>
                  <a:gd name="T32" fmla="*/ 2496 w 3114"/>
                  <a:gd name="T33" fmla="*/ 2892 h 3068"/>
                  <a:gd name="T34" fmla="*/ 2594 w 3114"/>
                  <a:gd name="T35" fmla="*/ 2854 h 3068"/>
                  <a:gd name="T36" fmla="*/ 2688 w 3114"/>
                  <a:gd name="T37" fmla="*/ 2812 h 3068"/>
                  <a:gd name="T38" fmla="*/ 2782 w 3114"/>
                  <a:gd name="T39" fmla="*/ 2764 h 3068"/>
                  <a:gd name="T40" fmla="*/ 2832 w 3114"/>
                  <a:gd name="T41" fmla="*/ 2736 h 3068"/>
                  <a:gd name="T42" fmla="*/ 2926 w 3114"/>
                  <a:gd name="T43" fmla="*/ 2680 h 3068"/>
                  <a:gd name="T44" fmla="*/ 3008 w 3114"/>
                  <a:gd name="T45" fmla="*/ 2626 h 3068"/>
                  <a:gd name="T46" fmla="*/ 3082 w 3114"/>
                  <a:gd name="T47" fmla="*/ 2572 h 3068"/>
                  <a:gd name="T48" fmla="*/ 3114 w 3114"/>
                  <a:gd name="T49" fmla="*/ 2544 h 3068"/>
                  <a:gd name="T50" fmla="*/ 3100 w 3114"/>
                  <a:gd name="T51" fmla="*/ 2412 h 3068"/>
                  <a:gd name="T52" fmla="*/ 3082 w 3114"/>
                  <a:gd name="T53" fmla="*/ 2280 h 3068"/>
                  <a:gd name="T54" fmla="*/ 3056 w 3114"/>
                  <a:gd name="T55" fmla="*/ 2152 h 3068"/>
                  <a:gd name="T56" fmla="*/ 3026 w 3114"/>
                  <a:gd name="T57" fmla="*/ 2026 h 3068"/>
                  <a:gd name="T58" fmla="*/ 2992 w 3114"/>
                  <a:gd name="T59" fmla="*/ 1902 h 3068"/>
                  <a:gd name="T60" fmla="*/ 2952 w 3114"/>
                  <a:gd name="T61" fmla="*/ 1780 h 3068"/>
                  <a:gd name="T62" fmla="*/ 2906 w 3114"/>
                  <a:gd name="T63" fmla="*/ 1662 h 3068"/>
                  <a:gd name="T64" fmla="*/ 2856 w 3114"/>
                  <a:gd name="T65" fmla="*/ 1546 h 3068"/>
                  <a:gd name="T66" fmla="*/ 2802 w 3114"/>
                  <a:gd name="T67" fmla="*/ 1432 h 3068"/>
                  <a:gd name="T68" fmla="*/ 2742 w 3114"/>
                  <a:gd name="T69" fmla="*/ 1322 h 3068"/>
                  <a:gd name="T70" fmla="*/ 2678 w 3114"/>
                  <a:gd name="T71" fmla="*/ 1216 h 3068"/>
                  <a:gd name="T72" fmla="*/ 2610 w 3114"/>
                  <a:gd name="T73" fmla="*/ 1112 h 3068"/>
                  <a:gd name="T74" fmla="*/ 2538 w 3114"/>
                  <a:gd name="T75" fmla="*/ 1012 h 3068"/>
                  <a:gd name="T76" fmla="*/ 2462 w 3114"/>
                  <a:gd name="T77" fmla="*/ 918 h 3068"/>
                  <a:gd name="T78" fmla="*/ 2382 w 3114"/>
                  <a:gd name="T79" fmla="*/ 826 h 3068"/>
                  <a:gd name="T80" fmla="*/ 2298 w 3114"/>
                  <a:gd name="T81" fmla="*/ 738 h 3068"/>
                  <a:gd name="T82" fmla="*/ 2210 w 3114"/>
                  <a:gd name="T83" fmla="*/ 654 h 3068"/>
                  <a:gd name="T84" fmla="*/ 2120 w 3114"/>
                  <a:gd name="T85" fmla="*/ 574 h 3068"/>
                  <a:gd name="T86" fmla="*/ 2026 w 3114"/>
                  <a:gd name="T87" fmla="*/ 500 h 3068"/>
                  <a:gd name="T88" fmla="*/ 1928 w 3114"/>
                  <a:gd name="T89" fmla="*/ 428 h 3068"/>
                  <a:gd name="T90" fmla="*/ 1828 w 3114"/>
                  <a:gd name="T91" fmla="*/ 364 h 3068"/>
                  <a:gd name="T92" fmla="*/ 1726 w 3114"/>
                  <a:gd name="T93" fmla="*/ 302 h 3068"/>
                  <a:gd name="T94" fmla="*/ 1620 w 3114"/>
                  <a:gd name="T95" fmla="*/ 248 h 3068"/>
                  <a:gd name="T96" fmla="*/ 1510 w 3114"/>
                  <a:gd name="T97" fmla="*/ 196 h 3068"/>
                  <a:gd name="T98" fmla="*/ 1400 w 3114"/>
                  <a:gd name="T99" fmla="*/ 152 h 3068"/>
                  <a:gd name="T100" fmla="*/ 1286 w 3114"/>
                  <a:gd name="T101" fmla="*/ 112 h 3068"/>
                  <a:gd name="T102" fmla="*/ 1170 w 3114"/>
                  <a:gd name="T103" fmla="*/ 78 h 3068"/>
                  <a:gd name="T104" fmla="*/ 1052 w 3114"/>
                  <a:gd name="T105" fmla="*/ 50 h 3068"/>
                  <a:gd name="T106" fmla="*/ 934 w 3114"/>
                  <a:gd name="T107" fmla="*/ 28 h 3068"/>
                  <a:gd name="T108" fmla="*/ 812 w 3114"/>
                  <a:gd name="T109" fmla="*/ 12 h 3068"/>
                  <a:gd name="T110" fmla="*/ 688 w 3114"/>
                  <a:gd name="T111" fmla="*/ 2 h 3068"/>
                  <a:gd name="T112" fmla="*/ 564 w 3114"/>
                  <a:gd name="T113" fmla="*/ 0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14" h="3068">
                    <a:moveTo>
                      <a:pt x="564" y="0"/>
                    </a:moveTo>
                    <a:lnTo>
                      <a:pt x="564" y="0"/>
                    </a:lnTo>
                    <a:lnTo>
                      <a:pt x="492" y="0"/>
                    </a:lnTo>
                    <a:lnTo>
                      <a:pt x="420" y="4"/>
                    </a:lnTo>
                    <a:lnTo>
                      <a:pt x="348" y="10"/>
                    </a:lnTo>
                    <a:lnTo>
                      <a:pt x="278" y="18"/>
                    </a:lnTo>
                    <a:lnTo>
                      <a:pt x="208" y="28"/>
                    </a:lnTo>
                    <a:lnTo>
                      <a:pt x="138" y="38"/>
                    </a:lnTo>
                    <a:lnTo>
                      <a:pt x="68" y="52"/>
                    </a:lnTo>
                    <a:lnTo>
                      <a:pt x="0" y="68"/>
                    </a:lnTo>
                    <a:lnTo>
                      <a:pt x="420" y="2964"/>
                    </a:lnTo>
                    <a:lnTo>
                      <a:pt x="420" y="2964"/>
                    </a:lnTo>
                    <a:lnTo>
                      <a:pt x="482" y="2976"/>
                    </a:lnTo>
                    <a:lnTo>
                      <a:pt x="554" y="2990"/>
                    </a:lnTo>
                    <a:lnTo>
                      <a:pt x="650" y="3008"/>
                    </a:lnTo>
                    <a:lnTo>
                      <a:pt x="770" y="3026"/>
                    </a:lnTo>
                    <a:lnTo>
                      <a:pt x="908" y="3042"/>
                    </a:lnTo>
                    <a:lnTo>
                      <a:pt x="982" y="3048"/>
                    </a:lnTo>
                    <a:lnTo>
                      <a:pt x="1062" y="3056"/>
                    </a:lnTo>
                    <a:lnTo>
                      <a:pt x="1144" y="3060"/>
                    </a:lnTo>
                    <a:lnTo>
                      <a:pt x="1232" y="3064"/>
                    </a:lnTo>
                    <a:lnTo>
                      <a:pt x="1320" y="3066"/>
                    </a:lnTo>
                    <a:lnTo>
                      <a:pt x="1412" y="3068"/>
                    </a:lnTo>
                    <a:lnTo>
                      <a:pt x="1506" y="3066"/>
                    </a:lnTo>
                    <a:lnTo>
                      <a:pt x="1602" y="3062"/>
                    </a:lnTo>
                    <a:lnTo>
                      <a:pt x="1698" y="3056"/>
                    </a:lnTo>
                    <a:lnTo>
                      <a:pt x="1798" y="3048"/>
                    </a:lnTo>
                    <a:lnTo>
                      <a:pt x="1896" y="3036"/>
                    </a:lnTo>
                    <a:lnTo>
                      <a:pt x="1996" y="3022"/>
                    </a:lnTo>
                    <a:lnTo>
                      <a:pt x="2098" y="3002"/>
                    </a:lnTo>
                    <a:lnTo>
                      <a:pt x="2198" y="2982"/>
                    </a:lnTo>
                    <a:lnTo>
                      <a:pt x="2298" y="2956"/>
                    </a:lnTo>
                    <a:lnTo>
                      <a:pt x="2398" y="2926"/>
                    </a:lnTo>
                    <a:lnTo>
                      <a:pt x="2496" y="2892"/>
                    </a:lnTo>
                    <a:lnTo>
                      <a:pt x="2544" y="2874"/>
                    </a:lnTo>
                    <a:lnTo>
                      <a:pt x="2594" y="2854"/>
                    </a:lnTo>
                    <a:lnTo>
                      <a:pt x="2642" y="2834"/>
                    </a:lnTo>
                    <a:lnTo>
                      <a:pt x="2688" y="2812"/>
                    </a:lnTo>
                    <a:lnTo>
                      <a:pt x="2736" y="2788"/>
                    </a:lnTo>
                    <a:lnTo>
                      <a:pt x="2782" y="2764"/>
                    </a:lnTo>
                    <a:lnTo>
                      <a:pt x="2782" y="2764"/>
                    </a:lnTo>
                    <a:lnTo>
                      <a:pt x="2832" y="2736"/>
                    </a:lnTo>
                    <a:lnTo>
                      <a:pt x="2880" y="2708"/>
                    </a:lnTo>
                    <a:lnTo>
                      <a:pt x="2926" y="2680"/>
                    </a:lnTo>
                    <a:lnTo>
                      <a:pt x="2968" y="2652"/>
                    </a:lnTo>
                    <a:lnTo>
                      <a:pt x="3008" y="2626"/>
                    </a:lnTo>
                    <a:lnTo>
                      <a:pt x="3046" y="2598"/>
                    </a:lnTo>
                    <a:lnTo>
                      <a:pt x="3082" y="2572"/>
                    </a:lnTo>
                    <a:lnTo>
                      <a:pt x="3114" y="2544"/>
                    </a:lnTo>
                    <a:lnTo>
                      <a:pt x="3114" y="2544"/>
                    </a:lnTo>
                    <a:lnTo>
                      <a:pt x="3108" y="2478"/>
                    </a:lnTo>
                    <a:lnTo>
                      <a:pt x="3100" y="2412"/>
                    </a:lnTo>
                    <a:lnTo>
                      <a:pt x="3092" y="2346"/>
                    </a:lnTo>
                    <a:lnTo>
                      <a:pt x="3082" y="2280"/>
                    </a:lnTo>
                    <a:lnTo>
                      <a:pt x="3070" y="2216"/>
                    </a:lnTo>
                    <a:lnTo>
                      <a:pt x="3056" y="2152"/>
                    </a:lnTo>
                    <a:lnTo>
                      <a:pt x="3042" y="2088"/>
                    </a:lnTo>
                    <a:lnTo>
                      <a:pt x="3026" y="2026"/>
                    </a:lnTo>
                    <a:lnTo>
                      <a:pt x="3010" y="1964"/>
                    </a:lnTo>
                    <a:lnTo>
                      <a:pt x="2992" y="1902"/>
                    </a:lnTo>
                    <a:lnTo>
                      <a:pt x="2972" y="1840"/>
                    </a:lnTo>
                    <a:lnTo>
                      <a:pt x="2952" y="1780"/>
                    </a:lnTo>
                    <a:lnTo>
                      <a:pt x="2930" y="1720"/>
                    </a:lnTo>
                    <a:lnTo>
                      <a:pt x="2906" y="1662"/>
                    </a:lnTo>
                    <a:lnTo>
                      <a:pt x="2882" y="1602"/>
                    </a:lnTo>
                    <a:lnTo>
                      <a:pt x="2856" y="1546"/>
                    </a:lnTo>
                    <a:lnTo>
                      <a:pt x="2830" y="1488"/>
                    </a:lnTo>
                    <a:lnTo>
                      <a:pt x="2802" y="1432"/>
                    </a:lnTo>
                    <a:lnTo>
                      <a:pt x="2772" y="1376"/>
                    </a:lnTo>
                    <a:lnTo>
                      <a:pt x="2742" y="1322"/>
                    </a:lnTo>
                    <a:lnTo>
                      <a:pt x="2710" y="1268"/>
                    </a:lnTo>
                    <a:lnTo>
                      <a:pt x="2678" y="1216"/>
                    </a:lnTo>
                    <a:lnTo>
                      <a:pt x="2644" y="1164"/>
                    </a:lnTo>
                    <a:lnTo>
                      <a:pt x="2610" y="1112"/>
                    </a:lnTo>
                    <a:lnTo>
                      <a:pt x="2574" y="1062"/>
                    </a:lnTo>
                    <a:lnTo>
                      <a:pt x="2538" y="1012"/>
                    </a:lnTo>
                    <a:lnTo>
                      <a:pt x="2500" y="964"/>
                    </a:lnTo>
                    <a:lnTo>
                      <a:pt x="2462" y="918"/>
                    </a:lnTo>
                    <a:lnTo>
                      <a:pt x="2422" y="870"/>
                    </a:lnTo>
                    <a:lnTo>
                      <a:pt x="2382" y="826"/>
                    </a:lnTo>
                    <a:lnTo>
                      <a:pt x="2340" y="780"/>
                    </a:lnTo>
                    <a:lnTo>
                      <a:pt x="2298" y="738"/>
                    </a:lnTo>
                    <a:lnTo>
                      <a:pt x="2256" y="694"/>
                    </a:lnTo>
                    <a:lnTo>
                      <a:pt x="2210" y="654"/>
                    </a:lnTo>
                    <a:lnTo>
                      <a:pt x="2166" y="614"/>
                    </a:lnTo>
                    <a:lnTo>
                      <a:pt x="2120" y="574"/>
                    </a:lnTo>
                    <a:lnTo>
                      <a:pt x="2074" y="536"/>
                    </a:lnTo>
                    <a:lnTo>
                      <a:pt x="2026" y="500"/>
                    </a:lnTo>
                    <a:lnTo>
                      <a:pt x="1978" y="464"/>
                    </a:lnTo>
                    <a:lnTo>
                      <a:pt x="1928" y="428"/>
                    </a:lnTo>
                    <a:lnTo>
                      <a:pt x="1880" y="396"/>
                    </a:lnTo>
                    <a:lnTo>
                      <a:pt x="1828" y="364"/>
                    </a:lnTo>
                    <a:lnTo>
                      <a:pt x="1778" y="332"/>
                    </a:lnTo>
                    <a:lnTo>
                      <a:pt x="1726" y="302"/>
                    </a:lnTo>
                    <a:lnTo>
                      <a:pt x="1672" y="274"/>
                    </a:lnTo>
                    <a:lnTo>
                      <a:pt x="1620" y="248"/>
                    </a:lnTo>
                    <a:lnTo>
                      <a:pt x="1566" y="222"/>
                    </a:lnTo>
                    <a:lnTo>
                      <a:pt x="1510" y="196"/>
                    </a:lnTo>
                    <a:lnTo>
                      <a:pt x="1456" y="174"/>
                    </a:lnTo>
                    <a:lnTo>
                      <a:pt x="1400" y="152"/>
                    </a:lnTo>
                    <a:lnTo>
                      <a:pt x="1344" y="132"/>
                    </a:lnTo>
                    <a:lnTo>
                      <a:pt x="1286" y="112"/>
                    </a:lnTo>
                    <a:lnTo>
                      <a:pt x="1228" y="94"/>
                    </a:lnTo>
                    <a:lnTo>
                      <a:pt x="1170" y="78"/>
                    </a:lnTo>
                    <a:lnTo>
                      <a:pt x="1112" y="64"/>
                    </a:lnTo>
                    <a:lnTo>
                      <a:pt x="1052" y="50"/>
                    </a:lnTo>
                    <a:lnTo>
                      <a:pt x="994" y="38"/>
                    </a:lnTo>
                    <a:lnTo>
                      <a:pt x="934" y="28"/>
                    </a:lnTo>
                    <a:lnTo>
                      <a:pt x="872" y="20"/>
                    </a:lnTo>
                    <a:lnTo>
                      <a:pt x="812" y="12"/>
                    </a:lnTo>
                    <a:lnTo>
                      <a:pt x="750" y="8"/>
                    </a:lnTo>
                    <a:lnTo>
                      <a:pt x="688" y="2"/>
                    </a:lnTo>
                    <a:lnTo>
                      <a:pt x="626" y="0"/>
                    </a:lnTo>
                    <a:lnTo>
                      <a:pt x="564" y="0"/>
                    </a:lnTo>
                    <a:lnTo>
                      <a:pt x="564" y="0"/>
                    </a:lnTo>
                    <a:close/>
                  </a:path>
                </a:pathLst>
              </a:custGeom>
              <a:gradFill flip="none" rotWithShape="1">
                <a:gsLst>
                  <a:gs pos="46000">
                    <a:schemeClr val="accent4">
                      <a:lumMod val="20000"/>
                      <a:lumOff val="80000"/>
                    </a:schemeClr>
                  </a:gs>
                  <a:gs pos="100000">
                    <a:schemeClr val="accent4">
                      <a:lumMod val="60000"/>
                      <a:lumOff val="40000"/>
                    </a:schemeClr>
                  </a:gs>
                </a:gsLst>
                <a:lin ang="66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7"/>
              <p:cNvSpPr>
                <a:spLocks/>
              </p:cNvSpPr>
              <p:nvPr/>
            </p:nvSpPr>
            <p:spPr bwMode="auto">
              <a:xfrm>
                <a:off x="4787" y="2516"/>
                <a:ext cx="972" cy="1376"/>
              </a:xfrm>
              <a:custGeom>
                <a:avLst/>
                <a:gdLst>
                  <a:gd name="T0" fmla="*/ 0 w 972"/>
                  <a:gd name="T1" fmla="*/ 1376 h 1376"/>
                  <a:gd name="T2" fmla="*/ 0 w 972"/>
                  <a:gd name="T3" fmla="*/ 1376 h 1376"/>
                  <a:gd name="T4" fmla="*/ 88 w 972"/>
                  <a:gd name="T5" fmla="*/ 1326 h 1376"/>
                  <a:gd name="T6" fmla="*/ 168 w 972"/>
                  <a:gd name="T7" fmla="*/ 1276 h 1376"/>
                  <a:gd name="T8" fmla="*/ 240 w 972"/>
                  <a:gd name="T9" fmla="*/ 1226 h 1376"/>
                  <a:gd name="T10" fmla="*/ 306 w 972"/>
                  <a:gd name="T11" fmla="*/ 1178 h 1376"/>
                  <a:gd name="T12" fmla="*/ 362 w 972"/>
                  <a:gd name="T13" fmla="*/ 1130 h 1376"/>
                  <a:gd name="T14" fmla="*/ 414 w 972"/>
                  <a:gd name="T15" fmla="*/ 1082 h 1376"/>
                  <a:gd name="T16" fmla="*/ 458 w 972"/>
                  <a:gd name="T17" fmla="*/ 1036 h 1376"/>
                  <a:gd name="T18" fmla="*/ 496 w 972"/>
                  <a:gd name="T19" fmla="*/ 990 h 1376"/>
                  <a:gd name="T20" fmla="*/ 528 w 972"/>
                  <a:gd name="T21" fmla="*/ 944 h 1376"/>
                  <a:gd name="T22" fmla="*/ 554 w 972"/>
                  <a:gd name="T23" fmla="*/ 900 h 1376"/>
                  <a:gd name="T24" fmla="*/ 576 w 972"/>
                  <a:gd name="T25" fmla="*/ 856 h 1376"/>
                  <a:gd name="T26" fmla="*/ 594 w 972"/>
                  <a:gd name="T27" fmla="*/ 814 h 1376"/>
                  <a:gd name="T28" fmla="*/ 606 w 972"/>
                  <a:gd name="T29" fmla="*/ 774 h 1376"/>
                  <a:gd name="T30" fmla="*/ 616 w 972"/>
                  <a:gd name="T31" fmla="*/ 734 h 1376"/>
                  <a:gd name="T32" fmla="*/ 622 w 972"/>
                  <a:gd name="T33" fmla="*/ 696 h 1376"/>
                  <a:gd name="T34" fmla="*/ 624 w 972"/>
                  <a:gd name="T35" fmla="*/ 660 h 1376"/>
                  <a:gd name="T36" fmla="*/ 622 w 972"/>
                  <a:gd name="T37" fmla="*/ 626 h 1376"/>
                  <a:gd name="T38" fmla="*/ 620 w 972"/>
                  <a:gd name="T39" fmla="*/ 592 h 1376"/>
                  <a:gd name="T40" fmla="*/ 614 w 972"/>
                  <a:gd name="T41" fmla="*/ 560 h 1376"/>
                  <a:gd name="T42" fmla="*/ 606 w 972"/>
                  <a:gd name="T43" fmla="*/ 530 h 1376"/>
                  <a:gd name="T44" fmla="*/ 598 w 972"/>
                  <a:gd name="T45" fmla="*/ 504 h 1376"/>
                  <a:gd name="T46" fmla="*/ 588 w 972"/>
                  <a:gd name="T47" fmla="*/ 478 h 1376"/>
                  <a:gd name="T48" fmla="*/ 576 w 972"/>
                  <a:gd name="T49" fmla="*/ 454 h 1376"/>
                  <a:gd name="T50" fmla="*/ 566 w 972"/>
                  <a:gd name="T51" fmla="*/ 432 h 1376"/>
                  <a:gd name="T52" fmla="*/ 544 w 972"/>
                  <a:gd name="T53" fmla="*/ 396 h 1376"/>
                  <a:gd name="T54" fmla="*/ 524 w 972"/>
                  <a:gd name="T55" fmla="*/ 368 h 1376"/>
                  <a:gd name="T56" fmla="*/ 506 w 972"/>
                  <a:gd name="T57" fmla="*/ 346 h 1376"/>
                  <a:gd name="T58" fmla="*/ 970 w 972"/>
                  <a:gd name="T59" fmla="*/ 0 h 1376"/>
                  <a:gd name="T60" fmla="*/ 970 w 972"/>
                  <a:gd name="T61" fmla="*/ 0 h 1376"/>
                  <a:gd name="T62" fmla="*/ 972 w 972"/>
                  <a:gd name="T63" fmla="*/ 38 h 1376"/>
                  <a:gd name="T64" fmla="*/ 970 w 972"/>
                  <a:gd name="T65" fmla="*/ 82 h 1376"/>
                  <a:gd name="T66" fmla="*/ 966 w 972"/>
                  <a:gd name="T67" fmla="*/ 142 h 1376"/>
                  <a:gd name="T68" fmla="*/ 956 w 972"/>
                  <a:gd name="T69" fmla="*/ 214 h 1376"/>
                  <a:gd name="T70" fmla="*/ 948 w 972"/>
                  <a:gd name="T71" fmla="*/ 254 h 1376"/>
                  <a:gd name="T72" fmla="*/ 938 w 972"/>
                  <a:gd name="T73" fmla="*/ 296 h 1376"/>
                  <a:gd name="T74" fmla="*/ 928 w 972"/>
                  <a:gd name="T75" fmla="*/ 342 h 1376"/>
                  <a:gd name="T76" fmla="*/ 914 w 972"/>
                  <a:gd name="T77" fmla="*/ 390 h 1376"/>
                  <a:gd name="T78" fmla="*/ 896 w 972"/>
                  <a:gd name="T79" fmla="*/ 438 h 1376"/>
                  <a:gd name="T80" fmla="*/ 878 w 972"/>
                  <a:gd name="T81" fmla="*/ 490 h 1376"/>
                  <a:gd name="T82" fmla="*/ 854 w 972"/>
                  <a:gd name="T83" fmla="*/ 542 h 1376"/>
                  <a:gd name="T84" fmla="*/ 828 w 972"/>
                  <a:gd name="T85" fmla="*/ 596 h 1376"/>
                  <a:gd name="T86" fmla="*/ 800 w 972"/>
                  <a:gd name="T87" fmla="*/ 652 h 1376"/>
                  <a:gd name="T88" fmla="*/ 766 w 972"/>
                  <a:gd name="T89" fmla="*/ 708 h 1376"/>
                  <a:gd name="T90" fmla="*/ 730 w 972"/>
                  <a:gd name="T91" fmla="*/ 766 h 1376"/>
                  <a:gd name="T92" fmla="*/ 688 w 972"/>
                  <a:gd name="T93" fmla="*/ 822 h 1376"/>
                  <a:gd name="T94" fmla="*/ 642 w 972"/>
                  <a:gd name="T95" fmla="*/ 880 h 1376"/>
                  <a:gd name="T96" fmla="*/ 592 w 972"/>
                  <a:gd name="T97" fmla="*/ 938 h 1376"/>
                  <a:gd name="T98" fmla="*/ 538 w 972"/>
                  <a:gd name="T99" fmla="*/ 996 h 1376"/>
                  <a:gd name="T100" fmla="*/ 478 w 972"/>
                  <a:gd name="T101" fmla="*/ 1052 h 1376"/>
                  <a:gd name="T102" fmla="*/ 412 w 972"/>
                  <a:gd name="T103" fmla="*/ 1110 h 1376"/>
                  <a:gd name="T104" fmla="*/ 342 w 972"/>
                  <a:gd name="T105" fmla="*/ 1166 h 1376"/>
                  <a:gd name="T106" fmla="*/ 266 w 972"/>
                  <a:gd name="T107" fmla="*/ 1220 h 1376"/>
                  <a:gd name="T108" fmla="*/ 184 w 972"/>
                  <a:gd name="T109" fmla="*/ 1274 h 1376"/>
                  <a:gd name="T110" fmla="*/ 94 w 972"/>
                  <a:gd name="T111" fmla="*/ 1326 h 1376"/>
                  <a:gd name="T112" fmla="*/ 0 w 972"/>
                  <a:gd name="T113" fmla="*/ 1376 h 1376"/>
                  <a:gd name="T114" fmla="*/ 0 w 972"/>
                  <a:gd name="T115" fmla="*/ 1376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72" h="1376">
                    <a:moveTo>
                      <a:pt x="0" y="1376"/>
                    </a:moveTo>
                    <a:lnTo>
                      <a:pt x="0" y="1376"/>
                    </a:lnTo>
                    <a:lnTo>
                      <a:pt x="88" y="1326"/>
                    </a:lnTo>
                    <a:lnTo>
                      <a:pt x="168" y="1276"/>
                    </a:lnTo>
                    <a:lnTo>
                      <a:pt x="240" y="1226"/>
                    </a:lnTo>
                    <a:lnTo>
                      <a:pt x="306" y="1178"/>
                    </a:lnTo>
                    <a:lnTo>
                      <a:pt x="362" y="1130"/>
                    </a:lnTo>
                    <a:lnTo>
                      <a:pt x="414" y="1082"/>
                    </a:lnTo>
                    <a:lnTo>
                      <a:pt x="458" y="1036"/>
                    </a:lnTo>
                    <a:lnTo>
                      <a:pt x="496" y="990"/>
                    </a:lnTo>
                    <a:lnTo>
                      <a:pt x="528" y="944"/>
                    </a:lnTo>
                    <a:lnTo>
                      <a:pt x="554" y="900"/>
                    </a:lnTo>
                    <a:lnTo>
                      <a:pt x="576" y="856"/>
                    </a:lnTo>
                    <a:lnTo>
                      <a:pt x="594" y="814"/>
                    </a:lnTo>
                    <a:lnTo>
                      <a:pt x="606" y="774"/>
                    </a:lnTo>
                    <a:lnTo>
                      <a:pt x="616" y="734"/>
                    </a:lnTo>
                    <a:lnTo>
                      <a:pt x="622" y="696"/>
                    </a:lnTo>
                    <a:lnTo>
                      <a:pt x="624" y="660"/>
                    </a:lnTo>
                    <a:lnTo>
                      <a:pt x="622" y="626"/>
                    </a:lnTo>
                    <a:lnTo>
                      <a:pt x="620" y="592"/>
                    </a:lnTo>
                    <a:lnTo>
                      <a:pt x="614" y="560"/>
                    </a:lnTo>
                    <a:lnTo>
                      <a:pt x="606" y="530"/>
                    </a:lnTo>
                    <a:lnTo>
                      <a:pt x="598" y="504"/>
                    </a:lnTo>
                    <a:lnTo>
                      <a:pt x="588" y="478"/>
                    </a:lnTo>
                    <a:lnTo>
                      <a:pt x="576" y="454"/>
                    </a:lnTo>
                    <a:lnTo>
                      <a:pt x="566" y="432"/>
                    </a:lnTo>
                    <a:lnTo>
                      <a:pt x="544" y="396"/>
                    </a:lnTo>
                    <a:lnTo>
                      <a:pt x="524" y="368"/>
                    </a:lnTo>
                    <a:lnTo>
                      <a:pt x="506" y="346"/>
                    </a:lnTo>
                    <a:lnTo>
                      <a:pt x="970" y="0"/>
                    </a:lnTo>
                    <a:lnTo>
                      <a:pt x="970" y="0"/>
                    </a:lnTo>
                    <a:lnTo>
                      <a:pt x="972" y="38"/>
                    </a:lnTo>
                    <a:lnTo>
                      <a:pt x="970" y="82"/>
                    </a:lnTo>
                    <a:lnTo>
                      <a:pt x="966" y="142"/>
                    </a:lnTo>
                    <a:lnTo>
                      <a:pt x="956" y="214"/>
                    </a:lnTo>
                    <a:lnTo>
                      <a:pt x="948" y="254"/>
                    </a:lnTo>
                    <a:lnTo>
                      <a:pt x="938" y="296"/>
                    </a:lnTo>
                    <a:lnTo>
                      <a:pt x="928" y="342"/>
                    </a:lnTo>
                    <a:lnTo>
                      <a:pt x="914" y="390"/>
                    </a:lnTo>
                    <a:lnTo>
                      <a:pt x="896" y="438"/>
                    </a:lnTo>
                    <a:lnTo>
                      <a:pt x="878" y="490"/>
                    </a:lnTo>
                    <a:lnTo>
                      <a:pt x="854" y="542"/>
                    </a:lnTo>
                    <a:lnTo>
                      <a:pt x="828" y="596"/>
                    </a:lnTo>
                    <a:lnTo>
                      <a:pt x="800" y="652"/>
                    </a:lnTo>
                    <a:lnTo>
                      <a:pt x="766" y="708"/>
                    </a:lnTo>
                    <a:lnTo>
                      <a:pt x="730" y="766"/>
                    </a:lnTo>
                    <a:lnTo>
                      <a:pt x="688" y="822"/>
                    </a:lnTo>
                    <a:lnTo>
                      <a:pt x="642" y="880"/>
                    </a:lnTo>
                    <a:lnTo>
                      <a:pt x="592" y="938"/>
                    </a:lnTo>
                    <a:lnTo>
                      <a:pt x="538" y="996"/>
                    </a:lnTo>
                    <a:lnTo>
                      <a:pt x="478" y="1052"/>
                    </a:lnTo>
                    <a:lnTo>
                      <a:pt x="412" y="1110"/>
                    </a:lnTo>
                    <a:lnTo>
                      <a:pt x="342" y="1166"/>
                    </a:lnTo>
                    <a:lnTo>
                      <a:pt x="266" y="1220"/>
                    </a:lnTo>
                    <a:lnTo>
                      <a:pt x="184" y="1274"/>
                    </a:lnTo>
                    <a:lnTo>
                      <a:pt x="94" y="1326"/>
                    </a:lnTo>
                    <a:lnTo>
                      <a:pt x="0" y="1376"/>
                    </a:lnTo>
                    <a:lnTo>
                      <a:pt x="0" y="1376"/>
                    </a:lnTo>
                    <a:close/>
                  </a:path>
                </a:pathLst>
              </a:custGeom>
              <a:gradFill flip="none" rotWithShape="1">
                <a:gsLst>
                  <a:gs pos="0">
                    <a:schemeClr val="accent4"/>
                  </a:gs>
                  <a:gs pos="100000">
                    <a:schemeClr val="accent4">
                      <a:lumMod val="23000"/>
                      <a:lumOff val="77000"/>
                    </a:schemeClr>
                  </a:gs>
                </a:gsLst>
                <a:lin ang="120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8"/>
              <p:cNvSpPr>
                <a:spLocks/>
              </p:cNvSpPr>
              <p:nvPr/>
            </p:nvSpPr>
            <p:spPr bwMode="auto">
              <a:xfrm>
                <a:off x="4481" y="2362"/>
                <a:ext cx="2" cy="6"/>
              </a:xfrm>
              <a:custGeom>
                <a:avLst/>
                <a:gdLst>
                  <a:gd name="T0" fmla="*/ 2 w 2"/>
                  <a:gd name="T1" fmla="*/ 6 h 6"/>
                  <a:gd name="T2" fmla="*/ 0 w 2"/>
                  <a:gd name="T3" fmla="*/ 6 h 6"/>
                  <a:gd name="T4" fmla="*/ 0 w 2"/>
                  <a:gd name="T5" fmla="*/ 0 h 6"/>
                  <a:gd name="T6" fmla="*/ 2 w 2"/>
                  <a:gd name="T7" fmla="*/ 6 h 6"/>
                </a:gdLst>
                <a:ahLst/>
                <a:cxnLst>
                  <a:cxn ang="0">
                    <a:pos x="T0" y="T1"/>
                  </a:cxn>
                  <a:cxn ang="0">
                    <a:pos x="T2" y="T3"/>
                  </a:cxn>
                  <a:cxn ang="0">
                    <a:pos x="T4" y="T5"/>
                  </a:cxn>
                  <a:cxn ang="0">
                    <a:pos x="T6" y="T7"/>
                  </a:cxn>
                </a:cxnLst>
                <a:rect l="0" t="0" r="r" b="b"/>
                <a:pathLst>
                  <a:path w="2" h="6">
                    <a:moveTo>
                      <a:pt x="2" y="6"/>
                    </a:moveTo>
                    <a:lnTo>
                      <a:pt x="0" y="6"/>
                    </a:lnTo>
                    <a:lnTo>
                      <a:pt x="0" y="0"/>
                    </a:lnTo>
                    <a:lnTo>
                      <a:pt x="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9"/>
              <p:cNvSpPr>
                <a:spLocks/>
              </p:cNvSpPr>
              <p:nvPr/>
            </p:nvSpPr>
            <p:spPr bwMode="auto">
              <a:xfrm>
                <a:off x="4285" y="682"/>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8F1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0"/>
              <p:cNvSpPr>
                <a:spLocks noChangeArrowheads="1"/>
              </p:cNvSpPr>
              <p:nvPr/>
            </p:nvSpPr>
            <p:spPr bwMode="auto">
              <a:xfrm>
                <a:off x="4421" y="572"/>
                <a:ext cx="1" cy="1"/>
              </a:xfrm>
              <a:prstGeom prst="rect">
                <a:avLst/>
              </a:prstGeom>
              <a:solidFill>
                <a:srgbClr val="8F19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p:cNvSpPr>
                <a:spLocks/>
              </p:cNvSpPr>
              <p:nvPr/>
            </p:nvSpPr>
            <p:spPr bwMode="auto">
              <a:xfrm>
                <a:off x="3971" y="124"/>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8F1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TextBox 16"/>
            <p:cNvSpPr txBox="1"/>
            <p:nvPr/>
          </p:nvSpPr>
          <p:spPr>
            <a:xfrm rot="21302644">
              <a:off x="1790497" y="1987899"/>
              <a:ext cx="217355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75000"/>
                    </a:srgbClr>
                  </a:solidFill>
                  <a:effectLst/>
                  <a:uLnTx/>
                  <a:uFillTx/>
                  <a:latin typeface="Comic Sans MS" panose="030F0702030302020204" pitchFamily="66" charset="0"/>
                  <a:ea typeface="+mn-ea"/>
                  <a:cs typeface="+mn-cs"/>
                </a:rPr>
                <a:t>Hypersexuality</a:t>
              </a:r>
              <a:endParaRPr kumimoji="0" lang="en-US" sz="16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endParaRPr>
            </a:p>
          </p:txBody>
        </p:sp>
      </p:grpSp>
      <p:grpSp>
        <p:nvGrpSpPr>
          <p:cNvPr id="19" name="Group 18"/>
          <p:cNvGrpSpPr/>
          <p:nvPr/>
        </p:nvGrpSpPr>
        <p:grpSpPr>
          <a:xfrm rot="1583819">
            <a:off x="6723560" y="1432963"/>
            <a:ext cx="2880363" cy="3055977"/>
            <a:chOff x="1234437" y="669808"/>
            <a:chExt cx="2880363" cy="3055977"/>
          </a:xfrm>
        </p:grpSpPr>
        <p:grpSp>
          <p:nvGrpSpPr>
            <p:cNvPr id="20" name="Group 4"/>
            <p:cNvGrpSpPr>
              <a:grpSpLocks noChangeAspect="1"/>
            </p:cNvGrpSpPr>
            <p:nvPr/>
          </p:nvGrpSpPr>
          <p:grpSpPr bwMode="auto">
            <a:xfrm>
              <a:off x="1234437" y="669808"/>
              <a:ext cx="2880363" cy="3055977"/>
              <a:chOff x="1921" y="124"/>
              <a:chExt cx="3838" cy="4072"/>
            </a:xfrm>
            <a:effectLst>
              <a:outerShdw blurRad="190500" dist="165100" dir="3600000" algn="tl" rotWithShape="0">
                <a:prstClr val="black">
                  <a:alpha val="31000"/>
                </a:prstClr>
              </a:outerShdw>
            </a:effectLst>
          </p:grpSpPr>
          <p:sp>
            <p:nvSpPr>
              <p:cNvPr id="22" name="AutoShape 3"/>
              <p:cNvSpPr>
                <a:spLocks noChangeAspect="1" noChangeArrowheads="1" noTextEdit="1"/>
              </p:cNvSpPr>
              <p:nvPr/>
            </p:nvSpPr>
            <p:spPr bwMode="auto">
              <a:xfrm>
                <a:off x="1921" y="124"/>
                <a:ext cx="3838" cy="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5"/>
              <p:cNvSpPr>
                <a:spLocks/>
              </p:cNvSpPr>
              <p:nvPr/>
            </p:nvSpPr>
            <p:spPr bwMode="auto">
              <a:xfrm>
                <a:off x="1921" y="500"/>
                <a:ext cx="3836" cy="3172"/>
              </a:xfrm>
              <a:custGeom>
                <a:avLst/>
                <a:gdLst>
                  <a:gd name="T0" fmla="*/ 3370 w 3836"/>
                  <a:gd name="T1" fmla="*/ 0 h 3172"/>
                  <a:gd name="T2" fmla="*/ 2928 w 3836"/>
                  <a:gd name="T3" fmla="*/ 38 h 3172"/>
                  <a:gd name="T4" fmla="*/ 2150 w 3836"/>
                  <a:gd name="T5" fmla="*/ 90 h 3172"/>
                  <a:gd name="T6" fmla="*/ 1502 w 3836"/>
                  <a:gd name="T7" fmla="*/ 122 h 3172"/>
                  <a:gd name="T8" fmla="*/ 982 w 3836"/>
                  <a:gd name="T9" fmla="*/ 136 h 3172"/>
                  <a:gd name="T10" fmla="*/ 580 w 3836"/>
                  <a:gd name="T11" fmla="*/ 138 h 3172"/>
                  <a:gd name="T12" fmla="*/ 288 w 3836"/>
                  <a:gd name="T13" fmla="*/ 132 h 3172"/>
                  <a:gd name="T14" fmla="*/ 44 w 3836"/>
                  <a:gd name="T15" fmla="*/ 120 h 3172"/>
                  <a:gd name="T16" fmla="*/ 84 w 3836"/>
                  <a:gd name="T17" fmla="*/ 696 h 3172"/>
                  <a:gd name="T18" fmla="*/ 152 w 3836"/>
                  <a:gd name="T19" fmla="*/ 680 h 3172"/>
                  <a:gd name="T20" fmla="*/ 292 w 3836"/>
                  <a:gd name="T21" fmla="*/ 656 h 3172"/>
                  <a:gd name="T22" fmla="*/ 432 w 3836"/>
                  <a:gd name="T23" fmla="*/ 638 h 3172"/>
                  <a:gd name="T24" fmla="*/ 576 w 3836"/>
                  <a:gd name="T25" fmla="*/ 628 h 3172"/>
                  <a:gd name="T26" fmla="*/ 648 w 3836"/>
                  <a:gd name="T27" fmla="*/ 628 h 3172"/>
                  <a:gd name="T28" fmla="*/ 772 w 3836"/>
                  <a:gd name="T29" fmla="*/ 630 h 3172"/>
                  <a:gd name="T30" fmla="*/ 896 w 3836"/>
                  <a:gd name="T31" fmla="*/ 640 h 3172"/>
                  <a:gd name="T32" fmla="*/ 1018 w 3836"/>
                  <a:gd name="T33" fmla="*/ 656 h 3172"/>
                  <a:gd name="T34" fmla="*/ 1136 w 3836"/>
                  <a:gd name="T35" fmla="*/ 678 h 3172"/>
                  <a:gd name="T36" fmla="*/ 1254 w 3836"/>
                  <a:gd name="T37" fmla="*/ 706 h 3172"/>
                  <a:gd name="T38" fmla="*/ 1370 w 3836"/>
                  <a:gd name="T39" fmla="*/ 740 h 3172"/>
                  <a:gd name="T40" fmla="*/ 1484 w 3836"/>
                  <a:gd name="T41" fmla="*/ 780 h 3172"/>
                  <a:gd name="T42" fmla="*/ 1594 w 3836"/>
                  <a:gd name="T43" fmla="*/ 824 h 3172"/>
                  <a:gd name="T44" fmla="*/ 1704 w 3836"/>
                  <a:gd name="T45" fmla="*/ 876 h 3172"/>
                  <a:gd name="T46" fmla="*/ 1810 w 3836"/>
                  <a:gd name="T47" fmla="*/ 930 h 3172"/>
                  <a:gd name="T48" fmla="*/ 1912 w 3836"/>
                  <a:gd name="T49" fmla="*/ 992 h 3172"/>
                  <a:gd name="T50" fmla="*/ 2012 w 3836"/>
                  <a:gd name="T51" fmla="*/ 1056 h 3172"/>
                  <a:gd name="T52" fmla="*/ 2110 w 3836"/>
                  <a:gd name="T53" fmla="*/ 1128 h 3172"/>
                  <a:gd name="T54" fmla="*/ 2204 w 3836"/>
                  <a:gd name="T55" fmla="*/ 1202 h 3172"/>
                  <a:gd name="T56" fmla="*/ 2294 w 3836"/>
                  <a:gd name="T57" fmla="*/ 1282 h 3172"/>
                  <a:gd name="T58" fmla="*/ 2382 w 3836"/>
                  <a:gd name="T59" fmla="*/ 1366 h 3172"/>
                  <a:gd name="T60" fmla="*/ 2466 w 3836"/>
                  <a:gd name="T61" fmla="*/ 1454 h 3172"/>
                  <a:gd name="T62" fmla="*/ 2546 w 3836"/>
                  <a:gd name="T63" fmla="*/ 1546 h 3172"/>
                  <a:gd name="T64" fmla="*/ 2622 w 3836"/>
                  <a:gd name="T65" fmla="*/ 1640 h 3172"/>
                  <a:gd name="T66" fmla="*/ 2694 w 3836"/>
                  <a:gd name="T67" fmla="*/ 1740 h 3172"/>
                  <a:gd name="T68" fmla="*/ 2762 w 3836"/>
                  <a:gd name="T69" fmla="*/ 1844 h 3172"/>
                  <a:gd name="T70" fmla="*/ 2826 w 3836"/>
                  <a:gd name="T71" fmla="*/ 1950 h 3172"/>
                  <a:gd name="T72" fmla="*/ 2886 w 3836"/>
                  <a:gd name="T73" fmla="*/ 2060 h 3172"/>
                  <a:gd name="T74" fmla="*/ 2940 w 3836"/>
                  <a:gd name="T75" fmla="*/ 2174 h 3172"/>
                  <a:gd name="T76" fmla="*/ 2990 w 3836"/>
                  <a:gd name="T77" fmla="*/ 2290 h 3172"/>
                  <a:gd name="T78" fmla="*/ 3036 w 3836"/>
                  <a:gd name="T79" fmla="*/ 2408 h 3172"/>
                  <a:gd name="T80" fmla="*/ 3076 w 3836"/>
                  <a:gd name="T81" fmla="*/ 2530 h 3172"/>
                  <a:gd name="T82" fmla="*/ 3110 w 3836"/>
                  <a:gd name="T83" fmla="*/ 2654 h 3172"/>
                  <a:gd name="T84" fmla="*/ 3140 w 3836"/>
                  <a:gd name="T85" fmla="*/ 2780 h 3172"/>
                  <a:gd name="T86" fmla="*/ 3166 w 3836"/>
                  <a:gd name="T87" fmla="*/ 2908 h 3172"/>
                  <a:gd name="T88" fmla="*/ 3184 w 3836"/>
                  <a:gd name="T89" fmla="*/ 3040 h 3172"/>
                  <a:gd name="T90" fmla="*/ 3198 w 3836"/>
                  <a:gd name="T91" fmla="*/ 3172 h 3172"/>
                  <a:gd name="T92" fmla="*/ 3246 w 3836"/>
                  <a:gd name="T93" fmla="*/ 3130 h 3172"/>
                  <a:gd name="T94" fmla="*/ 3326 w 3836"/>
                  <a:gd name="T95" fmla="*/ 3050 h 3172"/>
                  <a:gd name="T96" fmla="*/ 3386 w 3836"/>
                  <a:gd name="T97" fmla="*/ 2970 h 3172"/>
                  <a:gd name="T98" fmla="*/ 3432 w 3836"/>
                  <a:gd name="T99" fmla="*/ 2896 h 3172"/>
                  <a:gd name="T100" fmla="*/ 3462 w 3836"/>
                  <a:gd name="T101" fmla="*/ 2822 h 3172"/>
                  <a:gd name="T102" fmla="*/ 3482 w 3836"/>
                  <a:gd name="T103" fmla="*/ 2754 h 3172"/>
                  <a:gd name="T104" fmla="*/ 3488 w 3836"/>
                  <a:gd name="T105" fmla="*/ 2690 h 3172"/>
                  <a:gd name="T106" fmla="*/ 3488 w 3836"/>
                  <a:gd name="T107" fmla="*/ 2630 h 3172"/>
                  <a:gd name="T108" fmla="*/ 3480 w 3836"/>
                  <a:gd name="T109" fmla="*/ 2574 h 3172"/>
                  <a:gd name="T110" fmla="*/ 3466 w 3836"/>
                  <a:gd name="T111" fmla="*/ 2524 h 3172"/>
                  <a:gd name="T112" fmla="*/ 3438 w 3836"/>
                  <a:gd name="T113" fmla="*/ 2460 h 3172"/>
                  <a:gd name="T114" fmla="*/ 3402 w 3836"/>
                  <a:gd name="T115" fmla="*/ 2400 h 3172"/>
                  <a:gd name="T116" fmla="*/ 3372 w 3836"/>
                  <a:gd name="T117" fmla="*/ 2362 h 3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36" h="3172">
                    <a:moveTo>
                      <a:pt x="3836" y="2016"/>
                    </a:moveTo>
                    <a:lnTo>
                      <a:pt x="3370" y="0"/>
                    </a:lnTo>
                    <a:lnTo>
                      <a:pt x="3370" y="0"/>
                    </a:lnTo>
                    <a:lnTo>
                      <a:pt x="2928" y="38"/>
                    </a:lnTo>
                    <a:lnTo>
                      <a:pt x="2522" y="66"/>
                    </a:lnTo>
                    <a:lnTo>
                      <a:pt x="2150" y="90"/>
                    </a:lnTo>
                    <a:lnTo>
                      <a:pt x="1810" y="108"/>
                    </a:lnTo>
                    <a:lnTo>
                      <a:pt x="1502" y="122"/>
                    </a:lnTo>
                    <a:lnTo>
                      <a:pt x="1226" y="130"/>
                    </a:lnTo>
                    <a:lnTo>
                      <a:pt x="982" y="136"/>
                    </a:lnTo>
                    <a:lnTo>
                      <a:pt x="766" y="138"/>
                    </a:lnTo>
                    <a:lnTo>
                      <a:pt x="580" y="138"/>
                    </a:lnTo>
                    <a:lnTo>
                      <a:pt x="420" y="136"/>
                    </a:lnTo>
                    <a:lnTo>
                      <a:pt x="288" y="132"/>
                    </a:lnTo>
                    <a:lnTo>
                      <a:pt x="182" y="128"/>
                    </a:lnTo>
                    <a:lnTo>
                      <a:pt x="44" y="120"/>
                    </a:lnTo>
                    <a:lnTo>
                      <a:pt x="0" y="116"/>
                    </a:lnTo>
                    <a:lnTo>
                      <a:pt x="84" y="696"/>
                    </a:lnTo>
                    <a:lnTo>
                      <a:pt x="84" y="696"/>
                    </a:lnTo>
                    <a:lnTo>
                      <a:pt x="152" y="680"/>
                    </a:lnTo>
                    <a:lnTo>
                      <a:pt x="222" y="666"/>
                    </a:lnTo>
                    <a:lnTo>
                      <a:pt x="292" y="656"/>
                    </a:lnTo>
                    <a:lnTo>
                      <a:pt x="362" y="646"/>
                    </a:lnTo>
                    <a:lnTo>
                      <a:pt x="432" y="638"/>
                    </a:lnTo>
                    <a:lnTo>
                      <a:pt x="504" y="632"/>
                    </a:lnTo>
                    <a:lnTo>
                      <a:pt x="576" y="628"/>
                    </a:lnTo>
                    <a:lnTo>
                      <a:pt x="648" y="628"/>
                    </a:lnTo>
                    <a:lnTo>
                      <a:pt x="648" y="628"/>
                    </a:lnTo>
                    <a:lnTo>
                      <a:pt x="710" y="628"/>
                    </a:lnTo>
                    <a:lnTo>
                      <a:pt x="772" y="630"/>
                    </a:lnTo>
                    <a:lnTo>
                      <a:pt x="834" y="636"/>
                    </a:lnTo>
                    <a:lnTo>
                      <a:pt x="896" y="640"/>
                    </a:lnTo>
                    <a:lnTo>
                      <a:pt x="956" y="648"/>
                    </a:lnTo>
                    <a:lnTo>
                      <a:pt x="1018" y="656"/>
                    </a:lnTo>
                    <a:lnTo>
                      <a:pt x="1078" y="666"/>
                    </a:lnTo>
                    <a:lnTo>
                      <a:pt x="1136" y="678"/>
                    </a:lnTo>
                    <a:lnTo>
                      <a:pt x="1196" y="692"/>
                    </a:lnTo>
                    <a:lnTo>
                      <a:pt x="1254" y="706"/>
                    </a:lnTo>
                    <a:lnTo>
                      <a:pt x="1312" y="722"/>
                    </a:lnTo>
                    <a:lnTo>
                      <a:pt x="1370" y="740"/>
                    </a:lnTo>
                    <a:lnTo>
                      <a:pt x="1428" y="760"/>
                    </a:lnTo>
                    <a:lnTo>
                      <a:pt x="1484" y="780"/>
                    </a:lnTo>
                    <a:lnTo>
                      <a:pt x="1540" y="802"/>
                    </a:lnTo>
                    <a:lnTo>
                      <a:pt x="1594" y="824"/>
                    </a:lnTo>
                    <a:lnTo>
                      <a:pt x="1650" y="850"/>
                    </a:lnTo>
                    <a:lnTo>
                      <a:pt x="1704" y="876"/>
                    </a:lnTo>
                    <a:lnTo>
                      <a:pt x="1756" y="902"/>
                    </a:lnTo>
                    <a:lnTo>
                      <a:pt x="1810" y="930"/>
                    </a:lnTo>
                    <a:lnTo>
                      <a:pt x="1862" y="960"/>
                    </a:lnTo>
                    <a:lnTo>
                      <a:pt x="1912" y="992"/>
                    </a:lnTo>
                    <a:lnTo>
                      <a:pt x="1964" y="1024"/>
                    </a:lnTo>
                    <a:lnTo>
                      <a:pt x="2012" y="1056"/>
                    </a:lnTo>
                    <a:lnTo>
                      <a:pt x="2062" y="1092"/>
                    </a:lnTo>
                    <a:lnTo>
                      <a:pt x="2110" y="1128"/>
                    </a:lnTo>
                    <a:lnTo>
                      <a:pt x="2158" y="1164"/>
                    </a:lnTo>
                    <a:lnTo>
                      <a:pt x="2204" y="1202"/>
                    </a:lnTo>
                    <a:lnTo>
                      <a:pt x="2250" y="1242"/>
                    </a:lnTo>
                    <a:lnTo>
                      <a:pt x="2294" y="1282"/>
                    </a:lnTo>
                    <a:lnTo>
                      <a:pt x="2340" y="1322"/>
                    </a:lnTo>
                    <a:lnTo>
                      <a:pt x="2382" y="1366"/>
                    </a:lnTo>
                    <a:lnTo>
                      <a:pt x="2424" y="1408"/>
                    </a:lnTo>
                    <a:lnTo>
                      <a:pt x="2466" y="1454"/>
                    </a:lnTo>
                    <a:lnTo>
                      <a:pt x="2506" y="1498"/>
                    </a:lnTo>
                    <a:lnTo>
                      <a:pt x="2546" y="1546"/>
                    </a:lnTo>
                    <a:lnTo>
                      <a:pt x="2584" y="1592"/>
                    </a:lnTo>
                    <a:lnTo>
                      <a:pt x="2622" y="1640"/>
                    </a:lnTo>
                    <a:lnTo>
                      <a:pt x="2658" y="1690"/>
                    </a:lnTo>
                    <a:lnTo>
                      <a:pt x="2694" y="1740"/>
                    </a:lnTo>
                    <a:lnTo>
                      <a:pt x="2728" y="1792"/>
                    </a:lnTo>
                    <a:lnTo>
                      <a:pt x="2762" y="1844"/>
                    </a:lnTo>
                    <a:lnTo>
                      <a:pt x="2794" y="1896"/>
                    </a:lnTo>
                    <a:lnTo>
                      <a:pt x="2826" y="1950"/>
                    </a:lnTo>
                    <a:lnTo>
                      <a:pt x="2856" y="2004"/>
                    </a:lnTo>
                    <a:lnTo>
                      <a:pt x="2886" y="2060"/>
                    </a:lnTo>
                    <a:lnTo>
                      <a:pt x="2914" y="2116"/>
                    </a:lnTo>
                    <a:lnTo>
                      <a:pt x="2940" y="2174"/>
                    </a:lnTo>
                    <a:lnTo>
                      <a:pt x="2966" y="2230"/>
                    </a:lnTo>
                    <a:lnTo>
                      <a:pt x="2990" y="2290"/>
                    </a:lnTo>
                    <a:lnTo>
                      <a:pt x="3014" y="2348"/>
                    </a:lnTo>
                    <a:lnTo>
                      <a:pt x="3036" y="2408"/>
                    </a:lnTo>
                    <a:lnTo>
                      <a:pt x="3056" y="2468"/>
                    </a:lnTo>
                    <a:lnTo>
                      <a:pt x="3076" y="2530"/>
                    </a:lnTo>
                    <a:lnTo>
                      <a:pt x="3094" y="2592"/>
                    </a:lnTo>
                    <a:lnTo>
                      <a:pt x="3110" y="2654"/>
                    </a:lnTo>
                    <a:lnTo>
                      <a:pt x="3126" y="2716"/>
                    </a:lnTo>
                    <a:lnTo>
                      <a:pt x="3140" y="2780"/>
                    </a:lnTo>
                    <a:lnTo>
                      <a:pt x="3154" y="2844"/>
                    </a:lnTo>
                    <a:lnTo>
                      <a:pt x="3166" y="2908"/>
                    </a:lnTo>
                    <a:lnTo>
                      <a:pt x="3176" y="2974"/>
                    </a:lnTo>
                    <a:lnTo>
                      <a:pt x="3184" y="3040"/>
                    </a:lnTo>
                    <a:lnTo>
                      <a:pt x="3192" y="3106"/>
                    </a:lnTo>
                    <a:lnTo>
                      <a:pt x="3198" y="3172"/>
                    </a:lnTo>
                    <a:lnTo>
                      <a:pt x="3198" y="3172"/>
                    </a:lnTo>
                    <a:lnTo>
                      <a:pt x="3246" y="3130"/>
                    </a:lnTo>
                    <a:lnTo>
                      <a:pt x="3288" y="3090"/>
                    </a:lnTo>
                    <a:lnTo>
                      <a:pt x="3326" y="3050"/>
                    </a:lnTo>
                    <a:lnTo>
                      <a:pt x="3358" y="3010"/>
                    </a:lnTo>
                    <a:lnTo>
                      <a:pt x="3386" y="2970"/>
                    </a:lnTo>
                    <a:lnTo>
                      <a:pt x="3412" y="2932"/>
                    </a:lnTo>
                    <a:lnTo>
                      <a:pt x="3432" y="2896"/>
                    </a:lnTo>
                    <a:lnTo>
                      <a:pt x="3450" y="2858"/>
                    </a:lnTo>
                    <a:lnTo>
                      <a:pt x="3462" y="2822"/>
                    </a:lnTo>
                    <a:lnTo>
                      <a:pt x="3474" y="2788"/>
                    </a:lnTo>
                    <a:lnTo>
                      <a:pt x="3482" y="2754"/>
                    </a:lnTo>
                    <a:lnTo>
                      <a:pt x="3486" y="2720"/>
                    </a:lnTo>
                    <a:lnTo>
                      <a:pt x="3488" y="2690"/>
                    </a:lnTo>
                    <a:lnTo>
                      <a:pt x="3490" y="2658"/>
                    </a:lnTo>
                    <a:lnTo>
                      <a:pt x="3488" y="2630"/>
                    </a:lnTo>
                    <a:lnTo>
                      <a:pt x="3484" y="2600"/>
                    </a:lnTo>
                    <a:lnTo>
                      <a:pt x="3480" y="2574"/>
                    </a:lnTo>
                    <a:lnTo>
                      <a:pt x="3472" y="2548"/>
                    </a:lnTo>
                    <a:lnTo>
                      <a:pt x="3466" y="2524"/>
                    </a:lnTo>
                    <a:lnTo>
                      <a:pt x="3456" y="2502"/>
                    </a:lnTo>
                    <a:lnTo>
                      <a:pt x="3438" y="2460"/>
                    </a:lnTo>
                    <a:lnTo>
                      <a:pt x="3420" y="2426"/>
                    </a:lnTo>
                    <a:lnTo>
                      <a:pt x="3402" y="2400"/>
                    </a:lnTo>
                    <a:lnTo>
                      <a:pt x="3386" y="2378"/>
                    </a:lnTo>
                    <a:lnTo>
                      <a:pt x="3372" y="2362"/>
                    </a:lnTo>
                    <a:lnTo>
                      <a:pt x="3836" y="2016"/>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6"/>
              <p:cNvSpPr>
                <a:spLocks/>
              </p:cNvSpPr>
              <p:nvPr/>
            </p:nvSpPr>
            <p:spPr bwMode="auto">
              <a:xfrm>
                <a:off x="2014" y="1128"/>
                <a:ext cx="3114" cy="3068"/>
              </a:xfrm>
              <a:custGeom>
                <a:avLst/>
                <a:gdLst>
                  <a:gd name="T0" fmla="*/ 564 w 3114"/>
                  <a:gd name="T1" fmla="*/ 0 h 3068"/>
                  <a:gd name="T2" fmla="*/ 420 w 3114"/>
                  <a:gd name="T3" fmla="*/ 4 h 3068"/>
                  <a:gd name="T4" fmla="*/ 278 w 3114"/>
                  <a:gd name="T5" fmla="*/ 18 h 3068"/>
                  <a:gd name="T6" fmla="*/ 138 w 3114"/>
                  <a:gd name="T7" fmla="*/ 38 h 3068"/>
                  <a:gd name="T8" fmla="*/ 0 w 3114"/>
                  <a:gd name="T9" fmla="*/ 68 h 3068"/>
                  <a:gd name="T10" fmla="*/ 420 w 3114"/>
                  <a:gd name="T11" fmla="*/ 2964 h 3068"/>
                  <a:gd name="T12" fmla="*/ 554 w 3114"/>
                  <a:gd name="T13" fmla="*/ 2990 h 3068"/>
                  <a:gd name="T14" fmla="*/ 770 w 3114"/>
                  <a:gd name="T15" fmla="*/ 3026 h 3068"/>
                  <a:gd name="T16" fmla="*/ 982 w 3114"/>
                  <a:gd name="T17" fmla="*/ 3048 h 3068"/>
                  <a:gd name="T18" fmla="*/ 1144 w 3114"/>
                  <a:gd name="T19" fmla="*/ 3060 h 3068"/>
                  <a:gd name="T20" fmla="*/ 1320 w 3114"/>
                  <a:gd name="T21" fmla="*/ 3066 h 3068"/>
                  <a:gd name="T22" fmla="*/ 1506 w 3114"/>
                  <a:gd name="T23" fmla="*/ 3066 h 3068"/>
                  <a:gd name="T24" fmla="*/ 1698 w 3114"/>
                  <a:gd name="T25" fmla="*/ 3056 h 3068"/>
                  <a:gd name="T26" fmla="*/ 1896 w 3114"/>
                  <a:gd name="T27" fmla="*/ 3036 h 3068"/>
                  <a:gd name="T28" fmla="*/ 2098 w 3114"/>
                  <a:gd name="T29" fmla="*/ 3002 h 3068"/>
                  <a:gd name="T30" fmla="*/ 2298 w 3114"/>
                  <a:gd name="T31" fmla="*/ 2956 h 3068"/>
                  <a:gd name="T32" fmla="*/ 2496 w 3114"/>
                  <a:gd name="T33" fmla="*/ 2892 h 3068"/>
                  <a:gd name="T34" fmla="*/ 2594 w 3114"/>
                  <a:gd name="T35" fmla="*/ 2854 h 3068"/>
                  <a:gd name="T36" fmla="*/ 2688 w 3114"/>
                  <a:gd name="T37" fmla="*/ 2812 h 3068"/>
                  <a:gd name="T38" fmla="*/ 2782 w 3114"/>
                  <a:gd name="T39" fmla="*/ 2764 h 3068"/>
                  <a:gd name="T40" fmla="*/ 2832 w 3114"/>
                  <a:gd name="T41" fmla="*/ 2736 h 3068"/>
                  <a:gd name="T42" fmla="*/ 2926 w 3114"/>
                  <a:gd name="T43" fmla="*/ 2680 h 3068"/>
                  <a:gd name="T44" fmla="*/ 3008 w 3114"/>
                  <a:gd name="T45" fmla="*/ 2626 h 3068"/>
                  <a:gd name="T46" fmla="*/ 3082 w 3114"/>
                  <a:gd name="T47" fmla="*/ 2572 h 3068"/>
                  <a:gd name="T48" fmla="*/ 3114 w 3114"/>
                  <a:gd name="T49" fmla="*/ 2544 h 3068"/>
                  <a:gd name="T50" fmla="*/ 3100 w 3114"/>
                  <a:gd name="T51" fmla="*/ 2412 h 3068"/>
                  <a:gd name="T52" fmla="*/ 3082 w 3114"/>
                  <a:gd name="T53" fmla="*/ 2280 h 3068"/>
                  <a:gd name="T54" fmla="*/ 3056 w 3114"/>
                  <a:gd name="T55" fmla="*/ 2152 h 3068"/>
                  <a:gd name="T56" fmla="*/ 3026 w 3114"/>
                  <a:gd name="T57" fmla="*/ 2026 h 3068"/>
                  <a:gd name="T58" fmla="*/ 2992 w 3114"/>
                  <a:gd name="T59" fmla="*/ 1902 h 3068"/>
                  <a:gd name="T60" fmla="*/ 2952 w 3114"/>
                  <a:gd name="T61" fmla="*/ 1780 h 3068"/>
                  <a:gd name="T62" fmla="*/ 2906 w 3114"/>
                  <a:gd name="T63" fmla="*/ 1662 h 3068"/>
                  <a:gd name="T64" fmla="*/ 2856 w 3114"/>
                  <a:gd name="T65" fmla="*/ 1546 h 3068"/>
                  <a:gd name="T66" fmla="*/ 2802 w 3114"/>
                  <a:gd name="T67" fmla="*/ 1432 h 3068"/>
                  <a:gd name="T68" fmla="*/ 2742 w 3114"/>
                  <a:gd name="T69" fmla="*/ 1322 h 3068"/>
                  <a:gd name="T70" fmla="*/ 2678 w 3114"/>
                  <a:gd name="T71" fmla="*/ 1216 h 3068"/>
                  <a:gd name="T72" fmla="*/ 2610 w 3114"/>
                  <a:gd name="T73" fmla="*/ 1112 h 3068"/>
                  <a:gd name="T74" fmla="*/ 2538 w 3114"/>
                  <a:gd name="T75" fmla="*/ 1012 h 3068"/>
                  <a:gd name="T76" fmla="*/ 2462 w 3114"/>
                  <a:gd name="T77" fmla="*/ 918 h 3068"/>
                  <a:gd name="T78" fmla="*/ 2382 w 3114"/>
                  <a:gd name="T79" fmla="*/ 826 h 3068"/>
                  <a:gd name="T80" fmla="*/ 2298 w 3114"/>
                  <a:gd name="T81" fmla="*/ 738 h 3068"/>
                  <a:gd name="T82" fmla="*/ 2210 w 3114"/>
                  <a:gd name="T83" fmla="*/ 654 h 3068"/>
                  <a:gd name="T84" fmla="*/ 2120 w 3114"/>
                  <a:gd name="T85" fmla="*/ 574 h 3068"/>
                  <a:gd name="T86" fmla="*/ 2026 w 3114"/>
                  <a:gd name="T87" fmla="*/ 500 h 3068"/>
                  <a:gd name="T88" fmla="*/ 1928 w 3114"/>
                  <a:gd name="T89" fmla="*/ 428 h 3068"/>
                  <a:gd name="T90" fmla="*/ 1828 w 3114"/>
                  <a:gd name="T91" fmla="*/ 364 h 3068"/>
                  <a:gd name="T92" fmla="*/ 1726 w 3114"/>
                  <a:gd name="T93" fmla="*/ 302 h 3068"/>
                  <a:gd name="T94" fmla="*/ 1620 w 3114"/>
                  <a:gd name="T95" fmla="*/ 248 h 3068"/>
                  <a:gd name="T96" fmla="*/ 1510 w 3114"/>
                  <a:gd name="T97" fmla="*/ 196 h 3068"/>
                  <a:gd name="T98" fmla="*/ 1400 w 3114"/>
                  <a:gd name="T99" fmla="*/ 152 h 3068"/>
                  <a:gd name="T100" fmla="*/ 1286 w 3114"/>
                  <a:gd name="T101" fmla="*/ 112 h 3068"/>
                  <a:gd name="T102" fmla="*/ 1170 w 3114"/>
                  <a:gd name="T103" fmla="*/ 78 h 3068"/>
                  <a:gd name="T104" fmla="*/ 1052 w 3114"/>
                  <a:gd name="T105" fmla="*/ 50 h 3068"/>
                  <a:gd name="T106" fmla="*/ 934 w 3114"/>
                  <a:gd name="T107" fmla="*/ 28 h 3068"/>
                  <a:gd name="T108" fmla="*/ 812 w 3114"/>
                  <a:gd name="T109" fmla="*/ 12 h 3068"/>
                  <a:gd name="T110" fmla="*/ 688 w 3114"/>
                  <a:gd name="T111" fmla="*/ 2 h 3068"/>
                  <a:gd name="T112" fmla="*/ 564 w 3114"/>
                  <a:gd name="T113" fmla="*/ 0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14" h="3068">
                    <a:moveTo>
                      <a:pt x="564" y="0"/>
                    </a:moveTo>
                    <a:lnTo>
                      <a:pt x="564" y="0"/>
                    </a:lnTo>
                    <a:lnTo>
                      <a:pt x="492" y="0"/>
                    </a:lnTo>
                    <a:lnTo>
                      <a:pt x="420" y="4"/>
                    </a:lnTo>
                    <a:lnTo>
                      <a:pt x="348" y="10"/>
                    </a:lnTo>
                    <a:lnTo>
                      <a:pt x="278" y="18"/>
                    </a:lnTo>
                    <a:lnTo>
                      <a:pt x="208" y="28"/>
                    </a:lnTo>
                    <a:lnTo>
                      <a:pt x="138" y="38"/>
                    </a:lnTo>
                    <a:lnTo>
                      <a:pt x="68" y="52"/>
                    </a:lnTo>
                    <a:lnTo>
                      <a:pt x="0" y="68"/>
                    </a:lnTo>
                    <a:lnTo>
                      <a:pt x="420" y="2964"/>
                    </a:lnTo>
                    <a:lnTo>
                      <a:pt x="420" y="2964"/>
                    </a:lnTo>
                    <a:lnTo>
                      <a:pt x="482" y="2976"/>
                    </a:lnTo>
                    <a:lnTo>
                      <a:pt x="554" y="2990"/>
                    </a:lnTo>
                    <a:lnTo>
                      <a:pt x="650" y="3008"/>
                    </a:lnTo>
                    <a:lnTo>
                      <a:pt x="770" y="3026"/>
                    </a:lnTo>
                    <a:lnTo>
                      <a:pt x="908" y="3042"/>
                    </a:lnTo>
                    <a:lnTo>
                      <a:pt x="982" y="3048"/>
                    </a:lnTo>
                    <a:lnTo>
                      <a:pt x="1062" y="3056"/>
                    </a:lnTo>
                    <a:lnTo>
                      <a:pt x="1144" y="3060"/>
                    </a:lnTo>
                    <a:lnTo>
                      <a:pt x="1232" y="3064"/>
                    </a:lnTo>
                    <a:lnTo>
                      <a:pt x="1320" y="3066"/>
                    </a:lnTo>
                    <a:lnTo>
                      <a:pt x="1412" y="3068"/>
                    </a:lnTo>
                    <a:lnTo>
                      <a:pt x="1506" y="3066"/>
                    </a:lnTo>
                    <a:lnTo>
                      <a:pt x="1602" y="3062"/>
                    </a:lnTo>
                    <a:lnTo>
                      <a:pt x="1698" y="3056"/>
                    </a:lnTo>
                    <a:lnTo>
                      <a:pt x="1798" y="3048"/>
                    </a:lnTo>
                    <a:lnTo>
                      <a:pt x="1896" y="3036"/>
                    </a:lnTo>
                    <a:lnTo>
                      <a:pt x="1996" y="3022"/>
                    </a:lnTo>
                    <a:lnTo>
                      <a:pt x="2098" y="3002"/>
                    </a:lnTo>
                    <a:lnTo>
                      <a:pt x="2198" y="2982"/>
                    </a:lnTo>
                    <a:lnTo>
                      <a:pt x="2298" y="2956"/>
                    </a:lnTo>
                    <a:lnTo>
                      <a:pt x="2398" y="2926"/>
                    </a:lnTo>
                    <a:lnTo>
                      <a:pt x="2496" y="2892"/>
                    </a:lnTo>
                    <a:lnTo>
                      <a:pt x="2544" y="2874"/>
                    </a:lnTo>
                    <a:lnTo>
                      <a:pt x="2594" y="2854"/>
                    </a:lnTo>
                    <a:lnTo>
                      <a:pt x="2642" y="2834"/>
                    </a:lnTo>
                    <a:lnTo>
                      <a:pt x="2688" y="2812"/>
                    </a:lnTo>
                    <a:lnTo>
                      <a:pt x="2736" y="2788"/>
                    </a:lnTo>
                    <a:lnTo>
                      <a:pt x="2782" y="2764"/>
                    </a:lnTo>
                    <a:lnTo>
                      <a:pt x="2782" y="2764"/>
                    </a:lnTo>
                    <a:lnTo>
                      <a:pt x="2832" y="2736"/>
                    </a:lnTo>
                    <a:lnTo>
                      <a:pt x="2880" y="2708"/>
                    </a:lnTo>
                    <a:lnTo>
                      <a:pt x="2926" y="2680"/>
                    </a:lnTo>
                    <a:lnTo>
                      <a:pt x="2968" y="2652"/>
                    </a:lnTo>
                    <a:lnTo>
                      <a:pt x="3008" y="2626"/>
                    </a:lnTo>
                    <a:lnTo>
                      <a:pt x="3046" y="2598"/>
                    </a:lnTo>
                    <a:lnTo>
                      <a:pt x="3082" y="2572"/>
                    </a:lnTo>
                    <a:lnTo>
                      <a:pt x="3114" y="2544"/>
                    </a:lnTo>
                    <a:lnTo>
                      <a:pt x="3114" y="2544"/>
                    </a:lnTo>
                    <a:lnTo>
                      <a:pt x="3108" y="2478"/>
                    </a:lnTo>
                    <a:lnTo>
                      <a:pt x="3100" y="2412"/>
                    </a:lnTo>
                    <a:lnTo>
                      <a:pt x="3092" y="2346"/>
                    </a:lnTo>
                    <a:lnTo>
                      <a:pt x="3082" y="2280"/>
                    </a:lnTo>
                    <a:lnTo>
                      <a:pt x="3070" y="2216"/>
                    </a:lnTo>
                    <a:lnTo>
                      <a:pt x="3056" y="2152"/>
                    </a:lnTo>
                    <a:lnTo>
                      <a:pt x="3042" y="2088"/>
                    </a:lnTo>
                    <a:lnTo>
                      <a:pt x="3026" y="2026"/>
                    </a:lnTo>
                    <a:lnTo>
                      <a:pt x="3010" y="1964"/>
                    </a:lnTo>
                    <a:lnTo>
                      <a:pt x="2992" y="1902"/>
                    </a:lnTo>
                    <a:lnTo>
                      <a:pt x="2972" y="1840"/>
                    </a:lnTo>
                    <a:lnTo>
                      <a:pt x="2952" y="1780"/>
                    </a:lnTo>
                    <a:lnTo>
                      <a:pt x="2930" y="1720"/>
                    </a:lnTo>
                    <a:lnTo>
                      <a:pt x="2906" y="1662"/>
                    </a:lnTo>
                    <a:lnTo>
                      <a:pt x="2882" y="1602"/>
                    </a:lnTo>
                    <a:lnTo>
                      <a:pt x="2856" y="1546"/>
                    </a:lnTo>
                    <a:lnTo>
                      <a:pt x="2830" y="1488"/>
                    </a:lnTo>
                    <a:lnTo>
                      <a:pt x="2802" y="1432"/>
                    </a:lnTo>
                    <a:lnTo>
                      <a:pt x="2772" y="1376"/>
                    </a:lnTo>
                    <a:lnTo>
                      <a:pt x="2742" y="1322"/>
                    </a:lnTo>
                    <a:lnTo>
                      <a:pt x="2710" y="1268"/>
                    </a:lnTo>
                    <a:lnTo>
                      <a:pt x="2678" y="1216"/>
                    </a:lnTo>
                    <a:lnTo>
                      <a:pt x="2644" y="1164"/>
                    </a:lnTo>
                    <a:lnTo>
                      <a:pt x="2610" y="1112"/>
                    </a:lnTo>
                    <a:lnTo>
                      <a:pt x="2574" y="1062"/>
                    </a:lnTo>
                    <a:lnTo>
                      <a:pt x="2538" y="1012"/>
                    </a:lnTo>
                    <a:lnTo>
                      <a:pt x="2500" y="964"/>
                    </a:lnTo>
                    <a:lnTo>
                      <a:pt x="2462" y="918"/>
                    </a:lnTo>
                    <a:lnTo>
                      <a:pt x="2422" y="870"/>
                    </a:lnTo>
                    <a:lnTo>
                      <a:pt x="2382" y="826"/>
                    </a:lnTo>
                    <a:lnTo>
                      <a:pt x="2340" y="780"/>
                    </a:lnTo>
                    <a:lnTo>
                      <a:pt x="2298" y="738"/>
                    </a:lnTo>
                    <a:lnTo>
                      <a:pt x="2256" y="694"/>
                    </a:lnTo>
                    <a:lnTo>
                      <a:pt x="2210" y="654"/>
                    </a:lnTo>
                    <a:lnTo>
                      <a:pt x="2166" y="614"/>
                    </a:lnTo>
                    <a:lnTo>
                      <a:pt x="2120" y="574"/>
                    </a:lnTo>
                    <a:lnTo>
                      <a:pt x="2074" y="536"/>
                    </a:lnTo>
                    <a:lnTo>
                      <a:pt x="2026" y="500"/>
                    </a:lnTo>
                    <a:lnTo>
                      <a:pt x="1978" y="464"/>
                    </a:lnTo>
                    <a:lnTo>
                      <a:pt x="1928" y="428"/>
                    </a:lnTo>
                    <a:lnTo>
                      <a:pt x="1880" y="396"/>
                    </a:lnTo>
                    <a:lnTo>
                      <a:pt x="1828" y="364"/>
                    </a:lnTo>
                    <a:lnTo>
                      <a:pt x="1778" y="332"/>
                    </a:lnTo>
                    <a:lnTo>
                      <a:pt x="1726" y="302"/>
                    </a:lnTo>
                    <a:lnTo>
                      <a:pt x="1672" y="274"/>
                    </a:lnTo>
                    <a:lnTo>
                      <a:pt x="1620" y="248"/>
                    </a:lnTo>
                    <a:lnTo>
                      <a:pt x="1566" y="222"/>
                    </a:lnTo>
                    <a:lnTo>
                      <a:pt x="1510" y="196"/>
                    </a:lnTo>
                    <a:lnTo>
                      <a:pt x="1456" y="174"/>
                    </a:lnTo>
                    <a:lnTo>
                      <a:pt x="1400" y="152"/>
                    </a:lnTo>
                    <a:lnTo>
                      <a:pt x="1344" y="132"/>
                    </a:lnTo>
                    <a:lnTo>
                      <a:pt x="1286" y="112"/>
                    </a:lnTo>
                    <a:lnTo>
                      <a:pt x="1228" y="94"/>
                    </a:lnTo>
                    <a:lnTo>
                      <a:pt x="1170" y="78"/>
                    </a:lnTo>
                    <a:lnTo>
                      <a:pt x="1112" y="64"/>
                    </a:lnTo>
                    <a:lnTo>
                      <a:pt x="1052" y="50"/>
                    </a:lnTo>
                    <a:lnTo>
                      <a:pt x="994" y="38"/>
                    </a:lnTo>
                    <a:lnTo>
                      <a:pt x="934" y="28"/>
                    </a:lnTo>
                    <a:lnTo>
                      <a:pt x="872" y="20"/>
                    </a:lnTo>
                    <a:lnTo>
                      <a:pt x="812" y="12"/>
                    </a:lnTo>
                    <a:lnTo>
                      <a:pt x="750" y="8"/>
                    </a:lnTo>
                    <a:lnTo>
                      <a:pt x="688" y="2"/>
                    </a:lnTo>
                    <a:lnTo>
                      <a:pt x="626" y="0"/>
                    </a:lnTo>
                    <a:lnTo>
                      <a:pt x="564" y="0"/>
                    </a:lnTo>
                    <a:lnTo>
                      <a:pt x="564" y="0"/>
                    </a:lnTo>
                    <a:close/>
                  </a:path>
                </a:pathLst>
              </a:custGeom>
              <a:gradFill flip="none" rotWithShape="1">
                <a:gsLst>
                  <a:gs pos="46000">
                    <a:schemeClr val="accent4">
                      <a:lumMod val="20000"/>
                      <a:lumOff val="80000"/>
                    </a:schemeClr>
                  </a:gs>
                  <a:gs pos="100000">
                    <a:schemeClr val="accent4">
                      <a:lumMod val="60000"/>
                      <a:lumOff val="40000"/>
                    </a:schemeClr>
                  </a:gs>
                </a:gsLst>
                <a:lin ang="66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7"/>
              <p:cNvSpPr>
                <a:spLocks/>
              </p:cNvSpPr>
              <p:nvPr/>
            </p:nvSpPr>
            <p:spPr bwMode="auto">
              <a:xfrm>
                <a:off x="4787" y="2516"/>
                <a:ext cx="972" cy="1376"/>
              </a:xfrm>
              <a:custGeom>
                <a:avLst/>
                <a:gdLst>
                  <a:gd name="T0" fmla="*/ 0 w 972"/>
                  <a:gd name="T1" fmla="*/ 1376 h 1376"/>
                  <a:gd name="T2" fmla="*/ 0 w 972"/>
                  <a:gd name="T3" fmla="*/ 1376 h 1376"/>
                  <a:gd name="T4" fmla="*/ 88 w 972"/>
                  <a:gd name="T5" fmla="*/ 1326 h 1376"/>
                  <a:gd name="T6" fmla="*/ 168 w 972"/>
                  <a:gd name="T7" fmla="*/ 1276 h 1376"/>
                  <a:gd name="T8" fmla="*/ 240 w 972"/>
                  <a:gd name="T9" fmla="*/ 1226 h 1376"/>
                  <a:gd name="T10" fmla="*/ 306 w 972"/>
                  <a:gd name="T11" fmla="*/ 1178 h 1376"/>
                  <a:gd name="T12" fmla="*/ 362 w 972"/>
                  <a:gd name="T13" fmla="*/ 1130 h 1376"/>
                  <a:gd name="T14" fmla="*/ 414 w 972"/>
                  <a:gd name="T15" fmla="*/ 1082 h 1376"/>
                  <a:gd name="T16" fmla="*/ 458 w 972"/>
                  <a:gd name="T17" fmla="*/ 1036 h 1376"/>
                  <a:gd name="T18" fmla="*/ 496 w 972"/>
                  <a:gd name="T19" fmla="*/ 990 h 1376"/>
                  <a:gd name="T20" fmla="*/ 528 w 972"/>
                  <a:gd name="T21" fmla="*/ 944 h 1376"/>
                  <a:gd name="T22" fmla="*/ 554 w 972"/>
                  <a:gd name="T23" fmla="*/ 900 h 1376"/>
                  <a:gd name="T24" fmla="*/ 576 w 972"/>
                  <a:gd name="T25" fmla="*/ 856 h 1376"/>
                  <a:gd name="T26" fmla="*/ 594 w 972"/>
                  <a:gd name="T27" fmla="*/ 814 h 1376"/>
                  <a:gd name="T28" fmla="*/ 606 w 972"/>
                  <a:gd name="T29" fmla="*/ 774 h 1376"/>
                  <a:gd name="T30" fmla="*/ 616 w 972"/>
                  <a:gd name="T31" fmla="*/ 734 h 1376"/>
                  <a:gd name="T32" fmla="*/ 622 w 972"/>
                  <a:gd name="T33" fmla="*/ 696 h 1376"/>
                  <a:gd name="T34" fmla="*/ 624 w 972"/>
                  <a:gd name="T35" fmla="*/ 660 h 1376"/>
                  <a:gd name="T36" fmla="*/ 622 w 972"/>
                  <a:gd name="T37" fmla="*/ 626 h 1376"/>
                  <a:gd name="T38" fmla="*/ 620 w 972"/>
                  <a:gd name="T39" fmla="*/ 592 h 1376"/>
                  <a:gd name="T40" fmla="*/ 614 w 972"/>
                  <a:gd name="T41" fmla="*/ 560 h 1376"/>
                  <a:gd name="T42" fmla="*/ 606 w 972"/>
                  <a:gd name="T43" fmla="*/ 530 h 1376"/>
                  <a:gd name="T44" fmla="*/ 598 w 972"/>
                  <a:gd name="T45" fmla="*/ 504 h 1376"/>
                  <a:gd name="T46" fmla="*/ 588 w 972"/>
                  <a:gd name="T47" fmla="*/ 478 h 1376"/>
                  <a:gd name="T48" fmla="*/ 576 w 972"/>
                  <a:gd name="T49" fmla="*/ 454 h 1376"/>
                  <a:gd name="T50" fmla="*/ 566 w 972"/>
                  <a:gd name="T51" fmla="*/ 432 h 1376"/>
                  <a:gd name="T52" fmla="*/ 544 w 972"/>
                  <a:gd name="T53" fmla="*/ 396 h 1376"/>
                  <a:gd name="T54" fmla="*/ 524 w 972"/>
                  <a:gd name="T55" fmla="*/ 368 h 1376"/>
                  <a:gd name="T56" fmla="*/ 506 w 972"/>
                  <a:gd name="T57" fmla="*/ 346 h 1376"/>
                  <a:gd name="T58" fmla="*/ 970 w 972"/>
                  <a:gd name="T59" fmla="*/ 0 h 1376"/>
                  <a:gd name="T60" fmla="*/ 970 w 972"/>
                  <a:gd name="T61" fmla="*/ 0 h 1376"/>
                  <a:gd name="T62" fmla="*/ 972 w 972"/>
                  <a:gd name="T63" fmla="*/ 38 h 1376"/>
                  <a:gd name="T64" fmla="*/ 970 w 972"/>
                  <a:gd name="T65" fmla="*/ 82 h 1376"/>
                  <a:gd name="T66" fmla="*/ 966 w 972"/>
                  <a:gd name="T67" fmla="*/ 142 h 1376"/>
                  <a:gd name="T68" fmla="*/ 956 w 972"/>
                  <a:gd name="T69" fmla="*/ 214 h 1376"/>
                  <a:gd name="T70" fmla="*/ 948 w 972"/>
                  <a:gd name="T71" fmla="*/ 254 h 1376"/>
                  <a:gd name="T72" fmla="*/ 938 w 972"/>
                  <a:gd name="T73" fmla="*/ 296 h 1376"/>
                  <a:gd name="T74" fmla="*/ 928 w 972"/>
                  <a:gd name="T75" fmla="*/ 342 h 1376"/>
                  <a:gd name="T76" fmla="*/ 914 w 972"/>
                  <a:gd name="T77" fmla="*/ 390 h 1376"/>
                  <a:gd name="T78" fmla="*/ 896 w 972"/>
                  <a:gd name="T79" fmla="*/ 438 h 1376"/>
                  <a:gd name="T80" fmla="*/ 878 w 972"/>
                  <a:gd name="T81" fmla="*/ 490 h 1376"/>
                  <a:gd name="T82" fmla="*/ 854 w 972"/>
                  <a:gd name="T83" fmla="*/ 542 h 1376"/>
                  <a:gd name="T84" fmla="*/ 828 w 972"/>
                  <a:gd name="T85" fmla="*/ 596 h 1376"/>
                  <a:gd name="T86" fmla="*/ 800 w 972"/>
                  <a:gd name="T87" fmla="*/ 652 h 1376"/>
                  <a:gd name="T88" fmla="*/ 766 w 972"/>
                  <a:gd name="T89" fmla="*/ 708 h 1376"/>
                  <a:gd name="T90" fmla="*/ 730 w 972"/>
                  <a:gd name="T91" fmla="*/ 766 h 1376"/>
                  <a:gd name="T92" fmla="*/ 688 w 972"/>
                  <a:gd name="T93" fmla="*/ 822 h 1376"/>
                  <a:gd name="T94" fmla="*/ 642 w 972"/>
                  <a:gd name="T95" fmla="*/ 880 h 1376"/>
                  <a:gd name="T96" fmla="*/ 592 w 972"/>
                  <a:gd name="T97" fmla="*/ 938 h 1376"/>
                  <a:gd name="T98" fmla="*/ 538 w 972"/>
                  <a:gd name="T99" fmla="*/ 996 h 1376"/>
                  <a:gd name="T100" fmla="*/ 478 w 972"/>
                  <a:gd name="T101" fmla="*/ 1052 h 1376"/>
                  <a:gd name="T102" fmla="*/ 412 w 972"/>
                  <a:gd name="T103" fmla="*/ 1110 h 1376"/>
                  <a:gd name="T104" fmla="*/ 342 w 972"/>
                  <a:gd name="T105" fmla="*/ 1166 h 1376"/>
                  <a:gd name="T106" fmla="*/ 266 w 972"/>
                  <a:gd name="T107" fmla="*/ 1220 h 1376"/>
                  <a:gd name="T108" fmla="*/ 184 w 972"/>
                  <a:gd name="T109" fmla="*/ 1274 h 1376"/>
                  <a:gd name="T110" fmla="*/ 94 w 972"/>
                  <a:gd name="T111" fmla="*/ 1326 h 1376"/>
                  <a:gd name="T112" fmla="*/ 0 w 972"/>
                  <a:gd name="T113" fmla="*/ 1376 h 1376"/>
                  <a:gd name="T114" fmla="*/ 0 w 972"/>
                  <a:gd name="T115" fmla="*/ 1376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72" h="1376">
                    <a:moveTo>
                      <a:pt x="0" y="1376"/>
                    </a:moveTo>
                    <a:lnTo>
                      <a:pt x="0" y="1376"/>
                    </a:lnTo>
                    <a:lnTo>
                      <a:pt x="88" y="1326"/>
                    </a:lnTo>
                    <a:lnTo>
                      <a:pt x="168" y="1276"/>
                    </a:lnTo>
                    <a:lnTo>
                      <a:pt x="240" y="1226"/>
                    </a:lnTo>
                    <a:lnTo>
                      <a:pt x="306" y="1178"/>
                    </a:lnTo>
                    <a:lnTo>
                      <a:pt x="362" y="1130"/>
                    </a:lnTo>
                    <a:lnTo>
                      <a:pt x="414" y="1082"/>
                    </a:lnTo>
                    <a:lnTo>
                      <a:pt x="458" y="1036"/>
                    </a:lnTo>
                    <a:lnTo>
                      <a:pt x="496" y="990"/>
                    </a:lnTo>
                    <a:lnTo>
                      <a:pt x="528" y="944"/>
                    </a:lnTo>
                    <a:lnTo>
                      <a:pt x="554" y="900"/>
                    </a:lnTo>
                    <a:lnTo>
                      <a:pt x="576" y="856"/>
                    </a:lnTo>
                    <a:lnTo>
                      <a:pt x="594" y="814"/>
                    </a:lnTo>
                    <a:lnTo>
                      <a:pt x="606" y="774"/>
                    </a:lnTo>
                    <a:lnTo>
                      <a:pt x="616" y="734"/>
                    </a:lnTo>
                    <a:lnTo>
                      <a:pt x="622" y="696"/>
                    </a:lnTo>
                    <a:lnTo>
                      <a:pt x="624" y="660"/>
                    </a:lnTo>
                    <a:lnTo>
                      <a:pt x="622" y="626"/>
                    </a:lnTo>
                    <a:lnTo>
                      <a:pt x="620" y="592"/>
                    </a:lnTo>
                    <a:lnTo>
                      <a:pt x="614" y="560"/>
                    </a:lnTo>
                    <a:lnTo>
                      <a:pt x="606" y="530"/>
                    </a:lnTo>
                    <a:lnTo>
                      <a:pt x="598" y="504"/>
                    </a:lnTo>
                    <a:lnTo>
                      <a:pt x="588" y="478"/>
                    </a:lnTo>
                    <a:lnTo>
                      <a:pt x="576" y="454"/>
                    </a:lnTo>
                    <a:lnTo>
                      <a:pt x="566" y="432"/>
                    </a:lnTo>
                    <a:lnTo>
                      <a:pt x="544" y="396"/>
                    </a:lnTo>
                    <a:lnTo>
                      <a:pt x="524" y="368"/>
                    </a:lnTo>
                    <a:lnTo>
                      <a:pt x="506" y="346"/>
                    </a:lnTo>
                    <a:lnTo>
                      <a:pt x="970" y="0"/>
                    </a:lnTo>
                    <a:lnTo>
                      <a:pt x="970" y="0"/>
                    </a:lnTo>
                    <a:lnTo>
                      <a:pt x="972" y="38"/>
                    </a:lnTo>
                    <a:lnTo>
                      <a:pt x="970" y="82"/>
                    </a:lnTo>
                    <a:lnTo>
                      <a:pt x="966" y="142"/>
                    </a:lnTo>
                    <a:lnTo>
                      <a:pt x="956" y="214"/>
                    </a:lnTo>
                    <a:lnTo>
                      <a:pt x="948" y="254"/>
                    </a:lnTo>
                    <a:lnTo>
                      <a:pt x="938" y="296"/>
                    </a:lnTo>
                    <a:lnTo>
                      <a:pt x="928" y="342"/>
                    </a:lnTo>
                    <a:lnTo>
                      <a:pt x="914" y="390"/>
                    </a:lnTo>
                    <a:lnTo>
                      <a:pt x="896" y="438"/>
                    </a:lnTo>
                    <a:lnTo>
                      <a:pt x="878" y="490"/>
                    </a:lnTo>
                    <a:lnTo>
                      <a:pt x="854" y="542"/>
                    </a:lnTo>
                    <a:lnTo>
                      <a:pt x="828" y="596"/>
                    </a:lnTo>
                    <a:lnTo>
                      <a:pt x="800" y="652"/>
                    </a:lnTo>
                    <a:lnTo>
                      <a:pt x="766" y="708"/>
                    </a:lnTo>
                    <a:lnTo>
                      <a:pt x="730" y="766"/>
                    </a:lnTo>
                    <a:lnTo>
                      <a:pt x="688" y="822"/>
                    </a:lnTo>
                    <a:lnTo>
                      <a:pt x="642" y="880"/>
                    </a:lnTo>
                    <a:lnTo>
                      <a:pt x="592" y="938"/>
                    </a:lnTo>
                    <a:lnTo>
                      <a:pt x="538" y="996"/>
                    </a:lnTo>
                    <a:lnTo>
                      <a:pt x="478" y="1052"/>
                    </a:lnTo>
                    <a:lnTo>
                      <a:pt x="412" y="1110"/>
                    </a:lnTo>
                    <a:lnTo>
                      <a:pt x="342" y="1166"/>
                    </a:lnTo>
                    <a:lnTo>
                      <a:pt x="266" y="1220"/>
                    </a:lnTo>
                    <a:lnTo>
                      <a:pt x="184" y="1274"/>
                    </a:lnTo>
                    <a:lnTo>
                      <a:pt x="94" y="1326"/>
                    </a:lnTo>
                    <a:lnTo>
                      <a:pt x="0" y="1376"/>
                    </a:lnTo>
                    <a:lnTo>
                      <a:pt x="0" y="1376"/>
                    </a:lnTo>
                    <a:close/>
                  </a:path>
                </a:pathLst>
              </a:custGeom>
              <a:gradFill flip="none" rotWithShape="1">
                <a:gsLst>
                  <a:gs pos="0">
                    <a:schemeClr val="accent4"/>
                  </a:gs>
                  <a:gs pos="100000">
                    <a:schemeClr val="accent4">
                      <a:lumMod val="23000"/>
                      <a:lumOff val="77000"/>
                    </a:schemeClr>
                  </a:gs>
                </a:gsLst>
                <a:lin ang="120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8"/>
              <p:cNvSpPr>
                <a:spLocks/>
              </p:cNvSpPr>
              <p:nvPr/>
            </p:nvSpPr>
            <p:spPr bwMode="auto">
              <a:xfrm>
                <a:off x="4481" y="2362"/>
                <a:ext cx="2" cy="6"/>
              </a:xfrm>
              <a:custGeom>
                <a:avLst/>
                <a:gdLst>
                  <a:gd name="T0" fmla="*/ 2 w 2"/>
                  <a:gd name="T1" fmla="*/ 6 h 6"/>
                  <a:gd name="T2" fmla="*/ 0 w 2"/>
                  <a:gd name="T3" fmla="*/ 6 h 6"/>
                  <a:gd name="T4" fmla="*/ 0 w 2"/>
                  <a:gd name="T5" fmla="*/ 0 h 6"/>
                  <a:gd name="T6" fmla="*/ 2 w 2"/>
                  <a:gd name="T7" fmla="*/ 6 h 6"/>
                </a:gdLst>
                <a:ahLst/>
                <a:cxnLst>
                  <a:cxn ang="0">
                    <a:pos x="T0" y="T1"/>
                  </a:cxn>
                  <a:cxn ang="0">
                    <a:pos x="T2" y="T3"/>
                  </a:cxn>
                  <a:cxn ang="0">
                    <a:pos x="T4" y="T5"/>
                  </a:cxn>
                  <a:cxn ang="0">
                    <a:pos x="T6" y="T7"/>
                  </a:cxn>
                </a:cxnLst>
                <a:rect l="0" t="0" r="r" b="b"/>
                <a:pathLst>
                  <a:path w="2" h="6">
                    <a:moveTo>
                      <a:pt x="2" y="6"/>
                    </a:moveTo>
                    <a:lnTo>
                      <a:pt x="0" y="6"/>
                    </a:lnTo>
                    <a:lnTo>
                      <a:pt x="0" y="0"/>
                    </a:lnTo>
                    <a:lnTo>
                      <a:pt x="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9"/>
              <p:cNvSpPr>
                <a:spLocks/>
              </p:cNvSpPr>
              <p:nvPr/>
            </p:nvSpPr>
            <p:spPr bwMode="auto">
              <a:xfrm>
                <a:off x="4285" y="682"/>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8F1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10"/>
              <p:cNvSpPr>
                <a:spLocks noChangeArrowheads="1"/>
              </p:cNvSpPr>
              <p:nvPr/>
            </p:nvSpPr>
            <p:spPr bwMode="auto">
              <a:xfrm>
                <a:off x="4421" y="572"/>
                <a:ext cx="1" cy="1"/>
              </a:xfrm>
              <a:prstGeom prst="rect">
                <a:avLst/>
              </a:prstGeom>
              <a:solidFill>
                <a:srgbClr val="8F19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1"/>
              <p:cNvSpPr>
                <a:spLocks/>
              </p:cNvSpPr>
              <p:nvPr/>
            </p:nvSpPr>
            <p:spPr bwMode="auto">
              <a:xfrm>
                <a:off x="3971" y="124"/>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8F1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TextBox 20"/>
            <p:cNvSpPr txBox="1"/>
            <p:nvPr/>
          </p:nvSpPr>
          <p:spPr>
            <a:xfrm rot="21302644">
              <a:off x="1790497" y="1987899"/>
              <a:ext cx="217355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75000"/>
                    </a:srgbClr>
                  </a:solidFill>
                  <a:effectLst/>
                  <a:uLnTx/>
                  <a:uFillTx/>
                  <a:latin typeface="Comic Sans MS" panose="030F0702030302020204" pitchFamily="66" charset="0"/>
                  <a:ea typeface="+mn-ea"/>
                  <a:cs typeface="+mn-cs"/>
                </a:rPr>
                <a:t>Sexual Impulsivity</a:t>
              </a:r>
              <a:endParaRPr kumimoji="0" lang="en-US" sz="16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endParaRPr>
            </a:p>
          </p:txBody>
        </p:sp>
      </p:grpSp>
      <p:grpSp>
        <p:nvGrpSpPr>
          <p:cNvPr id="30" name="Group 29"/>
          <p:cNvGrpSpPr/>
          <p:nvPr/>
        </p:nvGrpSpPr>
        <p:grpSpPr>
          <a:xfrm rot="20331986">
            <a:off x="4363855" y="2786190"/>
            <a:ext cx="2880363" cy="3055977"/>
            <a:chOff x="1234437" y="669808"/>
            <a:chExt cx="2880363" cy="3055977"/>
          </a:xfrm>
        </p:grpSpPr>
        <p:grpSp>
          <p:nvGrpSpPr>
            <p:cNvPr id="31" name="Group 4"/>
            <p:cNvGrpSpPr>
              <a:grpSpLocks noChangeAspect="1"/>
            </p:cNvGrpSpPr>
            <p:nvPr/>
          </p:nvGrpSpPr>
          <p:grpSpPr bwMode="auto">
            <a:xfrm>
              <a:off x="1234437" y="669808"/>
              <a:ext cx="2880363" cy="3055977"/>
              <a:chOff x="1921" y="124"/>
              <a:chExt cx="3838" cy="4072"/>
            </a:xfrm>
            <a:effectLst>
              <a:outerShdw blurRad="190500" dist="165100" dir="3600000" algn="tl" rotWithShape="0">
                <a:prstClr val="black">
                  <a:alpha val="31000"/>
                </a:prstClr>
              </a:outerShdw>
            </a:effectLst>
          </p:grpSpPr>
          <p:sp>
            <p:nvSpPr>
              <p:cNvPr id="33" name="AutoShape 3"/>
              <p:cNvSpPr>
                <a:spLocks noChangeAspect="1" noChangeArrowheads="1" noTextEdit="1"/>
              </p:cNvSpPr>
              <p:nvPr/>
            </p:nvSpPr>
            <p:spPr bwMode="auto">
              <a:xfrm>
                <a:off x="1921" y="124"/>
                <a:ext cx="3838" cy="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5"/>
              <p:cNvSpPr>
                <a:spLocks/>
              </p:cNvSpPr>
              <p:nvPr/>
            </p:nvSpPr>
            <p:spPr bwMode="auto">
              <a:xfrm>
                <a:off x="1921" y="500"/>
                <a:ext cx="3836" cy="3172"/>
              </a:xfrm>
              <a:custGeom>
                <a:avLst/>
                <a:gdLst>
                  <a:gd name="T0" fmla="*/ 3370 w 3836"/>
                  <a:gd name="T1" fmla="*/ 0 h 3172"/>
                  <a:gd name="T2" fmla="*/ 2928 w 3836"/>
                  <a:gd name="T3" fmla="*/ 38 h 3172"/>
                  <a:gd name="T4" fmla="*/ 2150 w 3836"/>
                  <a:gd name="T5" fmla="*/ 90 h 3172"/>
                  <a:gd name="T6" fmla="*/ 1502 w 3836"/>
                  <a:gd name="T7" fmla="*/ 122 h 3172"/>
                  <a:gd name="T8" fmla="*/ 982 w 3836"/>
                  <a:gd name="T9" fmla="*/ 136 h 3172"/>
                  <a:gd name="T10" fmla="*/ 580 w 3836"/>
                  <a:gd name="T11" fmla="*/ 138 h 3172"/>
                  <a:gd name="T12" fmla="*/ 288 w 3836"/>
                  <a:gd name="T13" fmla="*/ 132 h 3172"/>
                  <a:gd name="T14" fmla="*/ 44 w 3836"/>
                  <a:gd name="T15" fmla="*/ 120 h 3172"/>
                  <a:gd name="T16" fmla="*/ 84 w 3836"/>
                  <a:gd name="T17" fmla="*/ 696 h 3172"/>
                  <a:gd name="T18" fmla="*/ 152 w 3836"/>
                  <a:gd name="T19" fmla="*/ 680 h 3172"/>
                  <a:gd name="T20" fmla="*/ 292 w 3836"/>
                  <a:gd name="T21" fmla="*/ 656 h 3172"/>
                  <a:gd name="T22" fmla="*/ 432 w 3836"/>
                  <a:gd name="T23" fmla="*/ 638 h 3172"/>
                  <a:gd name="T24" fmla="*/ 576 w 3836"/>
                  <a:gd name="T25" fmla="*/ 628 h 3172"/>
                  <a:gd name="T26" fmla="*/ 648 w 3836"/>
                  <a:gd name="T27" fmla="*/ 628 h 3172"/>
                  <a:gd name="T28" fmla="*/ 772 w 3836"/>
                  <a:gd name="T29" fmla="*/ 630 h 3172"/>
                  <a:gd name="T30" fmla="*/ 896 w 3836"/>
                  <a:gd name="T31" fmla="*/ 640 h 3172"/>
                  <a:gd name="T32" fmla="*/ 1018 w 3836"/>
                  <a:gd name="T33" fmla="*/ 656 h 3172"/>
                  <a:gd name="T34" fmla="*/ 1136 w 3836"/>
                  <a:gd name="T35" fmla="*/ 678 h 3172"/>
                  <a:gd name="T36" fmla="*/ 1254 w 3836"/>
                  <a:gd name="T37" fmla="*/ 706 h 3172"/>
                  <a:gd name="T38" fmla="*/ 1370 w 3836"/>
                  <a:gd name="T39" fmla="*/ 740 h 3172"/>
                  <a:gd name="T40" fmla="*/ 1484 w 3836"/>
                  <a:gd name="T41" fmla="*/ 780 h 3172"/>
                  <a:gd name="T42" fmla="*/ 1594 w 3836"/>
                  <a:gd name="T43" fmla="*/ 824 h 3172"/>
                  <a:gd name="T44" fmla="*/ 1704 w 3836"/>
                  <a:gd name="T45" fmla="*/ 876 h 3172"/>
                  <a:gd name="T46" fmla="*/ 1810 w 3836"/>
                  <a:gd name="T47" fmla="*/ 930 h 3172"/>
                  <a:gd name="T48" fmla="*/ 1912 w 3836"/>
                  <a:gd name="T49" fmla="*/ 992 h 3172"/>
                  <a:gd name="T50" fmla="*/ 2012 w 3836"/>
                  <a:gd name="T51" fmla="*/ 1056 h 3172"/>
                  <a:gd name="T52" fmla="*/ 2110 w 3836"/>
                  <a:gd name="T53" fmla="*/ 1128 h 3172"/>
                  <a:gd name="T54" fmla="*/ 2204 w 3836"/>
                  <a:gd name="T55" fmla="*/ 1202 h 3172"/>
                  <a:gd name="T56" fmla="*/ 2294 w 3836"/>
                  <a:gd name="T57" fmla="*/ 1282 h 3172"/>
                  <a:gd name="T58" fmla="*/ 2382 w 3836"/>
                  <a:gd name="T59" fmla="*/ 1366 h 3172"/>
                  <a:gd name="T60" fmla="*/ 2466 w 3836"/>
                  <a:gd name="T61" fmla="*/ 1454 h 3172"/>
                  <a:gd name="T62" fmla="*/ 2546 w 3836"/>
                  <a:gd name="T63" fmla="*/ 1546 h 3172"/>
                  <a:gd name="T64" fmla="*/ 2622 w 3836"/>
                  <a:gd name="T65" fmla="*/ 1640 h 3172"/>
                  <a:gd name="T66" fmla="*/ 2694 w 3836"/>
                  <a:gd name="T67" fmla="*/ 1740 h 3172"/>
                  <a:gd name="T68" fmla="*/ 2762 w 3836"/>
                  <a:gd name="T69" fmla="*/ 1844 h 3172"/>
                  <a:gd name="T70" fmla="*/ 2826 w 3836"/>
                  <a:gd name="T71" fmla="*/ 1950 h 3172"/>
                  <a:gd name="T72" fmla="*/ 2886 w 3836"/>
                  <a:gd name="T73" fmla="*/ 2060 h 3172"/>
                  <a:gd name="T74" fmla="*/ 2940 w 3836"/>
                  <a:gd name="T75" fmla="*/ 2174 h 3172"/>
                  <a:gd name="T76" fmla="*/ 2990 w 3836"/>
                  <a:gd name="T77" fmla="*/ 2290 h 3172"/>
                  <a:gd name="T78" fmla="*/ 3036 w 3836"/>
                  <a:gd name="T79" fmla="*/ 2408 h 3172"/>
                  <a:gd name="T80" fmla="*/ 3076 w 3836"/>
                  <a:gd name="T81" fmla="*/ 2530 h 3172"/>
                  <a:gd name="T82" fmla="*/ 3110 w 3836"/>
                  <a:gd name="T83" fmla="*/ 2654 h 3172"/>
                  <a:gd name="T84" fmla="*/ 3140 w 3836"/>
                  <a:gd name="T85" fmla="*/ 2780 h 3172"/>
                  <a:gd name="T86" fmla="*/ 3166 w 3836"/>
                  <a:gd name="T87" fmla="*/ 2908 h 3172"/>
                  <a:gd name="T88" fmla="*/ 3184 w 3836"/>
                  <a:gd name="T89" fmla="*/ 3040 h 3172"/>
                  <a:gd name="T90" fmla="*/ 3198 w 3836"/>
                  <a:gd name="T91" fmla="*/ 3172 h 3172"/>
                  <a:gd name="T92" fmla="*/ 3246 w 3836"/>
                  <a:gd name="T93" fmla="*/ 3130 h 3172"/>
                  <a:gd name="T94" fmla="*/ 3326 w 3836"/>
                  <a:gd name="T95" fmla="*/ 3050 h 3172"/>
                  <a:gd name="T96" fmla="*/ 3386 w 3836"/>
                  <a:gd name="T97" fmla="*/ 2970 h 3172"/>
                  <a:gd name="T98" fmla="*/ 3432 w 3836"/>
                  <a:gd name="T99" fmla="*/ 2896 h 3172"/>
                  <a:gd name="T100" fmla="*/ 3462 w 3836"/>
                  <a:gd name="T101" fmla="*/ 2822 h 3172"/>
                  <a:gd name="T102" fmla="*/ 3482 w 3836"/>
                  <a:gd name="T103" fmla="*/ 2754 h 3172"/>
                  <a:gd name="T104" fmla="*/ 3488 w 3836"/>
                  <a:gd name="T105" fmla="*/ 2690 h 3172"/>
                  <a:gd name="T106" fmla="*/ 3488 w 3836"/>
                  <a:gd name="T107" fmla="*/ 2630 h 3172"/>
                  <a:gd name="T108" fmla="*/ 3480 w 3836"/>
                  <a:gd name="T109" fmla="*/ 2574 h 3172"/>
                  <a:gd name="T110" fmla="*/ 3466 w 3836"/>
                  <a:gd name="T111" fmla="*/ 2524 h 3172"/>
                  <a:gd name="T112" fmla="*/ 3438 w 3836"/>
                  <a:gd name="T113" fmla="*/ 2460 h 3172"/>
                  <a:gd name="T114" fmla="*/ 3402 w 3836"/>
                  <a:gd name="T115" fmla="*/ 2400 h 3172"/>
                  <a:gd name="T116" fmla="*/ 3372 w 3836"/>
                  <a:gd name="T117" fmla="*/ 2362 h 3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36" h="3172">
                    <a:moveTo>
                      <a:pt x="3836" y="2016"/>
                    </a:moveTo>
                    <a:lnTo>
                      <a:pt x="3370" y="0"/>
                    </a:lnTo>
                    <a:lnTo>
                      <a:pt x="3370" y="0"/>
                    </a:lnTo>
                    <a:lnTo>
                      <a:pt x="2928" y="38"/>
                    </a:lnTo>
                    <a:lnTo>
                      <a:pt x="2522" y="66"/>
                    </a:lnTo>
                    <a:lnTo>
                      <a:pt x="2150" y="90"/>
                    </a:lnTo>
                    <a:lnTo>
                      <a:pt x="1810" y="108"/>
                    </a:lnTo>
                    <a:lnTo>
                      <a:pt x="1502" y="122"/>
                    </a:lnTo>
                    <a:lnTo>
                      <a:pt x="1226" y="130"/>
                    </a:lnTo>
                    <a:lnTo>
                      <a:pt x="982" y="136"/>
                    </a:lnTo>
                    <a:lnTo>
                      <a:pt x="766" y="138"/>
                    </a:lnTo>
                    <a:lnTo>
                      <a:pt x="580" y="138"/>
                    </a:lnTo>
                    <a:lnTo>
                      <a:pt x="420" y="136"/>
                    </a:lnTo>
                    <a:lnTo>
                      <a:pt x="288" y="132"/>
                    </a:lnTo>
                    <a:lnTo>
                      <a:pt x="182" y="128"/>
                    </a:lnTo>
                    <a:lnTo>
                      <a:pt x="44" y="120"/>
                    </a:lnTo>
                    <a:lnTo>
                      <a:pt x="0" y="116"/>
                    </a:lnTo>
                    <a:lnTo>
                      <a:pt x="84" y="696"/>
                    </a:lnTo>
                    <a:lnTo>
                      <a:pt x="84" y="696"/>
                    </a:lnTo>
                    <a:lnTo>
                      <a:pt x="152" y="680"/>
                    </a:lnTo>
                    <a:lnTo>
                      <a:pt x="222" y="666"/>
                    </a:lnTo>
                    <a:lnTo>
                      <a:pt x="292" y="656"/>
                    </a:lnTo>
                    <a:lnTo>
                      <a:pt x="362" y="646"/>
                    </a:lnTo>
                    <a:lnTo>
                      <a:pt x="432" y="638"/>
                    </a:lnTo>
                    <a:lnTo>
                      <a:pt x="504" y="632"/>
                    </a:lnTo>
                    <a:lnTo>
                      <a:pt x="576" y="628"/>
                    </a:lnTo>
                    <a:lnTo>
                      <a:pt x="648" y="628"/>
                    </a:lnTo>
                    <a:lnTo>
                      <a:pt x="648" y="628"/>
                    </a:lnTo>
                    <a:lnTo>
                      <a:pt x="710" y="628"/>
                    </a:lnTo>
                    <a:lnTo>
                      <a:pt x="772" y="630"/>
                    </a:lnTo>
                    <a:lnTo>
                      <a:pt x="834" y="636"/>
                    </a:lnTo>
                    <a:lnTo>
                      <a:pt x="896" y="640"/>
                    </a:lnTo>
                    <a:lnTo>
                      <a:pt x="956" y="648"/>
                    </a:lnTo>
                    <a:lnTo>
                      <a:pt x="1018" y="656"/>
                    </a:lnTo>
                    <a:lnTo>
                      <a:pt x="1078" y="666"/>
                    </a:lnTo>
                    <a:lnTo>
                      <a:pt x="1136" y="678"/>
                    </a:lnTo>
                    <a:lnTo>
                      <a:pt x="1196" y="692"/>
                    </a:lnTo>
                    <a:lnTo>
                      <a:pt x="1254" y="706"/>
                    </a:lnTo>
                    <a:lnTo>
                      <a:pt x="1312" y="722"/>
                    </a:lnTo>
                    <a:lnTo>
                      <a:pt x="1370" y="740"/>
                    </a:lnTo>
                    <a:lnTo>
                      <a:pt x="1428" y="760"/>
                    </a:lnTo>
                    <a:lnTo>
                      <a:pt x="1484" y="780"/>
                    </a:lnTo>
                    <a:lnTo>
                      <a:pt x="1540" y="802"/>
                    </a:lnTo>
                    <a:lnTo>
                      <a:pt x="1594" y="824"/>
                    </a:lnTo>
                    <a:lnTo>
                      <a:pt x="1650" y="850"/>
                    </a:lnTo>
                    <a:lnTo>
                      <a:pt x="1704" y="876"/>
                    </a:lnTo>
                    <a:lnTo>
                      <a:pt x="1756" y="902"/>
                    </a:lnTo>
                    <a:lnTo>
                      <a:pt x="1810" y="930"/>
                    </a:lnTo>
                    <a:lnTo>
                      <a:pt x="1862" y="960"/>
                    </a:lnTo>
                    <a:lnTo>
                      <a:pt x="1912" y="992"/>
                    </a:lnTo>
                    <a:lnTo>
                      <a:pt x="1964" y="1024"/>
                    </a:lnTo>
                    <a:lnTo>
                      <a:pt x="2012" y="1056"/>
                    </a:lnTo>
                    <a:lnTo>
                      <a:pt x="2062" y="1092"/>
                    </a:lnTo>
                    <a:lnTo>
                      <a:pt x="2110" y="1128"/>
                    </a:lnTo>
                    <a:lnTo>
                      <a:pt x="2158" y="1164"/>
                    </a:lnTo>
                    <a:lnTo>
                      <a:pt x="2204" y="1202"/>
                    </a:lnTo>
                    <a:lnTo>
                      <a:pt x="2250" y="1242"/>
                    </a:lnTo>
                    <a:lnTo>
                      <a:pt x="2294" y="1282"/>
                    </a:lnTo>
                    <a:lnTo>
                      <a:pt x="2340" y="1322"/>
                    </a:lnTo>
                    <a:lnTo>
                      <a:pt x="2382" y="1366"/>
                    </a:lnTo>
                    <a:lnTo>
                      <a:pt x="2424" y="1408"/>
                    </a:lnTo>
                    <a:lnTo>
                      <a:pt x="2466" y="1454"/>
                    </a:lnTo>
                    <a:lnTo>
                      <a:pt x="2506" y="1498"/>
                    </a:lnTo>
                    <a:lnTo>
                      <a:pt x="2546" y="1546"/>
                    </a:lnTo>
                    <a:lnTo>
                      <a:pt x="2584" y="1592"/>
                    </a:lnTo>
                    <a:lnTo>
                      <a:pt x="2622" y="1640"/>
                    </a:lnTo>
                    <a:lnTo>
                      <a:pt x="2658" y="1690"/>
                    </a:lnTo>
                    <a:lnTo>
                      <a:pt x="2694" y="1740"/>
                    </a:lnTo>
                    <a:lnTo>
                      <a:pt x="2728" y="1792"/>
                    </a:lnTo>
                    <a:lnTo>
                      <a:pt x="2762" y="1844"/>
                    </a:lnTo>
                    <a:lnTo>
                      <a:pt x="2794" y="1896"/>
                    </a:lnTo>
                    <a:lnTo>
                      <a:pt x="2826" y="1950"/>
                    </a:lnTo>
                    <a:lnTo>
                      <a:pt x="2856" y="2004"/>
                    </a:lnTo>
                    <a:lnTo>
                      <a:pt x="2886" y="2060"/>
                    </a:lnTo>
                    <a:lnTo>
                      <a:pt x="2914" y="2116"/>
                    </a:lnTo>
                    <a:lnTo>
                      <a:pt x="2940" y="2174"/>
                    </a:lnTo>
                    <a:lnTo>
                      <a:pt x="2966" y="2230"/>
                    </a:lnTo>
                    <a:lnTo>
                      <a:pt x="2990" y="2290"/>
                    </a:lnTo>
                    <a:lnTo>
                      <a:pt x="3014" y="2348"/>
                    </a:lnTo>
                    <a:lnTo>
                      <a:pt x="3036" y="2408"/>
                    </a:lnTo>
                    <a:lnTo>
                      <a:pt x="3056" y="2468"/>
                    </a:lnTo>
                    <a:lnTo>
                      <a:pt x="3076" y="2530"/>
                    </a:lnTo>
                    <a:lnTo>
                      <a:pt x="3094" y="2592"/>
                    </a:lnTo>
                    <a:lnTo>
                      <a:pt x="3110" y="2654"/>
                    </a:lnTo>
                    <a:lnTo>
                      <a:pt x="3126" y="2716"/>
                    </a:lnTo>
                    <a:lnTo>
                      <a:pt x="3140" y="2780"/>
                    </a:lnTo>
                    <a:lnTo>
                      <a:pt x="3154" y="2844"/>
                    </a:lnTo>
                    <a:lnTo>
                      <a:pt x="3166" y="2908"/>
                    </a:lnTo>
                    <a:lnTo>
                      <a:pt x="3176" y="2974"/>
                    </a:lnTo>
                    <a:lnTo>
                      <a:pt x="3184" y="3040"/>
                    </a:lnTo>
                    <a:lnTo>
                      <a:pt x="3192" y="3106"/>
                    </a:lnTo>
                    <a:lnTo>
                      <a:pt x="3198" y="3172"/>
                    </a:lnTo>
                    <a:lnTo>
                      <a:pt x="3198" y="3172"/>
                    </a:lnTo>
                    <a:lnTo>
                      <a:pt x="3246" y="3130"/>
                    </a:lnTo>
                    <a:lnTo>
                      <a:pt x="3288" y="3090"/>
                    </a:lnTo>
                    <a:lnTo>
                      <a:pt x="3326" y="3050"/>
                    </a:lnTo>
                    <a:lnTo>
                      <a:pt x="3358" y="3010"/>
                    </a:lnTo>
                    <a:lnTo>
                      <a:pt x="3386" y="2970"/>
                    </a:lnTo>
                    <a:lnTo>
                      <a:pt x="3412" y="2932"/>
                    </a:lnTo>
                    <a:lnTo>
                      <a:pt x="3432" y="2896"/>
                    </a:lnTo>
                    <a:lnTo>
                      <a:pt x="3450" y="2858"/>
                    </a:lnTo>
                    <a:lnTo>
                      <a:pt x="3462" y="2822"/>
                    </a:lnTo>
                    <a:lnTo>
                      <a:pt x="3474" y="2788"/>
                    </a:lnTo>
                    <a:lnTo>
                      <a:pt x="3482" y="2754"/>
                    </a:lnTo>
                    <a:lnTo>
                      <a:pt x="3486" y="2720"/>
                    </a:lnTo>
                    <a:lnTo>
                      <a:pt x="3488" y="2690"/>
                    </a:lnTo>
                    <a:lnTo>
                      <a:pt x="3490" y="2658"/>
                    </a:lnTo>
                    <a:lnTo>
                      <a:pt x="3488" y="2630"/>
                    </a:lnTo>
                    <a:lnTo>
                      <a:pt x="3484" y="2600"/>
                    </a:lnTo>
                    <a:lnTo>
                      <a:pt x="3480" y="2574"/>
                    </a:lnTo>
                    <a:lnTo>
                      <a:pt x="3472" y="2548"/>
                    </a:lnTo>
                    <a:lnTo>
                      <a:pt x="3466" y="2524"/>
                    </a:lnTo>
                    <a:lnTo>
                      <a:pt x="3456" y="2502"/>
                    </a:lnTo>
                    <a:lnTo>
                      <a:pt x="3438" y="2460"/>
                    </a:lnTo>
                    <a:lnTo>
                      <a:pt x="3420" y="2426"/>
                    </a:lnTo>
                    <a:lnTo>
                      <a:pt x="3402" y="2400"/>
                    </a:lnTo>
                    <a:lnTo>
                      <a:pt x="3386" y="2378"/>
                    </a:lnTo>
                    <a:lnTo>
                      <a:pt x="3372" y="2362"/>
                    </a:lnTo>
                    <a:lnTo>
                      <a:pt x="3836" y="2016"/>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6"/>
              <p:cNvSpPr>
                <a:spLocks/>
              </p:cNvSpPr>
              <p:nvPr/>
            </p:nvSpPr>
            <p:spPr bwMode="auto">
              <a:xfrm>
                <a:off x="2007" y="1113"/>
                <a:ext cx="3114" cy="3068"/>
              </a:xfrm>
              <a:custGeom>
                <a:avLst/>
                <a:gdLst>
                  <a:gd name="T0" fmla="*/ 564 w 3114"/>
                  <a:gd name="T1" fmla="*/ 0 h 3068"/>
                  <a:gd name="T2" fmla="*/ 420 w 3114"/>
                  <a:gd name="T3" fmla="*/ 4 h 3068"/>
                  <a:gd name="T4" fmla="*/ 278 w 3114"/>
                  <a:gd name="T5" fmla="*/ 18 h 3068"/>
                  <a:gd name="T6" fmla="*/ 138 w 3114"/>
                  <a:gd name="T7" fmla="*/ 38 h 3068"/>
                  <a:gd name="T8" fmla="*/ 0 w 3114"/>
                  <a:gd name="T9" fmla="*/ 68 h 3068"/>
                  <a:gd name="T10" fmla="*/ 420 w 3114"/>
                  <a:gd name="T11" fmla="*/ 2964 h 3068"/>
                  <a:gd name="T12" fmla="*/ 554 w 3114"/>
                  <a:gd name="T13" fmla="*/ 2990 h 3068"/>
                  <a:gd name="T14" fmla="*/ 770 w 3114"/>
                  <a:gd name="T15" fmla="*/ 3026 h 3068"/>
                  <a:gd name="T16" fmla="*/ 982 w 3114"/>
                  <a:gd name="T17" fmla="*/ 3048 h 3068"/>
                  <a:gd name="T18" fmla="*/ 1144 w 3114"/>
                  <a:gd name="T19" fmla="*/ 3060 h 3068"/>
                  <a:gd name="T20" fmla="*/ 1320 w 3114"/>
                  <a:gd name="T21" fmla="*/ 3066 h 3068"/>
                  <a:gd name="T22" fmla="*/ 1506 w 3114"/>
                  <a:gd name="T23" fmla="*/ 3066 h 3068"/>
                  <a:gd name="T24" fmla="*/ 1698 w 3114"/>
                  <a:gd name="T25" fmla="*/ 3056 h 3068"/>
                  <a:gd name="T26" fmla="*/ 1896 w 3114"/>
                  <a:gd name="T27" fmla="*/ 3036 h 3068"/>
                  <a:gd name="T28" fmla="*/ 2098 w 3114"/>
                  <a:gd name="T29" fmla="*/ 3002 h 3068"/>
                  <a:gd name="T30" fmla="*/ 2298 w 3114"/>
                  <a:gd name="T31" fmla="*/ 2956 h 3068"/>
                  <a:gd name="T32" fmla="*/ 2496 w 3114"/>
                  <a:gd name="T33" fmla="*/ 2892 h 3068"/>
                  <a:gd name="T34" fmla="*/ 2594 w 3114"/>
                  <a:gd name="T35" fmla="*/ 2854 h 3068"/>
                  <a:gd name="T36" fmla="*/ 2688 w 3114"/>
                  <a:gd name="T37" fmla="*/ 2812 h 3068"/>
                  <a:gd name="T38" fmla="*/ 2782 w 3114"/>
                  <a:gd name="T39" fmla="*/ 2764 h 3068"/>
                  <a:gd name="T40" fmla="*/ 2832 w 3114"/>
                  <a:gd name="T41" fmla="*/ 2736 h 3068"/>
                  <a:gd name="T42" fmla="*/ 2926 w 3114"/>
                  <a:gd name="T43" fmla="*/ 2680 h 3068"/>
                  <a:gd name="T44" fmla="*/ 3008 w 3114"/>
                  <a:gd name="T45" fmla="*/ 2626 h 3068"/>
                  <a:gd name="T46" fmla="*/ 3082 w 3114"/>
                  <a:gd name="T47" fmla="*/ 2572 h 3068"/>
                  <a:gd name="T48" fmla="*/ 3114 w 3114"/>
                  <a:gd name="T49" fmla="*/ 2544 h 3068"/>
                  <a:gd name="T50" fmla="*/ 3100 w 3114"/>
                  <a:gd name="T51" fmla="*/ 2412 h 3068"/>
                  <a:gd name="T52" fmla="*/ 3082 w 3114"/>
                  <a:gd name="T53" fmla="*/ 2280 h 3068"/>
                  <a:gd name="T54" fmla="*/ 3056 w 3114"/>
                  <a:gd name="T55" fmla="*/ 2152 h 3068"/>
                  <a:gd name="T56" fmla="*/ 3026 w 3114"/>
                  <a:gd name="T57" fmla="*/ 2026 h 3068"/>
                  <a:gd name="T58" fmla="*/ 2992 w 3114"/>
                  <a:gd name="T59" fmla="*/ 1902 h 3068"/>
                  <a:gd name="T60" fmla="*/ 2952 w 3114"/>
                  <a:gd name="T61" fmla="*/ 1780 h 3068"/>
                  <a:gd name="T62" fmla="*/ 2906 w 3114"/>
                  <a:gd name="T63" fmla="*/ 1662 h 3068"/>
                  <a:gd name="T64" fmla="*/ 2856 w 3114"/>
                  <a:gd name="T65" fmla="*/ 1546 h 3068"/>
                  <a:gd name="T66" fmla="*/ 2802 w 3114"/>
                  <a:gd name="T67" fmla="*/ 1432 h 3068"/>
                  <a:gd name="T68" fmla="*/ 2742 w 3114"/>
                  <a:gd name="T69" fmla="*/ 1322 h 3068"/>
                  <a:gd name="T70" fmla="*/ 2678 w 3114"/>
                  <a:gd name="T71" fmla="*/ 1216 h 3068"/>
                  <a:gd name="T72" fmla="*/ 2610 w 3114"/>
                  <a:gd name="T73" fmla="*/ 1112 h 3068"/>
                  <a:gd name="T74" fmla="*/ 2538 w 3114"/>
                  <a:gd name="T75" fmla="*/ 1012 h 3068"/>
                  <a:gd name="T76" fmla="*/ 2462 w 3114"/>
                  <a:gd name="T77" fmla="*/ 918 h 3068"/>
                  <a:gd name="T78" fmla="*/ 2382 w 3114"/>
                  <a:gd name="T79" fmla="*/ 826 h 3068"/>
                  <a:gd name="T80" fmla="*/ 2298 w 3114"/>
                  <a:gd name="T81" fmla="*/ 738 h 3068"/>
                  <a:gd name="T82" fmla="*/ 2210 w 3114"/>
                  <a:gd name="T83" fmla="*/ 654 h 3068"/>
                  <a:gd name="T84" fmla="*/ 2120 w 3114"/>
                  <a:gd name="T85" fmla="*/ 574 h 3068"/>
                  <a:gd name="T86" fmla="*/ 2026 w 3114"/>
                  <a:gd name="T87" fmla="*/ 500 h 3068"/>
                  <a:gd name="T88" fmla="*/ 1928 w 3114"/>
                  <a:gd name="T89" fmla="*/ 428 h 3068"/>
                  <a:gd name="T90" fmla="*/ 1828 w 3114"/>
                  <a:gd name="T91" fmla="*/ 364 h 3068"/>
                  <a:gd name="T92" fmla="*/ 1726 w 3114"/>
                  <a:gd name="T93" fmla="*/ 302 h 3068"/>
                  <a:gd name="T94" fmla="*/ 1620 w 3114"/>
                  <a:gd name="T95" fmla="*/ 248 h 3068"/>
                  <a:gd name="T96" fmla="*/ 1510 w 3114"/>
                  <a:gd name="T97" fmla="*/ 196 h 3068"/>
                  <a:gd name="T98" fmla="*/ 1400 w 3114"/>
                  <a:gd name="T99" fmla="*/ 152 h 3068"/>
                  <a:gd name="T100" fmla="*/ 1286 w 3114"/>
                  <a:gd name="T101" fmla="*/ 112 h 3068"/>
                  <a:gd name="T102" fmla="*/ 1170 w 3114"/>
                  <a:gd name="T103" fmla="*/ 78 h 3068"/>
                  <a:gd name="T104" fmla="*/ 1052 w 3114"/>
                  <a:gd name="T105" fmla="*/ 50 h 3068"/>
                  <a:gd name="T106" fmla="*/ 934 w 3114"/>
                  <a:gd name="T107" fmla="*/ 28 h 3068"/>
                  <a:gd name="T108" fmla="*/ 812 w 3114"/>
                  <a:gd name="T109" fmla="*/ 12 h 3068"/>
                  <a:gd name="T110" fmla="*/ 688 w 3114"/>
                  <a:gd name="T111" fmla="*/ 2 h 3068"/>
                  <a:gd name="T112" fmla="*/ 564 w 3114"/>
                  <a:gd name="T113" fmla="*/ 0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14" h="3068">
                    <a:moveTo>
                      <a:pt x="564" y="0"/>
                    </a:moveTo>
                    <a:lnTo>
                      <a:pt x="564" y="0"/>
                    </a:lnTo>
                    <a:lnTo>
                      <a:pt x="492" y="0"/>
                    </a:lnTo>
                    <a:lnTo>
                      <a:pt x="420" y="4"/>
                    </a:lnTo>
                    <a:lnTo>
                      <a:pt x="348" y="10"/>
                    </a:lnTo>
                    <a:lnTo>
                      <a:pt x="278" y="18"/>
                    </a:lnTo>
                    <a:lnTo>
                      <a:pt x="208" y="28"/>
                    </a:lnTo>
                    <a:lnTo>
                      <a:pt x="138" y="38"/>
                    </a:lnTo>
                    <a:lnTo>
                      <a:pt x="68" y="52"/>
                    </a:lnTo>
                    <a:lnTo>
                      <a:pt x="0" y="68"/>
                    </a:lnTo>
                    <a:lnTo>
                      <a:pt x="420" y="2964"/>
                    </a:lnTo>
                    <a:lnTo>
                      <a:pt x="420" y="2964"/>
                    </a:lnTo>
                    <a:lnTo>
                      <a:pt x="482" y="2976"/>
                    </a:lnTo>
                    <a:lnTo>
                      <a:pt x="554" y="2990"/>
                    </a:lnTo>
                    <a:lnTo>
                      <a:pt x="650" y="3008"/>
                    </a:lnTo>
                    <a:lnTo>
                      <a:pt x="770" y="3026"/>
                    </a:lnTo>
                    <a:lnTo>
                      <a:pt x="908" y="3042"/>
                    </a:lnTo>
                    <a:lnTo>
                      <a:pt x="982" y="3048"/>
                    </a:lnTo>
                    <a:lnTo>
                      <a:pt x="1062" y="3056"/>
                    </a:lnTo>
                    <a:lnTo>
                      <a:pt x="1144" y="3060"/>
                    </a:lnTo>
                    <a:lnTo>
                      <a:pt x="1232" y="3064"/>
                    </a:lnTo>
                    <a:lnTo>
                      <a:pt x="1320" y="3066"/>
                    </a:lnTo>
                    <a:lnTo>
                      <a:pt x="1412" y="3068"/>
                    </a:lnTo>
                    <a:lnTo>
                      <a:pt x="1506" y="3066"/>
                    </a:lnTo>
                    <a:lnTo>
                      <a:pt x="1602" y="3062"/>
                    </a:lnTo>
                    <a:lnTo>
                      <a:pt x="1698" y="3056"/>
                    </a:lnTo>
                    <a:lnTo>
                      <a:pt x="1798" y="3048"/>
                    </a:lnTo>
                    <a:lnTo>
                      <a:pt x="1896" y="3036"/>
                    </a:lnTo>
                    <a:lnTo>
                      <a:pt x="1996" y="3022"/>
                    </a:lnTo>
                    <a:lnTo>
                      <a:pt x="2098" y="3002"/>
                    </a:lnTo>
                    <a:lnTo>
                      <a:pt x="2198" y="2982"/>
                    </a:lnTo>
                    <a:lnTo>
                      <a:pt x="2298" y="2956"/>
                    </a:lnTo>
                    <a:lnTo>
                      <a:pt x="2398" y="2926"/>
                    </a:lnTo>
                    <a:lnTo>
                      <a:pt x="2496" y="2892"/>
                    </a:lnTo>
                    <a:lnTo>
                      <a:pt x="2544" y="2874"/>
                    </a:lnTo>
                    <a:lnTo>
                      <a:pt x="2594" y="2854"/>
                    </a:lnTo>
                    <a:lnTo>
                      <a:pt x="2642" y="2834"/>
                    </a:lnTo>
                    <a:lnTo>
                      <a:pt x="2688" y="2812"/>
                    </a:lnTo>
                    <a:lnTo>
                      <a:pt x="2736" y="2788"/>
                    </a:lnTo>
                    <a:lnTo>
                      <a:pt x="2782" y="2764"/>
                    </a:lnTo>
                    <a:lnTo>
                      <a:pt x="2782" y="2764"/>
                    </a:lnTo>
                    <a:lnTo>
                      <a:pt x="2832" y="2736"/>
                    </a:lnTo>
                    <a:lnTo>
                      <a:pt x="2880" y="2708"/>
                    </a:lnTo>
                    <a:lnTo>
                      <a:pt x="2926" y="2680"/>
                    </a:lnTo>
                    <a:lnTo>
                      <a:pt x="2968" y="2652"/>
                    </a:lnTo>
                    <a:lnTo>
                      <a:pt x="3008" y="2626"/>
                    </a:lnTo>
                    <a:lnTo>
                      <a:pt x="3046" y="2598"/>
                    </a:lnTo>
                    <a:lnTo>
                      <a:pt x="3082" y="2572"/>
                    </a:lnTo>
                    <a:lnTo>
                      <a:pt x="3114" y="2544"/>
                    </a:lnTo>
                    <a:lnTo>
                      <a:pt x="3114" y="2544"/>
                    </a:lnTo>
                    <a:lnTo>
                      <a:pt x="3108" y="2478"/>
                    </a:lnTo>
                    <a:lnTo>
                      <a:pt x="3100" y="2412"/>
                    </a:lnTo>
                    <a:lnTo>
                      <a:pt x="3092" y="2346"/>
                    </a:lnTo>
                    <a:lnTo>
                      <a:pt x="3082" y="2280"/>
                    </a:lnTo>
                    <a:lnTo>
                      <a:pt x="3070" y="2216"/>
                    </a:lnTo>
                    <a:lnTo>
                      <a:pt x="3056" y="2152"/>
                    </a:lnTo>
                    <a:lnTo>
                      <a:pt x="3042" y="2088"/>
                    </a:lnTo>
                    <a:lnTo>
                      <a:pt x="3026" y="2026"/>
                    </a:lnTo>
                    <a:lnTo>
                      <a:pt x="3010" y="1964"/>
                    </a:lnTo>
                    <a:lnTo>
                      <a:pt x="2992" y="1902"/>
                    </a:lnTo>
                    <a:lnTo>
                      <a:pt x="2972" y="1840"/>
                    </a:lnTo>
                    <a:lnTo>
                      <a:pt x="2952" y="1780"/>
                    </a:lnTo>
                    <a:lnTo>
                      <a:pt x="2930" y="1720"/>
                    </a:lnTo>
                    <a:lnTo>
                      <a:pt x="2906" y="1662"/>
                    </a:lnTo>
                    <a:lnTo>
                      <a:pt x="2882" y="1602"/>
                    </a:lnTo>
                    <a:lnTo>
                      <a:pt x="2856" y="1546"/>
                    </a:lnTo>
                    <a:lnTo>
                      <a:pt x="2830" y="1488"/>
                    </a:lnTo>
                    <a:lnTo>
                      <a:pt x="2802" y="1432"/>
                    </a:lnTo>
                    <a:lnTo>
                      <a:pt x="2772" y="1376"/>
                    </a:lnTo>
                    <a:lnTo>
                      <a:pt x="2742" y="1322"/>
                    </a:lnTo>
                    <a:lnTo>
                      <a:pt x="2710" y="1268"/>
                    </a:lnTo>
                    <a:lnTo>
                      <a:pt x="2678" y="1216"/>
                    </a:lnTo>
                    <a:lnTo>
                      <a:pt x="2644" y="1164"/>
                    </a:lnTo>
                    <a:lnTo>
                      <a:pt x="2610" y="1112"/>
                    </a:lnTo>
                    <a:lnTo>
                      <a:pt x="2574" y="1062"/>
                    </a:lnTo>
                    <a:lnTo>
                      <a:pt x="2538" y="1012"/>
                    </a:lnTo>
                    <a:lnTo>
                      <a:pt x="2500" y="964"/>
                    </a:lnTo>
                    <a:lnTo>
                      <a:pt x="2462" y="918"/>
                    </a:lnTo>
                    <a:lnTo>
                      <a:pt x="2422" y="870"/>
                    </a:lnTo>
                    <a:lnTo>
                      <a:pt x="2382" y="826"/>
                    </a:lnTo>
                    <a:lnTo>
                      <a:pt x="2340" y="780"/>
                    </a:lnTo>
                    <a:lnTo>
                      <a:pt x="2298" y="738"/>
                    </a:lnTo>
                    <a:lnTo>
                      <a:pt x="2256" y="694"/>
                    </a:lnTo>
                    <a:lnTo>
                      <a:pt x="2210" y="654"/>
                    </a:lnTo>
                    <a:lnTo>
                      <a:pt x="2166" y="614"/>
                    </a:lnTo>
                    <a:lnTo>
                      <a:pt x="2120" y="574"/>
                    </a:lnTo>
                    <a:lnTo>
                      <a:pt x="2074" y="536"/>
                    </a:lnTo>
                    <a:lnTo>
                      <a:pt x="2026" y="500"/>
                    </a:lnTo>
                    <a:lnTo>
                      <a:pt x="1978" y="464"/>
                    </a:lnTo>
                    <a:lnTo>
                      <a:pt x="1928" y="428"/>
                    </a:lnTo>
                    <a:lnTo>
                      <a:pt x="1880" y="396"/>
                    </a:lnTo>
                    <a:lnTo>
                      <a:pt x="1828" y="364"/>
                    </a:lnTo>
                    <a:lnTo>
                      <a:pt x="1778" y="332"/>
                    </a:lnTo>
                    <a:lnTo>
                      <a:pt x="1726" y="302"/>
                    </a:lnTo>
                    <a:lnTo>
                      <a:pt x="1672" y="274"/>
                    </a:lnTo>
                    <a:lnTo>
                      <a:pt x="1620" y="248"/>
                    </a:lnTo>
                    <a:lnTo>
                      <a:pt x="1566" y="222"/>
                    </a:lnTo>
                    <a:lnTo>
                      <a:pt x="1510" y="196"/>
                    </a:lnTo>
                    <a:lnTo>
                      <a:pt x="1456" y="174"/>
                    </a:lnTo>
                    <a:lnTo>
                      <a:pt x="1400" y="152"/>
                    </a:lnTo>
                    <a:lnTo>
                      <a:pt x="1344" y="132"/>
                    </a:lnTo>
                    <a:lnTo>
                      <a:pt x="1286" y="112"/>
                    </a:lnTo>
                    <a:lnTo>
                      <a:pt x="1228" y="94"/>
                    </a:lnTo>
                    <a:lnTo>
                      <a:pt x="1170" y="78"/>
                    </a:lnTo>
                    <a:lnTo>
                      <a:pt x="1112" y="64"/>
                    </a:lnTo>
                    <a:lnTo>
                      <a:pt x="1052" y="50"/>
                    </a:lnTo>
                    <a:lnTo>
                      <a:pt x="994" y="38"/>
                    </a:lnTo>
                    <a:lnTo>
                      <a:pt x="934" y="28"/>
                    </a:lnTo>
                    <a:lnTo>
                      <a:pt x="872" y="20"/>
                    </a:lnTo>
                    <a:lnTo>
                      <a:pt x="812" y="12"/>
                    </a:lnTo>
                    <a:lnTo>
                      <a:pt x="750" y="8"/>
                    </a:lnTo>
                    <a:lnTo>
                      <a:pt x="688" y="2"/>
                    </a:lnTo>
                    <a:lnTo>
                      <a:pt x="626" y="0"/>
                    </a:lnTo>
                    <a:lnTo>
                      <a:pt x="564" y="0"/>
                    </a:lnTo>
                    <a:lnTo>
                      <a:pt x="564" y="0"/>
                    </a:lnTo>
                    <a:close/>
                  </a:path>
                </a:pathLst>
              </a:custGeom>
              <a:gradFill flip="none" rotWithShape="1">
                <a:gsLst>
                  <a:gs pos="46000">
                    <a:schemeClr val="accent4">
                      <a:lumMod val="20000"/>
                      <a:lumOff val="80000"/>
                    </a:schemeClr>
                  </a:gs>
                  <a:gs pos="100000">
                    <a:schemeClr val="accent4">
                      <a:lumMod val="60000"/>
                      <a:lumOff val="40000"/>
                    </a:schemeClr>
                  </a:gs>
                </a:gsLst>
                <a:lin ang="66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7"/>
              <p:cNvSpPr>
                <a:spLocks/>
              </p:cNvSpPr>
              <p:nvPr/>
            </p:nvSpPr>
            <p:spPr bwMode="auto">
              <a:xfrm>
                <a:off x="4776" y="2512"/>
                <a:ext cx="972" cy="1376"/>
              </a:xfrm>
              <a:custGeom>
                <a:avLst/>
                <a:gdLst>
                  <a:gd name="T0" fmla="*/ 0 w 972"/>
                  <a:gd name="T1" fmla="*/ 1376 h 1376"/>
                  <a:gd name="T2" fmla="*/ 0 w 972"/>
                  <a:gd name="T3" fmla="*/ 1376 h 1376"/>
                  <a:gd name="T4" fmla="*/ 88 w 972"/>
                  <a:gd name="T5" fmla="*/ 1326 h 1376"/>
                  <a:gd name="T6" fmla="*/ 168 w 972"/>
                  <a:gd name="T7" fmla="*/ 1276 h 1376"/>
                  <a:gd name="T8" fmla="*/ 240 w 972"/>
                  <a:gd name="T9" fmla="*/ 1226 h 1376"/>
                  <a:gd name="T10" fmla="*/ 306 w 972"/>
                  <a:gd name="T11" fmla="*/ 1178 h 1376"/>
                  <a:gd name="T12" fmla="*/ 362 w 972"/>
                  <a:gd name="T13" fmla="*/ 1130 h 1376"/>
                  <a:gd name="T14" fmla="*/ 414 w 972"/>
                  <a:gd name="T15" fmla="*/ 1082 h 1376"/>
                  <a:gd name="T16" fmla="*/ 458 w 972"/>
                  <a:gd name="T17" fmla="*/ 1036 h 1376"/>
                  <a:gd name="T18" fmla="*/ 496 w 972"/>
                  <a:gd name="T19" fmla="*/ 990 h 1376"/>
                  <a:gd name="T20" fmla="*/ 528 w 972"/>
                  <a:gd name="T21" fmla="*/ 944 h 1376"/>
                  <a:gd name="T22" fmla="*/ 554 w 972"/>
                  <a:gd name="T23" fmla="*/ 900 h 1376"/>
                  <a:gd name="T24" fmla="*/ 576 w 972"/>
                  <a:gd name="T25" fmla="*/ 856 h 1376"/>
                  <a:gd name="T26" fmla="*/ 594 w 972"/>
                  <a:gd name="T27" fmla="*/ 814 h 1376"/>
                  <a:gd name="T28" fmla="*/ 606 w 972"/>
                  <a:gd name="T29" fmla="*/ 774 h 1376"/>
                  <a:gd name="T30" fmla="*/ 616 w 972"/>
                  <a:gd name="T31" fmla="*/ 734 h 1376"/>
                  <a:gd name="T32" fmla="*/ 622 w 972"/>
                  <a:gd name="T33" fmla="*/ 696 h 1376"/>
                  <a:gd name="T34" fmla="*/ 624 w 972"/>
                  <a:gd name="T35" fmla="*/ 660 h 1376"/>
                  <a:gd name="T36" fmla="*/ 622 w 972"/>
                  <a:gd name="T37" fmla="*/ 626 h 1376"/>
                  <a:gd name="T38" fmla="*/ 620 w 972"/>
                  <a:gd name="T39" fmla="*/ 592 h 1376"/>
                  <a:gd name="T40" fmla="*/ 614 w 972"/>
                  <a:gd name="T41" fmla="*/ 560 h 1376"/>
                  <a:gd name="T42" fmla="*/ 606 w 972"/>
                  <a:gd name="T43" fmla="*/ 530 h 1376"/>
                  <a:gd name="T44" fmla="*/ 598 w 972"/>
                  <a:gd name="T45" fmla="*/ 504 h 1376"/>
                  <a:gd name="T46" fmla="*/ 588 w 972"/>
                  <a:gd name="T47" fmla="*/ 478 h 1376"/>
                  <a:gd name="T48" fmla="*/ 576 w 972"/>
                  <a:gd name="T49" fmla="*/ 454 h 1376"/>
                  <a:gd name="T50" fmla="*/ 566 w 972"/>
                  <a:gd name="T51" fmla="*/ 432 h 1376"/>
                  <a:gd name="T52" fmla="*/ 544 w 972"/>
                  <a:gd name="T53" fmla="*/ 396 h 1376"/>
                  <a:gd name="T54" fmla="*/ 524 w 972"/>
                  <a:gd name="T55" fmla="*/ 368 h 1376"/>
                  <a:gd name="T56" fmla="*/ 506 w 972"/>
                  <a:gd name="T57" fmla="*/ 346 h 1376"/>
                  <a:gd name="T58" fmla="*/ 970 w 972"/>
                  <a:gd name="T59" fmla="*/ 0 h 1376"/>
                  <a:gd name="T60" fmla="*/ 970 w 972"/>
                  <a:gd name="T61" fmla="*/ 0 h 1376"/>
                  <a:gd name="T62" fmla="*/ 972 w 972"/>
                  <a:gd name="T63" fmla="*/ 38 h 1376"/>
                  <a:gd name="T64" fmla="*/ 970 w 972"/>
                  <a:gd name="T65" fmla="*/ 82 h 1376"/>
                  <a:gd name="T66" fmla="*/ 966 w 972"/>
                  <a:gd name="T67" fmla="*/ 142 h 1376"/>
                  <a:gd name="T68" fmla="*/ 956 w 972"/>
                  <a:gd name="T69" fmla="*/ 214 h 1376"/>
                  <a:gd name="T70" fmla="*/ 948 w 972"/>
                  <a:gd name="T71" fmla="*/ 254 h 1376"/>
                  <a:gd name="T72" fmla="*/ 938 w 972"/>
                  <a:gd name="T73" fmla="*/ 296 h 1376"/>
                  <a:gd name="T74" fmla="*/ 928 w 972"/>
                  <a:gd name="T75" fmla="*/ 342 h 1376"/>
                  <a:gd name="T76" fmla="*/ 914 w 972"/>
                  <a:gd name="T77" fmla="*/ 390 h 1376"/>
                  <a:gd name="T78" fmla="*/ 896 w 972"/>
                  <a:gd name="T79" fmla="*/ 438 h 1376"/>
                  <a:gd name="T80" fmla="*/ 878 w 972"/>
                  <a:gd name="T81" fmla="*/ 490 h 1376"/>
                  <a:gd name="T82" fmla="*/ 854 w 972"/>
                  <a:gd name="T83" fmla="*/ 542 h 1376"/>
                  <a:gd name="T84" fmla="*/ 828 w 972"/>
                  <a:gd name="T85" fmla="*/ 596 h 1376"/>
                  <a:gd name="T86" fmla="*/ 800 w 972"/>
                  <a:gd name="T87" fmla="*/ 652 h 1376"/>
                  <a:gd name="T88" fmla="*/ 766 w 972"/>
                  <a:gd name="T89" fmla="*/ 708 h 1376"/>
                  <a:gd name="T90" fmla="*/ 730 w 972"/>
                  <a:gd name="T91" fmla="*/ 766 h 1376"/>
                  <a:gd name="T92" fmla="*/ 688 w 972"/>
                  <a:gd name="T93" fmla="*/ 822 h 1376"/>
                  <a:gd name="T94" fmla="*/ 642 w 972"/>
                  <a:gd name="T95" fmla="*/ 880 h 1376"/>
                  <a:gd name="T96" fmla="*/ 592 w 972"/>
                  <a:gd name="T97" fmla="*/ 938 h 1376"/>
                  <a:gd name="T98" fmla="*/ 538 w 972"/>
                  <a:gd name="T99" fmla="*/ 996 h 1376"/>
                  <a:gd name="T100" fmla="*/ 478 w 972"/>
                  <a:gd name="T101" fmla="*/ 1052 h 1376"/>
                  <a:gd name="T102" fmla="*/ 412 w 972"/>
                  <a:gd name="T103" fmla="*/ 1110 h 1376"/>
                  <a:gd name="T104" fmla="*/ 342 w 972"/>
                  <a:gd name="T105" fmla="*/ 1166 h 1376"/>
                  <a:gd name="T106" fmla="*/ 266 w 972"/>
                  <a:gd name="T107" fmla="*/ 1220 h 1376"/>
                  <a:gd name="T108" fmla="*/ 184 w 972"/>
                  <a:gd name="T109" fmla="*/ 1274 h 1376"/>
                  <a:gd name="T110" fmla="*/ 94 w 972"/>
                  <a:gd name="T111" fmla="*/ 1326 h 1376"/>
                  <a:gd name="T112" fmla="*/ 0 w 972"/>
                  <a:gd name="T113" fmla="*/ 1376 h 1376"/>
                  <a:gd name="T114" fmla="*/ 0 w 972"/>
                  <a:gd name="T115" fmla="*/ 1376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72" h="1376">
                    <a:moveTo>
                      <a:pt x="0" y="1376"/>
                    </a:moveTo>
                    <a:lnTo>
                      <a:pt x="0" y="1376"/>
                    </a:lnTo>
                    <a:lnTo>
                      <a:pt x="88" y="1326"/>
                    </a:lnTo>
                    <a:lnTo>
                      <a:pt x="168" y="1276"/>
                    </a:lnTo>
                    <a:lnTo>
                      <a:pt x="240" y="1226"/>
                    </a:lnTo>
                    <a:lnTo>
                      <a:pt x="306" y="1178"/>
                    </a:lnTo>
                    <a:lnTo>
                      <a:pt x="362" y="1130"/>
                    </a:lnTo>
                    <a:lnTo>
                      <a:pt x="414" y="1082"/>
                    </a:lnTo>
                    <a:lnTo>
                      <a:pt x="458" y="1036"/>
                    </a:lnTo>
                    <a:lnTo>
                      <a:pt x="496" y="990"/>
                    </a:lnTo>
                    <a:lnTo>
                      <a:pt x="528" y="944"/>
                    </a:lnTo>
                    <a:lnTo>
                      <a:pt x="554" y="900"/>
                    </a:lnTo>
                    <a:lnTo>
                      <a:pt x="576" y="856"/>
                    </a:lnTo>
                    <a:lnTo>
                      <a:pt x="594" y="814"/>
                    </a:lnTo>
                    <a:lnTo>
                      <a:pt x="606" y="774"/>
                    </a:lnTo>
                    <a:lnTo>
                      <a:pt x="616" y="734"/>
                    </a:lnTo>
                    <a:lnTo>
                      <a:pt x="622" y="696"/>
                    </a:lnTo>
                    <a:lnTo>
                      <a:pt x="624" y="660"/>
                    </a:lnTo>
                    <a:lnTo>
                      <a:pt x="622" y="626"/>
                    </a:lnTo>
                    <a:lnTo>
                      <a:pt x="620" y="592"/>
                    </a:lnTo>
                    <a:lnTo>
                      <a:pt x="614" y="560"/>
                    </a:lnTo>
                    <a:lnTo>
                      <a:pt x="606" y="530"/>
                    </a:lnTo>
                    <a:lnTo>
                      <a:pt x="598" y="504"/>
                    </a:lnTo>
                    <a:lnTo>
                      <a:pt x="588" y="478"/>
                    </a:lnTo>
                    <a:lnTo>
                      <a:pt x="576" y="454"/>
                    </a:lnTo>
                    <a:lnTo>
                      <a:pt x="566" y="432"/>
                    </a:lnTo>
                    <a:lnTo>
                      <a:pt x="544" y="396"/>
                    </a:lnTo>
                    <a:lnTo>
                      <a:pt x="524" y="368"/>
                    </a:lnTo>
                    <a:lnTo>
                      <a:pt x="506" y="346"/>
                    </a:lnTo>
                    <a:lnTo>
                      <a:pt x="970" y="0"/>
                    </a:lnTo>
                    <a:lnTo>
                      <a:pt x="970" y="0"/>
                    </a:lnTo>
                    <a:lnTo>
                      <a:pt x="972" y="38"/>
                    </a:lnTo>
                    <a:lnTo>
                      <a:pt x="970" y="82"/>
                    </a:lnTo>
                    <a:lnTo>
                      <a:pt x="966" y="142"/>
                    </a:lnTo>
                    <a:lnTo>
                      <a:pt x="956" y="214"/>
                    </a:lnTo>
                    <a:lnTo>
                      <a:pt x="948" y="254"/>
                    </a:lnTo>
                    <a:lnTo>
                      <a:pt x="938" y="296"/>
                    </a:lnTo>
                    <a:lnTo>
                      <a:pt x="928" y="342"/>
                    </a:lnTo>
                    <a:lnTo>
                      <a:pt x="914" y="390"/>
                    </a:lnTo>
                    <a:lnTo>
                      <a:pt x="896" y="438"/>
                    </a:lnTo>
                    <a:lnTo>
                      <a:pt x="878" y="490"/>
                    </a:lnTo>
                    <a:lnTo>
                      <a:pt x="854" y="542"/>
                    </a:lnTo>
                    <a:lnTo>
                      <a:pt x="828" y="596"/>
                    </a:lnTo>
                    <a:lnTo>
                      <a:pt x="800" y="652"/>
                    </a:lnTo>
                    <a:lnTo>
                      <a:pt x="766" y="708"/>
                    </a:lnTo>
                    <a:lnTo>
                      <a:pt x="730" y="766"/>
                    </a:lnTo>
                    <a:lnTo>
                      <a:pt x="688" y="822"/>
                    </a:lnTo>
                    <a:lnTo>
                      <a:pt x="642" y="880"/>
                    </a:lnTo>
                    <a:lnTo>
                      <a:pt x="592" y="938"/>
                    </a:lnTo>
                    <a:lnTo>
                      <a:pt x="538" y="996"/>
                    </a:lnTo>
                    <a:lnTo>
                      <a:pt x="478" y="1052"/>
                    </a:lnTo>
                    <a:lnTo>
                      <a:pt x="412" y="1110"/>
                    </a:lnTo>
                    <a:lnTo>
                      <a:pt x="342" y="1166"/>
                    </a:lnTo>
                    <a:lnTo>
                      <a:pt x="266" y="1220"/>
                    </a:lnTo>
                    <a:lnTo>
                      <a:pt x="184" y="1274"/>
                    </a:lnTo>
                    <a:lnTo>
                      <a:pt x="94" y="1326"/>
                    </a:lnTo>
                    <a:lnTo>
                      <a:pt x="0" y="1376"/>
                    </a:lnTo>
                    <a:lnTo>
                      <a:pt x="0" y="1376"/>
                    </a:lnTo>
                    <a:close/>
                  </a:path>
                </a:pathLst>
              </a:custGeom>
              <a:gradFill flip="none" rotWithShape="1">
                <a:gsLst>
                  <a:gs pos="0">
                    <a:schemeClr val="accent4"/>
                  </a:gs>
                  <a:gs pos="100000">
                    <a:schemeClr val="accent4">
                      <a:lumMod val="23000"/>
                      <a:lumOff val="77000"/>
                    </a:schemeClr>
                  </a:gs>
                </a:gsLst>
                <a:lin ang="120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8"/>
              <p:cNvSpPr>
                <a:spLocks/>
              </p:cNvSpPr>
              <p:nvPr/>
            </p:nvSpPr>
            <p:spPr bwMode="auto">
              <a:xfrm>
                <a:off x="4481" y="2362"/>
                <a:ext cx="2" cy="6"/>
              </a:xfrm>
              <a:custGeom>
                <a:avLst/>
                <a:gdLst>
                  <a:gd name="T0" fmla="*/ 2 w 2"/>
                  <a:gd name="T1" fmla="*/ 6 h 6"/>
                  <a:gd name="T2" fmla="*/ 0 w 2"/>
                  <a:gd name="T3" fmla="*/ 6 h 6"/>
                  <a:gd name="T4" fmla="*/ 0 w 2"/>
                  <a:gd name="T5" fmla="*/ 0 h 6"/>
                  <a:gd name="T6" fmla="*/ 2 w 2"/>
                  <a:gd name="T7" fmla="*/ 6 h 6"/>
                </a:gdLst>
                <a:ahLst/>
                <a:cxnLst>
                  <a:cxn ang="0">
                    <a:pos x="T0" y="T1"/>
                  </a:cxn>
                  <a:cxn ang="0">
                    <a:pos x="T2" y="T3"/>
                  </a:cxn>
                  <a:cxn ang="0">
                    <a:pos x="T4" y="T5"/>
                  </a:cxn>
                  <a:cxn ang="0">
                    <a:pos x="T6" y="T7"/>
                  </a:cxn>
                </a:cxnLst>
                <a:rect l="0" t="0" r="r" b="b"/>
                <a:pathLst>
                  <a:path w="2" h="6">
                    <a:moveTo>
                      <a:pt x="2" y="6"/>
                    </a:moveTo>
                    <a:lnTo>
                      <a:pt x="0" y="6"/>
                    </a:lnTo>
                    <a:lnTo>
                      <a:pt x="0" y="0"/>
                    </a:lnTo>
                    <a:lnTo>
                      <a:pt x="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9"/>
              <p:cNvSpPr>
                <a:spLocks/>
              </p:cNvSpPr>
              <p:nvPr/>
            </p:nvSpPr>
            <p:spPr bwMode="auto">
              <a:xfrm>
                <a:off x="4285" y="682"/>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8F1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10"/>
              <p:cNvSpPr>
                <a:spLocks noChangeArrowheads="1"/>
              </p:cNvSpPr>
              <p:nvPr/>
            </p:nvSpPr>
            <p:spPr bwMode="auto">
              <a:xfrm>
                <a:off x="4421" y="572"/>
                <a:ext cx="1" cy="1"/>
              </a:xfrm>
              <a:prstGeom prst="rect">
                <a:avLst/>
              </a:prstGeom>
              <a:solidFill>
                <a:srgbClr val="8F19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1"/>
              <p:cNvSpPr>
                <a:spLocks/>
              </p:cNvSpPr>
              <p:nvPr/>
            </p:nvSpPr>
            <p:spPr bwMode="auto">
              <a:xfrm>
                <a:off x="3971" y="124"/>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8F1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2" name="TextBox 31"/>
            <p:cNvSpPr txBox="1"/>
            <p:nvPr/>
          </p:nvSpPr>
          <p:spPr>
            <a:xfrm rot="21302644">
              <a:off x="1790496" y="1864789"/>
              <a:ext cx="217355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75000"/>
                    </a:srgbClr>
                  </a:solidFill>
                  <a:effectLst/>
                  <a:uLnTx/>
                  <a:uFillTx/>
                  <a:latin typeface="Comic Sans MS" panose="030F0702030302020204" pitchFamily="66" charset="0"/>
                  <a:ea typeface="+mn-ea"/>
                  <a:cs typeface="+mn-cs"/>
                </a:rPr>
                <a:t>Sexual Sensation Seeking</a:t>
              </a:r>
              <a:endParaRPr kumimoji="0" lang="en-US" sz="16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endParaRPr>
            </a:p>
          </p:txBody>
        </p:sp>
      </p:grpSp>
      <p:grpSp>
        <p:nvGrpSpPr>
          <p:cNvPr id="41" name="Group 40"/>
          <p:cNvGrpSpPr/>
          <p:nvPr/>
        </p:nvGrpSpPr>
        <p:grpSpPr>
          <a:xfrm>
            <a:off x="8516458" y="3303657"/>
            <a:ext cx="2880363" cy="3055977"/>
            <a:chOff x="1234437" y="669808"/>
            <a:chExt cx="2880363" cy="3055977"/>
          </a:xfrm>
        </p:grpSpPr>
        <p:grpSp>
          <p:nvGrpSpPr>
            <p:cNvPr id="42" name="Group 4"/>
            <p:cNvGrpSpPr>
              <a:grpSpLocks noChangeAspect="1"/>
            </p:cNvGrpSpPr>
            <p:nvPr/>
          </p:nvGrpSpPr>
          <p:grpSpPr bwMode="auto">
            <a:xfrm>
              <a:off x="1234437" y="669808"/>
              <a:ext cx="2880363" cy="3055977"/>
              <a:chOff x="1921" y="124"/>
              <a:chExt cx="3838" cy="4072"/>
            </a:xfrm>
            <a:effectLst>
              <a:outerShdw blurRad="190500" dist="165100" dir="3600000" algn="tl" rotWithShape="0">
                <a:prstClr val="black">
                  <a:alpha val="31000"/>
                </a:prstClr>
              </a:outerShdw>
            </a:effectLst>
          </p:grpSpPr>
          <p:sp>
            <p:nvSpPr>
              <p:cNvPr id="44" name="AutoShape 3"/>
              <p:cNvSpPr>
                <a:spLocks noChangeAspect="1" noChangeArrowheads="1" noTextEdit="1"/>
              </p:cNvSpPr>
              <p:nvPr/>
            </p:nvSpPr>
            <p:spPr bwMode="auto">
              <a:xfrm>
                <a:off x="1921" y="124"/>
                <a:ext cx="3838" cy="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5"/>
              <p:cNvSpPr>
                <a:spLocks/>
              </p:cNvSpPr>
              <p:nvPr/>
            </p:nvSpPr>
            <p:spPr bwMode="auto">
              <a:xfrm>
                <a:off x="1921" y="500"/>
                <a:ext cx="3836" cy="3172"/>
              </a:xfrm>
              <a:custGeom>
                <a:avLst/>
                <a:gdLst>
                  <a:gd name="T0" fmla="*/ 3370 w 3836"/>
                  <a:gd name="T1" fmla="*/ 0 h 3172"/>
                  <a:gd name="T2" fmla="*/ 2928 w 3836"/>
                  <a:gd name="T3" fmla="*/ 38 h 3172"/>
                  <a:gd name="T4" fmla="*/ 2150 w 3836"/>
                  <a:gd name="T5" fmla="*/ 90 h 3172"/>
                  <a:gd name="T6" fmla="*/ 1502 w 3836"/>
                  <a:gd name="T7" fmla="*/ 122 h 3172"/>
                  <a:gd name="T8" fmla="*/ 982 w 3836"/>
                  <a:gd name="T9" fmla="*/ 136 h 3172"/>
                  <a:gd name="T10" fmla="*/ 580 w 3836"/>
                  <a:gd name="T11" fmla="*/ 138 h 3172"/>
                  <a:gd name="T12" fmla="*/ 288 w 3836"/>
                  <a:gd name="T13" fmla="*/ 132 h 3172"/>
                  <a:gd name="T14" fmla="*/ 44 w 3836"/>
                  <a:gd name="T15" fmla="*/ 120 h 3172"/>
                  <a:gd name="T16" fmla="*/ 84 w 3836"/>
                  <a:gd name="T17" fmla="*/ 696 h 3172"/>
                  <a:gd name="T18" fmla="*/ 152 w 3836"/>
                  <a:gd name="T19" fmla="*/ 680 h 3172"/>
                  <a:gd name="T20" fmla="*/ 292 w 3836"/>
                  <a:gd name="T21" fmla="*/ 656 h 3172"/>
                  <a:gd name="T22" fmla="*/ 432 w 3836"/>
                  <a:gd name="T23" fmla="*/ 638 h 3172"/>
                  <a:gd name="T24" fmla="*/ 576 w 3836"/>
                  <a:gd name="T25" fmla="*/ 628 h 3172"/>
                  <a:gd name="T26" fmla="*/ 648 w 3836"/>
                  <a:gd name="T27" fmla="*/ 628 h 3172"/>
                  <a:gd name="T28" fmla="*/ 772 w 3836"/>
                  <a:gd name="T29" fmla="*/ 630 h 3172"/>
                  <a:gd name="T30" fmla="*/ 896 w 3836"/>
                  <a:gd name="T31" fmla="*/ 640 h 3172"/>
                  <a:gd name="T32" fmla="*/ 1018 w 3836"/>
                  <a:gd name="T33" fmla="*/ 656 h 3172"/>
                  <a:gd name="T34" fmla="*/ 1136 w 3836"/>
                  <a:gd name="T35" fmla="*/ 678 h 3172"/>
                  <a:gd name="T36" fmla="*/ 1254 w 3836"/>
                  <a:gd name="T37" fmla="*/ 706 h 3172"/>
                  <a:gd name="T38" fmla="*/ 1370 w 3836"/>
                  <a:gd name="T39" fmla="*/ 740 h 3172"/>
                  <a:gd name="T40" fmla="*/ 1484 w 3836"/>
                  <a:gd name="T41" fmla="*/ 780 h 3172"/>
                  <a:gd name="T42" fmla="*/ 1594 w 3836"/>
                  <a:gd name="T43" fmla="*/ 824 h 3172"/>
                  <a:gd name="T44" fmla="*/ 1704 w 3836"/>
                  <a:gd name="T45" fmla="*/ 876 h 3172"/>
                  <a:gd name="T46" fmla="*/ 1810 w 3836"/>
                  <a:gd name="T47" fmla="*/ 930 h 3172"/>
                  <a:gd name="T48" fmla="*/ 1912 w 3836"/>
                  <a:gd name="T49" fmla="*/ 992 h 3172"/>
                  <a:gd name="T50" fmla="*/ 2012 w 3836"/>
                  <a:gd name="T51" fmla="*/ 1056 h 3172"/>
                  <a:gd name="T52" fmla="*/ 2110 w 3836"/>
                  <a:gd name="T53" fmla="*/ 1128 h 3172"/>
                  <a:gd name="T54" fmla="*/ 2204 w 3836"/>
                  <a:gd name="T55" fmla="*/ 1202 h 3172"/>
                  <a:gd name="T56" fmla="*/ 2294 w 3836"/>
                  <a:gd name="T57" fmla="*/ 1282 h 3172"/>
                  <a:gd name="T58" fmla="*/ 2382 w 3836"/>
                  <a:gd name="T59" fmla="*/ 1366 h 3172"/>
                  <a:gd name="T60" fmla="*/ 2466 w 3836"/>
                  <a:gd name="T61" fmla="*/ 1454 h 3172"/>
                  <a:gd name="T62" fmla="*/ 2546 w 3836"/>
                  <a:gd name="T63" fmla="*/ 1546 h 3172"/>
                  <a:gd name="T64" fmla="*/ 2622 w 3836"/>
                  <a:gd name="T65" fmla="*/ 1640 h 3172"/>
                  <a:gd name="T66" fmla="*/ 2694 w 3836"/>
                  <a:gd name="T67" fmla="*/ 1740 h 3172"/>
                  <a:gd name="T68" fmla="*/ 2762 w 3836"/>
                  <a:gd name="T69" fmla="*/ 1844 h 3172"/>
                  <a:gd name="T70" fmla="*/ 2826 w 3836"/>
                  <a:gd name="T71" fmla="*/ 1950 h 3172"/>
                  <a:gd name="T72" fmla="*/ 2886 w 3836"/>
                  <a:gd name="T73" fmla="*/ 2060 h 3172"/>
                  <a:gd name="T74" fmla="*/ 2940 w 3836"/>
                  <a:gd name="T75" fmla="*/ 2174 h 3172"/>
                  <a:gd name="T76" fmla="*/ 2990 w 3836"/>
                  <a:gd name="T77" fmla="*/ 2290 h 3172"/>
                  <a:gd name="T78" fmla="*/ 3036 w 3836"/>
                  <a:gd name="T79" fmla="*/ 2408 h 3172"/>
                  <a:gd name="T80" fmla="*/ 3076 w 3836"/>
                  <a:gd name="T81" fmla="*/ 2530 h 3172"/>
                  <a:gd name="T82" fmla="*/ 3110 w 3836"/>
                  <a:gd name="T83" fmla="*/ 2654 h 3172"/>
                  <a:gd name="T84" fmla="*/ 3140 w 3836"/>
                  <a:gd name="T85" fmla="*/ 2780 h 3172"/>
                  <a:gd name="T86" fmla="*/ 3166 w 3836"/>
                  <a:gd name="T87" fmla="*/ 2908 h 3172"/>
                  <a:gd name="T88" fmla="*/ 3184 w 3836"/>
                  <a:gd name="T89" fmla="*/ 3040 h 3172"/>
                  <a:gd name="T90" fmla="*/ 3198 w 3836"/>
                  <a:gd name="T91" fmla="*/ 3172 h 3172"/>
                  <a:gd name="T92" fmla="*/ 3246 w 3836"/>
                  <a:gd name="T93" fmla="*/ 3130 h 3172"/>
                  <a:gd name="T94" fmla="*/ 3326 w 3836"/>
                  <a:gd name="T95" fmla="*/ 3050 h 3172"/>
                  <a:gd name="T96" fmla="*/ 3386 w 3836"/>
                  <a:gd name="T97" fmla="*/ 2970 h 3172"/>
                  <a:gd name="T98" fmla="*/ 3432 w 3836"/>
                  <a:gd name="T99" fmla="*/ 2896 h 3172"/>
                  <a:gd name="T100" fmla="*/ 3462 w 3836"/>
                  <a:gd name="T101" fmla="*/ 2822 h 3172"/>
                  <a:gd name="T102" fmla="*/ 3482 w 3836"/>
                  <a:gd name="T103" fmla="*/ 2754 h 3172"/>
                  <a:gd name="T104" fmla="*/ 3488 w 3836"/>
                  <a:gd name="T105" fmla="*/ 2690 h 3172"/>
                  <a:gd name="T106" fmla="*/ 3488 w 3836"/>
                  <a:gd name="T107" fmla="*/ 2630 h 3172"/>
                  <a:gd name="T108" fmla="*/ 3480 w 3836"/>
                  <a:gd name="T109" fmla="*/ 2574 h 3172"/>
                  <a:gd name="T110" fmla="*/ 3466 w 3836"/>
                  <a:gd name="T111" fmla="*/ 2524 h 3172"/>
                  <a:gd name="T112" fmla="*/ 3438 w 3836"/>
                  <a:gd name="T113" fmla="*/ 2460 h 3172"/>
                  <a:gd name="T114" fmla="*/ 3402 w 3836"/>
                  <a:gd name="T115" fmla="*/ 2400 h 3172"/>
                  <a:gd name="T116" fmla="*/ 3372 w 3836"/>
                  <a:gd name="T117" fmla="*/ 2362 h 3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36" h="3172">
                    <a:moveTo>
                      <a:pt x="3836" y="2016"/>
                    </a:moveTo>
                    <a:lnTo>
                      <a:pt x="3370" y="0"/>
                    </a:lnTo>
                    <a:lnTo>
                      <a:pt x="3370" y="0"/>
                    </a:lnTo>
                    <a:lnTo>
                      <a:pt x="2928" y="38"/>
                    </a:lnTo>
                    <a:lnTo>
                      <a:pt x="2522" y="66"/>
                    </a:lnTo>
                    <a:lnTo>
                      <a:pt x="2150" y="90"/>
                    </a:lnTo>
                    <a:lnTo>
                      <a:pt x="1810" y="108"/>
                    </a:lnTo>
                    <a:lnTo>
                      <a:pt x="1502" y="122"/>
                    </a:lnTo>
                    <a:lnTo>
                      <a:pt x="1226" y="130"/>
                    </a:lnTo>
                    <a:lnTo>
                      <a:pt x="982" y="136"/>
                    </a:lnTo>
                    <a:lnTo>
                      <a:pt x="766" y="138"/>
                    </a:lnTo>
                    <a:lnTo>
                      <a:pt x="580" y="138"/>
                    </a:lnTo>
                    <a:lnTo>
                      <a:pt x="420" y="136"/>
                    </a:lnTo>
                    <a:lnTo>
                      <a:pt x="288" y="132"/>
                    </a:lnTo>
                    <a:lnTo>
                      <a:pt x="182" y="128"/>
                    </a:lnTo>
                    <a:lnTo>
                      <a:pt x="44" y="120"/>
                    </a:lnTo>
                    <a:lnTo>
                      <a:pt x="0" y="116"/>
                    </a:lnTo>
                    <a:lnTo>
                      <a:pt x="84" y="696"/>
                    </a:lnTo>
                    <a:lnTo>
                      <a:pt x="84" y="696"/>
                    </a:lnTo>
                    <a:lnTo>
                      <a:pt x="152" y="680"/>
                    </a:lnTo>
                    <a:lnTo>
                      <a:pt x="222" y="666"/>
                    </a:lnTo>
                    <a:lnTo>
                      <a:pt x="292" y="656"/>
                    </a:lnTo>
                    <a:lnTo>
                      <a:pt x="362" y="646"/>
                    </a:lnTo>
                    <a:lnTo>
                      <a:pt x="432" y="638"/>
                    </a:lnTo>
                    <a:lnTo>
                      <a:pt x="504" y="632"/>
                    </a:lnTo>
                    <a:lnTo>
                      <a:pt x="576" y="628"/>
                    </a:lnTo>
                    <a:lnTo>
                      <a:pt x="648" y="628"/>
                    </a:lnTo>
                    <a:lnTo>
                      <a:pt x="648" y="628"/>
                    </a:lnTo>
                    <a:lnTo>
                      <a:pt x="710" y="628"/>
                    </a:lnTo>
                    <a:lnTo>
                      <a:pt x="772" y="630"/>
                    </a:lnTo>
                    <a:lnTo>
                      <a:pt x="834" y="636"/>
                    </a:lnTo>
                    <a:lnTo>
                      <a:pt x="896" y="640"/>
                    </a:lnTo>
                    <a:lnTo>
                      <a:pt x="956" y="648"/>
                    </a:lnTo>
                    <a:lnTo>
                      <a:pt x="1018" y="656"/>
                    </a:lnTo>
                    <a:lnTo>
                      <a:pt x="1078" y="666"/>
                    </a:lnTo>
                    <a:lnTo>
                      <a:pt x="1136" y="678"/>
                    </a:lnTo>
                    <a:lnTo>
                      <a:pt x="1196" y="692"/>
                    </a:lnTo>
                    <a:lnTo>
                      <a:pt x="1254" y="706"/>
                    </a:lnTo>
                    <a:lnTo>
                      <a:pt x="1312" y="722"/>
                    </a:lnTo>
                    <a:lnTo>
                      <a:pt x="1370" y="740"/>
                    </a:lnTo>
                    <a:lnTo>
                      <a:pt x="1428" y="760"/>
                    </a:lnTo>
                    <a:lnTo>
                      <a:pt x="1484" y="780"/>
                    </a:lnTo>
                    <a:lnTo>
                      <a:pt x="1540" y="802"/>
                    </a:lnTo>
                    <a:lnTo>
                      <a:pt x="1594" y="824"/>
                    </a:lnTo>
                    <a:lnTo>
                      <a:pt x="1650" y="850"/>
                    </a:lnTo>
                    <a:lnTo>
                      <a:pt x="1704" y="876"/>
                    </a:lnTo>
                    <a:lnTo>
                      <a:pt x="1756" y="902"/>
                    </a:lnTo>
                    <a:lnTo>
                      <a:pt x="1810" y="930"/>
                    </a:lnTo>
                    <a:lnTo>
                      <a:pt x="1862" y="960"/>
                    </a:lnTo>
                    <a:lnTo>
                      <a:pt x="1912" y="992"/>
                    </a:lnTo>
                    <a:lnTo>
                      <a:pt x="1964" y="1024"/>
                    </a:lnTo>
                    <a:lnTo>
                      <a:pt x="2012" y="1056"/>
                    </a:lnTo>
                    <a:lnTo>
                      <a:pt x="2062" y="1092"/>
                    </a:lnTo>
                    <a:lnTo>
                      <a:pt x="2110" y="1128"/>
                    </a:lnTo>
                    <a:lnTo>
                      <a:pt x="2158" y="1164"/>
                    </a:lnTo>
                    <a:lnTo>
                      <a:pt x="2204" y="1202"/>
                    </a:lnTo>
                    <a:lnTo>
                      <a:pt x="2250" y="1242"/>
                    </a:lnTo>
                    <a:lnTo>
                      <a:pt x="2294" y="1282"/>
                    </a:lnTo>
                    <a:lnTo>
                      <a:pt x="2340" y="1322"/>
                    </a:lnTo>
                    <a:lnTo>
                      <a:pt x="2382" y="1366"/>
                    </a:lnTo>
                    <a:lnTo>
                      <a:pt x="2424" y="1408"/>
                    </a:lnTo>
                    <a:lnTo>
                      <a:pt x="2466" y="1454"/>
                    </a:lnTo>
                    <a:lnTo>
                      <a:pt x="2506" y="1498"/>
                    </a:lnTo>
                    <a:lnTo>
                      <a:pt x="2546" y="1546"/>
                    </a:lnTo>
                    <a:lnTo>
                      <a:pt x="2584" y="1592"/>
                    </a:lnTo>
                    <a:lnTo>
                      <a:pt x="2622" y="1640"/>
                    </a:lnTo>
                    <a:lnTo>
                      <a:pt x="2658" y="1690"/>
                    </a:lnTo>
                    <a:lnTo>
                      <a:pt x="2694" y="1740"/>
                    </a:lnTo>
                    <a:lnTo>
                      <a:pt x="2728" y="1792"/>
                    </a:lnTo>
                    <a:lnTo>
                      <a:pt x="2762" y="1844"/>
                    </a:lnTo>
                    <a:lnTo>
                      <a:pt x="2794" y="1896"/>
                    </a:lnTo>
                    <a:lnTo>
                      <a:pt x="2826" y="1950"/>
                    </a:lnTo>
                    <a:lnTo>
                      <a:pt x="2856" y="2004"/>
                    </a:lnTo>
                    <a:lnTo>
                      <a:pt x="2886" y="2060"/>
                    </a:lnTo>
                    <a:lnTo>
                      <a:pt x="2914" y="2116"/>
                    </a:lnTo>
                    <a:lnTo>
                      <a:pt x="2940" y="2174"/>
                    </a:lnTo>
                    <a:lnTo>
                      <a:pt x="2966" y="2230"/>
                    </a:lnTo>
                    <a:lnTo>
                      <a:pt x="2990" y="2290"/>
                    </a:lnTo>
                    <a:lnTo>
                      <a:pt x="3014" y="2348"/>
                    </a:lnTo>
                    <a:lnTo>
                      <a:pt x="3036" y="2408"/>
                    </a:lnTo>
                    <a:lnTo>
                      <a:pt x="3056" y="2468"/>
                    </a:lnTo>
                    <a:lnTo>
                      <a:pt x="3076" y="2530"/>
                    </a:lnTo>
                    <a:lnTo>
                      <a:pt x="3094" y="2592"/>
                    </a:lnTo>
                    <a:lnTo>
                      <a:pt x="3110" y="2654"/>
                    </a:lnTo>
                    <a:lnTo>
                      <a:pt x="3126" y="2716"/>
                    </a:lnTo>
                    <a:lnTo>
                      <a:pt x="3140" y="2780"/>
                    </a:lnTo>
                    <a:lnTo>
                      <a:pt x="3154" y="2844"/>
                    </a:lnTo>
                    <a:lnTo>
                      <a:pt x="3166" y="2908"/>
                    </a:lnTo>
                    <a:lnTo>
                      <a:pt x="3176" y="2974"/>
                    </a:lnTo>
                    <a:lnTo>
                      <a:pt x="3184" y="3040"/>
                    </a:lnTo>
                    <a:lnTo>
                      <a:pt x="3192" y="3106"/>
                    </a:lnTo>
                    <a:lnTo>
                      <a:pt x="3198" y="3172"/>
                    </a:lnTo>
                    <a:lnTo>
                      <a:pt x="3198" y="3172"/>
                    </a:lnTo>
                    <a:lnTo>
                      <a:pt x="3246" y="3130"/>
                    </a:lnTo>
                    <a:lnTo>
                      <a:pt x="3288" y="3090"/>
                    </a:lnTo>
                    <a:lnTo>
                      <a:pt x="3326" y="3050"/>
                    </a:lnTo>
                    <a:lnTo>
                      <a:pt x="3358" y="3010"/>
                    </a:lnTo>
                    <a:lnTo>
                      <a:pt x="3386" y="2970"/>
                    </a:lnTo>
                    <a:lnTo>
                      <a:pt x="3412" y="2932"/>
                    </a:lnTo>
                    <a:lnTo>
                      <a:pt x="3432" y="2896"/>
                    </a:lnTo>
                    <a:lnTo>
                      <a:pt x="3450" y="2858"/>
                    </a:lnTo>
                    <a:lnTo>
                      <a:pt x="3462" y="2822"/>
                    </a:lnTo>
                    <a:lnTo>
                      <a:pt x="3474" y="2788"/>
                    </a:lnTo>
                    <a:lnTo>
                      <a:pt x="3482" y="2754"/>
                    </a:lnTo>
                    <a:lnTo>
                      <a:pt x="3486" y="2720"/>
                    </a:lnTo>
                    <a:lnTo>
                      <a:pt x="3488" y="2690"/>
                    </a:lnTo>
                    <a:lnTo>
                      <a:pt x="3490" y="2658"/>
                    </a:lnTo>
                    <a:lnTo>
                      <a:pt x="3488" y="2630"/>
                    </a:lnTo>
                    <a:lnTo>
                      <a:pt x="3484" y="2600"/>
                    </a:lnTo>
                    <a:lnTo>
                      <a:pt x="3480" y="2574"/>
                    </a:lnTo>
                    <a:lnTo>
                      <a:pt x="3472" y="2548"/>
                    </a:lnTo>
                    <a:lnTo>
                      <a:pt x="3466" y="2524"/>
                    </a:lnTo>
                    <a:lnTo>
                      <a:pt x="3456" y="2502"/>
                    </a:lnTo>
                    <a:lnTo>
                      <a:pt x="3438" y="2460"/>
                    </a:lnTo>
                    <a:lnTo>
                      <a:pt x="3420" y="2426"/>
                    </a:lnTo>
                    <a:lnTo>
                      <a:pt x="3402" y="2400"/>
                    </a:lnTo>
                    <a:lnTo>
                      <a:pt x="3386" y="2378"/>
                    </a:lnTo>
                    <a:lnTo>
                      <a:pt x="3372" y="2362"/>
                    </a:lnTo>
                    <a:lnTo>
                      <a:pt x="3836" y="2016"/>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6"/>
              <p:cNvSpPr>
                <a:spLocks/>
              </p:cNvSpPr>
              <p:nvPr/>
            </p:nvSpPr>
            <p:spPr bwMode="auto">
              <a:xfrm>
                <a:off x="2014" y="1128"/>
                <a:ext cx="3114" cy="3068"/>
              </a:xfrm>
              <a:custGeom>
                <a:avLst/>
                <a:gdLst>
                  <a:gd name="T0" fmla="*/ 564 w 3114"/>
                  <a:gd name="T1" fmla="*/ 0 h 3068"/>
                  <a:gd name="T2" fmla="*/ 420 w 3114"/>
                  <a:gd name="T3" fmla="*/ 4 h 3068"/>
                  <a:gd name="T4" fmla="*/ 278 w 3114"/>
                  <a:gd name="T5" fmla="*/ 18 h 3068"/>
                  <a:gd name="T6" fmla="*/ 138 w 3114"/>
                  <a:gd name="T7" fmla="*/ 38 h 3068"/>
                  <a:gd name="T8" fmla="*/ 0 w 3114"/>
                  <a:gd name="T9" fmla="*/ 68 h 3068"/>
                  <a:gd name="T10" fmla="*/ 420 w 3114"/>
                  <a:gd name="T11" fmla="*/ 2964 h 3068"/>
                  <a:gd name="T12" fmla="*/ 554 w 3114"/>
                  <a:gd name="T13" fmla="*/ 2990 h 3068"/>
                  <a:gd name="T14" fmla="*/ 770 w 3114"/>
                  <a:gd name="T15" fmla="*/ 3026 h 3068"/>
                  <a:gd name="T16" fmla="*/ 982 w 3114"/>
                  <a:gd name="T17" fmla="*/ 3048 h 3068"/>
                  <a:gd name="T18" fmla="*/ 1144 w 3114"/>
                  <a:gd name="T19" fmla="*/ 3060 h 3068"/>
                  <a:gd name="T20" fmla="*/ 1320 w 3114"/>
                  <a:gd name="T21" fmla="*/ 3066 h 3068"/>
                  <a:gd name="T22" fmla="*/ 1506 w 3114"/>
                  <a:gd name="T23" fmla="*/ 3066 h 3068"/>
                  <a:gd name="T24" fmla="*/ 1698 w 3114"/>
                  <a:gd name="T25" fmla="*/ 3056 h 3068"/>
                  <a:gd name="T26" fmla="*/ 1896 w 3114"/>
                  <a:gd name="T27" fmla="*/ 3036 h 3068"/>
                  <a:gd name="T28" fmla="*/ 2098 w 3114"/>
                  <a:gd name="T29" fmla="*/ 3002 h 3068"/>
                  <a:gd name="T30" fmla="*/ 2298 w 3114"/>
                  <a:gd name="T31" fmla="*/ 2956 h 3068"/>
                  <a:gd name="T32" fmla="*/ 2496 w 3114"/>
                  <a:gd name="T33" fmla="*/ 2892 h 3068"/>
                  <a:gd name="T34" fmla="*/ 2594 w 3114"/>
                  <a:gd name="T35" fmla="*/ 2854 h 3068"/>
                  <a:gd name="T36" fmla="*/ 2688 w 3114"/>
                  <a:gd name="T37" fmla="*/ 2812 h 3068"/>
                  <a:gd name="T38" fmla="*/ 2782 w 3114"/>
                  <a:gd name="T39" fmla="*/ 2764 h 3068"/>
                  <a:gd name="T40" fmla="*/ 2832 w 3114"/>
                  <a:gd name="T41" fmla="*/ 2736 h 3068"/>
                  <a:gd name="T42" fmla="*/ 2926 w 3114"/>
                  <a:gd name="T43" fmla="*/ 2680 h 3068"/>
                  <a:gd name="T44" fmla="*/ 3008 w 3114"/>
                  <a:gd name="T45" fmla="*/ 2626 h 3068"/>
                  <a:gd name="T46" fmla="*/ 3082 w 3114"/>
                  <a:gd name="T47" fmla="*/ 2572 h 3068"/>
                  <a:gd name="T48" fmla="*/ 3114 w 3114"/>
                  <a:gd name="T49" fmla="*/ 2544 h 3068"/>
                  <a:gd name="T50" fmla="*/ 3100 w 3114"/>
                  <a:gd name="T51" fmla="*/ 2412 h 3068"/>
                  <a:gd name="T52" fmla="*/ 3082 w 3114"/>
                  <a:gd name="T53" fmla="*/ 2280 h 3068"/>
                  <a:gd name="T54" fmla="*/ 3056 w 3114"/>
                  <a:gd name="T55" fmla="*/ 2152 h 3068"/>
                  <a:gd name="T56" fmla="*/ 3026 w 3114"/>
                  <a:gd name="T57" fmla="*/ 2026 h 3068"/>
                  <a:gd name="T58" fmla="*/ 2992 w 3114"/>
                  <a:gd name="T59" fmla="*/ 1902 h 3068"/>
                  <a:gd name="T60" fmla="*/ 2952 w 3114"/>
                  <a:gd name="T61" fmla="*/ 1780 h 3068"/>
                  <a:gd name="T62" fmla="*/ 2906 w 3114"/>
                  <a:gd name="T63" fmla="*/ 1662 h 3068"/>
                  <a:gd name="T64" fmla="*/ 2856 w 3114"/>
                  <a:gd name="T65" fmla="*/ 1546 h 3068"/>
                  <a:gd name="T66" fmla="*/ 2802 w 3114"/>
                  <a:gd name="T67" fmla="*/ 1432 h 3068"/>
                  <a:gd name="T68" fmla="*/ 2742 w 3114"/>
                  <a:gd name="T69" fmla="*/ 1322 h 3068"/>
                  <a:gd name="T70" fmla="*/ 2678 w 3114"/>
                  <a:gd name="T71" fmla="*/ 1216 h 3068"/>
                  <a:gd name="T72" fmla="*/ 2610 w 3114"/>
                  <a:gd name="T73" fmla="*/ 1112 h 3068"/>
                  <a:gd name="T74" fmla="*/ 2538 w 3114"/>
                  <a:gd name="T75" fmla="*/ 1012 h 3068"/>
                  <a:gd name="T76" fmla="*/ 2462 w 3114"/>
                  <a:gd name="T77" fmla="*/ 918 h 3068"/>
                  <a:gd name="T78" fmla="*/ 2382 w 3114"/>
                  <a:gd name="T79" fmla="*/ 826 h 3068"/>
                  <a:gd name="T80" fmla="*/ 2298 w 3114"/>
                  <a:gd name="T81" fmla="*/ 738 h 3068"/>
                  <a:gd name="T82" fmla="*/ 2210 w 3114"/>
                  <a:gd name="T83" fmla="*/ 654 h 3068"/>
                  <a:gd name="T84" fmla="*/ 2120 w 3114"/>
                  <a:gd name="T85" fmla="*/ 574 h 3068"/>
                  <a:gd name="T86" fmla="*/ 2026 w 3114"/>
                  <a:gd name="T87" fmla="*/ 500 h 3068"/>
                  <a:gd name="T88" fmla="*/ 1928 w 3114"/>
                  <a:gd name="T89" fmla="*/ 428 h 3068"/>
                  <a:gd name="T90" fmla="*/ 1828 w 3114"/>
                  <a:gd name="T91" fmla="*/ 364 h 3068"/>
                  <a:gd name="T92" fmla="*/ 1726 w 3114"/>
                  <a:gd name="T93" fmla="*/ 302 h 3068"/>
                  <a:gd name="T94" fmla="*/ 1620 w 3114"/>
                  <a:gd name="T95" fmla="*/ 248 h 3068"/>
                  <a:gd name="T96" fmla="*/ 1510 w 3114"/>
                  <a:gd name="T97" fmla="*/ 196 h 3068"/>
                  <a:gd name="T98" fmla="*/ 1400 w 3114"/>
                  <a:gd name="T99" fmla="*/ 152 h 3068"/>
                  <a:gd name="T100" fmla="*/ 1286 w 3114"/>
                  <a:gd name="T101" fmla="*/ 112 h 3068"/>
                  <a:gd name="T102" fmla="*/ 1170 w 3114"/>
                  <a:gd name="T103" fmla="*/ 78 h 3068"/>
                  <a:gd name="T104" fmla="*/ 1052 w 3114"/>
                  <a:gd name="T105" fmla="*/ 50 h 3068"/>
                  <a:gd name="T106" fmla="*/ 934 w 3114"/>
                  <a:gd name="T107" fmla="*/ 28 h 3068"/>
                  <a:gd name="T108" fmla="*/ 812 w 3114"/>
                  <a:gd name="T109" fmla="*/ 12 h 3068"/>
                  <a:gd name="T110" fmla="*/ 688 w 3114"/>
                  <a:gd name="T111" fmla="*/ 2 h 3068"/>
                  <a:gd name="T112" fmla="*/ 564 w 3114"/>
                  <a:gd name="T113" fmla="*/ 0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14" h="3068">
                    <a:moveTo>
                      <a:pt x="564" y="0"/>
                    </a:moveTo>
                    <a:lnTo>
                      <a:pt x="564" y="0"/>
                    </a:lnTo>
                    <a:lnTo>
                      <a:pt x="492" y="0"/>
                    </a:lnTo>
                    <a:lnTo>
                      <a:pt x="420" y="4"/>
                    </a:lnTo>
                    <a:lnTo>
                      <a:pt x="348" y="10"/>
                    </a:lnTo>
                    <a:lnTo>
                      <a:pt x="278" y="18"/>
                    </a:lnTo>
                    <a:lnTo>
                      <a:pt x="208" y="28"/>
                    </a:lnTo>
                    <a:lnTo>
                      <a:pt x="138" y="38"/>
                    </a:lnTo>
                    <a:lnTo>
                      <a:pt x="68" y="52"/>
                    </a:lnTo>
                    <a:lnTo>
                      <a:pt x="0" y="68"/>
                    </a:lnTo>
                    <a:lnTo>
                      <a:pt x="420" y="2964"/>
                    </a:lnTo>
                    <a:lnTo>
                      <a:pt x="420" y="2964"/>
                    </a:lnTo>
                    <a:lnTo>
                      <a:pt x="482" y="2976"/>
                    </a:lnTo>
                    <a:lnTo>
                      <a:pt x="554" y="2990"/>
                    </a:lnTo>
                    <a:lnTo>
                      <a:pt x="650" y="3008"/>
                    </a:lnTo>
                    <a:lnTo>
                      <a:pt x="770" y="3026"/>
                    </a:lnTo>
                    <a:lnTo>
                      <a:pt x="908" y="3042"/>
                    </a:lnTo>
                    <a:lnTo>
                      <a:pt x="982" y="3048"/>
                    </a:lnTo>
                    <a:lnTo>
                      <a:pt x="1062" y="3056"/>
                    </a:lnTo>
                    <a:lnTo>
                      <a:pt x="1144" y="3060"/>
                    </a:lnTo>
                    <a:lnTo>
                      <a:pt x="1232" y="3064"/>
                    </a:lnTo>
                    <a:lnTo>
                      <a:pt x="1320" y="3066"/>
                    </a:lnTo>
                    <a:lnTo>
                      <a:pt x="1412" y="3068"/>
                    </a:lnTo>
                    <a:lnTo>
                      <a:pt x="1506" y="3066"/>
                    </a:lnTo>
                    <a:lnTo>
                      <a:pt x="1602" y="3062"/>
                    </a:lnTo>
                    <a:lnTo>
                      <a:pt x="1698" y="3056"/>
                    </a:lnTo>
                    <a:lnTo>
                      <a:pt x="1798" y="3048"/>
                    </a:lnTo>
                    <a:lnTo>
                      <a:pt x="1896" y="3036"/>
                    </a:lnTo>
                    <a:lnTo>
                      <a:pt x="1996" y="3022"/>
                    </a:lnTo>
                    <a:lnTo>
                      <a:pt x="2098" y="3002"/>
                    </a:lnTo>
                    <a:lnTo>
                      <a:pt x="2198" y="2982"/>
                    </a:lnTo>
                    <a:lnTo>
                      <a:pt x="2298" y="2956"/>
                    </a:lnTo>
                    <a:lnTo>
                      <a:pt x="2398" y="2926"/>
                    </a:lnTo>
                    <a:lnTo>
                      <a:pt x="2496" y="2892"/>
                    </a:lnTo>
                    <a:lnTo>
                      <a:pt x="2544" y="2874"/>
                    </a:lnTo>
                    <a:lnTo>
                      <a:pt x="2594" y="2854"/>
                    </a:lnTo>
                    <a:lnTo>
                      <a:pt x="2642" y="2834"/>
                    </a:lnTo>
                    <a:lnTo>
                      <a:pt x="2688" y="2812"/>
                    </a:lnTo>
                    <a:lnTo>
                      <a:pt x="2736" y="2788"/>
                    </a:lnTo>
                    <a:lnTo>
                      <a:pt x="2782" y="2764"/>
                    </a:lnTo>
                    <a:lnTo>
                      <a:pt x="2782" y="2764"/>
                    </a:lnTo>
                    <a:lnTo>
                      <a:pt x="2832" y="2736"/>
                    </a:lnTo>
                    <a:lnTo>
                      <a:pt x="2880" y="2708"/>
                    </a:lnTo>
                    <a:lnTo>
                      <a:pt x="2926" y="2680"/>
                    </a:lnTo>
                    <a:lnTo>
                      <a:pt x="2968" y="2652"/>
                    </a:lnTo>
                    <a:lnTo>
                      <a:pt x="3008" y="2626"/>
                    </a:lnTo>
                    <a:lnTo>
                      <a:pt x="3046" y="2598"/>
                    </a:lnTo>
                    <a:lnTo>
                      <a:pt x="3082" y="2572"/>
                    </a:lnTo>
                    <a:lnTo>
                      <a:pt x="3114" y="2544"/>
                    </a:lnTo>
                    <a:lnTo>
                      <a:pt x="3114" y="2544"/>
                    </a:lnTo>
                    <a:lnTo>
                      <a:pt x="3108" y="2478"/>
                    </a:lnTo>
                    <a:lnTo>
                      <a:pt x="3100" y="2412"/>
                    </a:lnTo>
                    <a:lnTo>
                      <a:pt x="3092" y="2346"/>
                    </a:lnTo>
                    <a:lnTo>
                      <a:pt x="3082" y="2280"/>
                    </a:lnTo>
                    <a:lnTo>
                      <a:pt x="3070" y="2216"/>
                    </a:lnTo>
                    <a:lnTo>
                      <a:pt x="3056" y="2152"/>
                    </a:lnTo>
                    <a:lnTo>
                      <a:pt x="3042" y="2088"/>
                    </a:lnTo>
                    <a:lnTo>
                      <a:pt x="3026" y="2026"/>
                    </a:lnTo>
                    <a:lnTo>
                      <a:pt x="3010" y="1964"/>
                    </a:lnTo>
                    <a:lnTo>
                      <a:pt x="2992" y="1902"/>
                    </a:lnTo>
                    <a:lnTo>
                      <a:pt x="2972" y="1840"/>
                    </a:lnTo>
                    <a:lnTo>
                      <a:pt x="2952" y="1780"/>
                    </a:lnTo>
                    <a:lnTo>
                      <a:pt x="2930" y="1720"/>
                    </a:lnTo>
                    <a:lnTo>
                      <a:pt x="2906" y="1662"/>
                    </a:lnTo>
                    <a:lnTo>
                      <a:pt x="2882" y="1602"/>
                    </a:lnTo>
                    <a:lnTo>
                      <a:pt x="2856" y="1546"/>
                    </a:lnTo>
                    <a:lnTo>
                      <a:pt x="2830" y="1488"/>
                    </a:lnTo>
                    <a:lnTo>
                      <a:pt x="2802" y="1432"/>
                    </a:lnTo>
                    <a:lnTo>
                      <a:pt x="2772" y="1376"/>
                    </a:lnTo>
                    <a:lnTo>
                      <a:pt x="2742" y="1322"/>
                    </a:lnTo>
                    <a:lnTo>
                      <a:pt x="2710" y="1268"/>
                    </a:lnTo>
                    <a:lnTo>
                      <a:pt x="2678" y="1216"/>
                    </a:lnTo>
                    <a:lnTo>
                      <a:pt x="2644" y="1164"/>
                    </a:lnTo>
                    <a:lnTo>
                      <a:pt x="2610" y="1112"/>
                    </a:lnTo>
                    <a:lnTo>
                      <a:pt x="2574" y="1062"/>
                    </a:lnTo>
                    <a:lnTo>
                      <a:pt x="2538" y="1012"/>
                    </a:lnTo>
                    <a:lnTo>
                      <a:pt x="2500" y="964"/>
                    </a:lnTo>
                    <a:lnTo>
                      <a:pt x="2462" y="918"/>
                    </a:lnTo>
                    <a:lnTo>
                      <a:pt x="2422" y="870"/>
                    </a:lnTo>
                    <a:lnTo>
                      <a:pt x="2382" y="826"/>
                    </a:lnTo>
                    <a:lnTo>
                      <a:pt x="2340" y="780"/>
                    </a:lnTo>
                    <a:lnTo>
                      <a:pt x="2298" y="738"/>
                    </a:lnTo>
                    <a:lnTo>
                      <a:pt x="2256" y="694"/>
                    </a:lnTo>
                    <a:lnTo>
                      <a:pt x="2210" y="654"/>
                    </a:lnTo>
                    <a:lnTo>
                      <a:pt x="2166" y="614"/>
                    </a:lnTo>
                    <a:lnTo>
                      <a:pt x="2120" y="574"/>
                    </a:lnTo>
                    <a:lnTo>
                      <a:pt x="2074" y="536"/>
                    </a:lnTo>
                    <a:lnTo>
                      <a:pt x="2026" y="500"/>
                    </a:lnTo>
                    <a:lnTo>
                      <a:pt x="1978" y="464"/>
                    </a:lnTo>
                    <a:lnTo>
                      <a:pt x="1928" y="428"/>
                    </a:lnTo>
                    <a:lnTo>
                      <a:pt x="1880" y="396"/>
                    </a:lnTo>
                    <a:lnTo>
                      <a:pt x="1828" y="364"/>
                    </a:lnTo>
                    <a:lnTo>
                      <a:pt x="1778" y="332"/>
                    </a:lnTo>
                    <a:lnTo>
                      <a:pt x="1726" y="302"/>
                    </a:lnTo>
                    <a:lnTo>
                      <a:pt x="1672" y="274"/>
                    </a:lnTo>
                    <a:lnTo>
                      <a:pt x="1620" y="248"/>
                    </a:lnTo>
                    <a:lnTo>
                      <a:pt x="1566" y="222"/>
                    </a:lnTo>
                    <a:lnTo>
                      <a:pt x="1510" y="196"/>
                    </a:lnTo>
                    <a:lnTo>
                      <a:pt x="1456" y="174"/>
                    </a:lnTo>
                    <a:lnTo>
                      <a:pt x="1400" y="152"/>
                    </a:lnTo>
                    <a:lnTo>
                      <a:pt x="1344" y="132"/>
                    </a:lnTo>
                    <a:lnTo>
                      <a:pt x="1286" y="112"/>
                    </a:lnTo>
                    <a:lnTo>
                      <a:pt x="1228" y="94"/>
                    </a:lnTo>
                    <a:lnTo>
                      <a:pt x="1170" y="78"/>
                    </a:lnTo>
                    <a:lnTo>
                      <a:pt x="1112" y="64"/>
                    </a:lnTo>
                    <a:lnTo>
                      <a:pt x="1052" y="50"/>
                    </a:lnTo>
                    <a:lnTo>
                      <a:pt x="994" y="38"/>
                    </a:lnTo>
                    <a:lnTo>
                      <a:pt x="934" y="28"/>
                    </a:lnTo>
                    <a:lnTo>
                      <a:pt x="872" y="20"/>
                    </a:lnTo>
                    <a:lnTo>
                      <a:pt x="812" y="12"/>
                    </a:lnTo>
                    <a:lnTo>
                      <a:pt x="750" y="8"/>
                    </a:lnTo>
                    <a:lnTo>
                      <a:pt x="688" y="2"/>
                    </a:lnTo>
                    <a:lnTo>
                      <a:pt x="626" y="0"/>
                    </a:lnTo>
                    <a:lnTo>
                      <a:pt x="564" y="0"/>
                    </a:lnTo>
                    <a:lnTo>
                      <a:pt x="564" y="0"/>
                    </a:lnTo>
                    <a:close/>
                  </a:path>
                </a:pathLst>
              </a:custGeom>
              <a:gradFill flip="none" rotWithShape="1">
                <a:gsLst>
                  <a:gs pos="46000">
                    <a:schemeClr val="accent4">
                      <a:lumMod val="20000"/>
                      <a:lumOff val="80000"/>
                    </a:schemeClr>
                  </a:gs>
                  <a:gs pos="100000">
                    <a:schemeClr val="accent4">
                      <a:lumMod val="60000"/>
                      <a:lumOff val="40000"/>
                    </a:schemeClr>
                  </a:gs>
                </a:gsLst>
                <a:lin ang="66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7"/>
              <p:cNvSpPr>
                <a:spLocks/>
              </p:cNvSpPr>
              <p:nvPr/>
            </p:nvSpPr>
            <p:spPr bwMode="auto">
              <a:xfrm>
                <a:off x="4787" y="2516"/>
                <a:ext cx="972" cy="1376"/>
              </a:xfrm>
              <a:custGeom>
                <a:avLst/>
                <a:gdLst>
                  <a:gd name="T0" fmla="*/ 0 w 972"/>
                  <a:gd name="T1" fmla="*/ 1376 h 1376"/>
                  <a:gd name="T2" fmla="*/ 0 w 972"/>
                  <a:gd name="T3" fmla="*/ 1376 h 1376"/>
                  <a:gd name="T4" fmla="*/ 88 w 972"/>
                  <a:gd name="T5" fmla="*/ 1326 h 1376"/>
                  <a:gd name="T6" fmla="*/ 168 w 972"/>
                  <a:gd name="T7" fmla="*/ 1276 h 1376"/>
                  <a:gd name="T8" fmla="*/ 240 w 972"/>
                  <a:gd name="T9" fmla="*/ 1226 h 1376"/>
                  <a:gd name="T10" fmla="*/ 306 w 972"/>
                  <a:gd name="T11" fmla="*/ 1178 h 1376"/>
                  <a:gd name="T12" fmla="*/ 362 w 972"/>
                  <a:gd name="T13" fmla="*/ 1130 h 1376"/>
                  <a:gd name="T14" fmla="*/ 414 w 972"/>
                  <a:gd name="T15" fmla="*/ 1082 h 1376"/>
                  <a:gd name="T16" fmla="*/ 458 w 972"/>
                  <a:gd name="T17" fmla="*/ 1036 h 1376"/>
                  <a:gd name="T18" fmla="*/ 496 w 972"/>
                  <a:gd name="T19" fmla="*/ 990 h 1376"/>
                  <a:gd name="T20" fmla="*/ 528 w 972"/>
                  <a:gd name="T21" fmla="*/ 944 h 1376"/>
                  <a:gd name="T22" fmla="*/ 554 w 972"/>
                  <a:gd name="T23" fmla="*/ 900 h 1376"/>
                  <a:gd name="T24" fmla="*/ 576 w 972"/>
                  <a:gd name="T25" fmla="*/ 856 h 1376"/>
                  <a:gd name="T26" fmla="*/ 594 w 972"/>
                  <a:gd name="T27" fmla="*/ 814 h 1376"/>
                  <a:gd name="T28" fmla="*/ 606 w 972"/>
                  <a:gd name="T29" fmla="*/ 774 h 1376"/>
                  <a:gd name="T30" fmla="*/ 616 w 972"/>
                  <a:gd name="T31" fmla="*/ 734 h 1376"/>
                  <a:gd name="T32" fmla="*/ 622 w 972"/>
                  <a:gd name="T33" fmla="*/ 696 h 1376"/>
                  <a:gd name="T34" fmla="*/ 624 w 972"/>
                  <a:gd name="T35" fmla="*/ 660 h 1376"/>
                  <a:gd name="T36" fmla="*/ 622 w 972"/>
                  <a:gd name="T37" fmla="*/ 626 h 1376"/>
                  <a:gd name="T38" fmla="*/ 620 w 972"/>
                  <a:gd name="T39" fmla="*/ 592 h 1376"/>
                  <a:gd name="T40" fmla="*/ 614 w 972"/>
                  <a:gd name="T41" fmla="*/ 560 h 1376"/>
                  <a:gd name="T42" fmla="*/ 606 w 972"/>
                  <a:gd name="T43" fmla="*/ 530 h 1376"/>
                  <a:gd name="T44" fmla="*/ 598 w 972"/>
                  <a:gd name="T45" fmla="*/ 504 h 1376"/>
                  <a:gd name="T46" fmla="*/ 588 w 972"/>
                  <a:gd name="T47" fmla="*/ 478 h 1376"/>
                  <a:gd name="T48" fmla="*/ 576 w 972"/>
                  <a:gd name="T49" fmla="*/ 454 h 1376"/>
                  <a:gd name="T50" fmla="*/ 566 w 972"/>
                  <a:gd name="T51" fmla="*/ 432 h 1376"/>
                  <a:gd name="T52" fmla="*/ 544 w 972"/>
                  <a:gd name="T53" fmla="*/ 396 h 1376"/>
                  <a:gd name="T54" fmla="*/ 524 w 972"/>
                  <a:gd name="T55" fmla="*/ 368 h 1376"/>
                  <a:gd name="T56" fmla="*/ 506 w 972"/>
                  <a:gd name="T57" fmla="*/ 346 h 1376"/>
                  <a:gd name="T58" fmla="*/ 970 w 972"/>
                  <a:gd name="T59" fmla="*/ 0 h 1376"/>
                  <a:gd name="T60" fmla="*/ 970 w 972"/>
                  <a:gd name="T61" fmla="*/ 0 h 1376"/>
                  <a:gd name="T62" fmla="*/ 972 w 972"/>
                  <a:gd name="T63" fmla="*/ 38 h 1376"/>
                  <a:gd name="T64" fmla="*/ 970 w 972"/>
                  <a:gd name="T65" fmla="*/ 82 h 1376"/>
                  <a:gd name="T66" fmla="*/ 966 w 972"/>
                  <a:gd name="T67" fmla="*/ 142 h 1376"/>
                  <a:gd name="T68" fmla="*/ 956 w 972"/>
                  <a:gd name="T69" fmla="*/ 214 h 1376"/>
                  <a:gd name="T70" fmla="*/ 948 w 972"/>
                  <a:gd name="T71" fmla="*/ 254 h 1376"/>
                  <a:gd name="T72" fmla="*/ 938 w 972"/>
                  <a:gd name="T73" fmla="*/ 296 h 1376"/>
                  <a:gd name="T74" fmla="*/ 928 w 972"/>
                  <a:gd name="T75" fmla="*/ 342 h 1376"/>
                  <a:gd name="T76" fmla="*/ 914 w 972"/>
                  <a:gd name="T77" fmla="*/ 390 h 1376"/>
                  <a:gd name="T78" fmla="*/ 896 w 972"/>
                  <a:gd name="T79" fmla="*/ 438 h 1376"/>
                  <a:gd name="T80" fmla="*/ 878 w 972"/>
                  <a:gd name="T81" fmla="*/ 490 h 1376"/>
                  <a:gd name="T82" fmla="*/ 854 w 972"/>
                  <a:gd name="T83" fmla="*/ 542 h 1376"/>
                  <a:gd name="T84" fmla="*/ 828 w 972"/>
                  <a:gd name="T85" fmla="*/ 596 h 1376"/>
                  <a:gd name="T86" fmla="*/ 800 w 972"/>
                  <a:gd name="T87" fmla="*/ 652 h 1376"/>
                  <a:gd name="T88" fmla="*/ 766 w 972"/>
                  <a:gd name="T89" fmla="*/ 708 h 1376"/>
                  <a:gd name="T90" fmla="*/ 730 w 972"/>
                  <a:gd name="T91" fmla="*/ 766 h 1376"/>
                  <a:gd name="T92" fmla="*/ 688 w 972"/>
                  <a:gd name="T93" fmla="*/ 822 h 1376"/>
                  <a:gd name="T94" fmla="*/ 642 w 972"/>
                  <a:gd name="T95" fmla="*/ 880 h 1376"/>
                  <a:gd name="T96" fmla="*/ 592 w 972"/>
                  <a:gd name="T97" fmla="*/ 938 h 1376"/>
                  <a:gd name="T98" fmla="*/ 538 w 972"/>
                  <a:gd name="T99" fmla="*/ 996 h 1376"/>
                  <a:gd name="T100" fmla="*/ 478 w 972"/>
                  <a:gd name="T101" fmla="*/ 1052 h 1376"/>
                  <a:gd name="T102" fmla="*/ 412 w 972"/>
                  <a:gd name="T103" fmla="*/ 1110 h 1376"/>
                  <a:gd name="T104" fmla="*/ 342 w 972"/>
                  <a:gd name="T105" fmla="*/ 1166 h 1376"/>
                  <a:gd name="T106" fmla="*/ 266 w 972"/>
                  <a:gd name="T107" fmla="*/ 1220 h 1376"/>
                  <a:gd name="T108" fmla="*/ 184 w 972"/>
                  <a:gd name="T109" fmla="*/ 1274 h 1376"/>
                  <a:gd name="T110" fmla="*/ 94 w 972"/>
                  <a:gd name="T111" fmla="*/ 1326 h 1376"/>
                  <a:gd name="T112" fmla="*/ 0 w 972"/>
                  <a:gd name="T113" fmla="*/ 1376 h 1376"/>
                  <a:gd name="T114" fmla="*/ 0 w 972"/>
                  <a:gd name="T115" fmla="*/ 1376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72" h="1376">
                    <a:moveTo>
                      <a:pt x="0" y="1376"/>
                    </a:moveTo>
                    <a:lnTo>
                      <a:pt x="0" y="1376"/>
                    </a:lnTo>
                    <a:lnTo>
                      <a:pt x="88" y="1326"/>
                    </a:lnTo>
                    <a:lnTo>
                      <a:pt x="168" y="1276"/>
                    </a:lnTo>
                    <a:lnTo>
                      <a:pt x="240" y="1226"/>
                    </a:lnTo>
                    <a:lnTo>
                      <a:pt x="306" y="1178"/>
                    </a:lnTo>
                    <a:lnTo>
                      <a:pt x="362" y="1130"/>
                    </a:lnTo>
                    <a:lnTo>
                      <a:pt x="414" y="1082"/>
                    </a:lnTo>
                    <a:lnTo>
                      <a:pt x="458" y="1036"/>
                    </a:lnTo>
                    <a:lnTo>
                      <a:pt x="496" y="990"/>
                    </a:lnTo>
                    <a:lnTo>
                      <a:pt x="528" y="944"/>
                    </a:lnTo>
                    <a:lnTo>
                      <a:pt x="554" y="900"/>
                    </a:lnTo>
                    <a:lnTo>
                      <a:pt x="576" y="856"/>
                    </a:lnTo>
                    <a:lnTo>
                      <a:pt x="594" y="814"/>
                    </a:lnTo>
                    <a:lnTo>
                      <a:pt x="606" y="774"/>
                    </a:lnTo>
                    <a:lnTo>
                      <a:pt x="616" y="734"/>
                    </a:lnTo>
                    <a:lnTo>
                      <a:pt x="622" y="696"/>
                    </a:lnTo>
                    <a:lnTo>
                      <a:pt x="624" y="660"/>
                    </a:lnTo>
                    <a:lnTo>
                      <a:pt x="622" y="626"/>
                    </a:lnTo>
                    <a:lnTo>
                      <a:pt x="620" y="592"/>
                    </a:lnTo>
                    <a:lnTo>
                      <a:pt x="614" y="560"/>
                    </a:lnTo>
                    <a:lnTo>
                      <a:pt x="606" y="530"/>
                    </a:lnTo>
                    <a:lnTo>
                      <a:pt x="598" y="504"/>
                    </a:lnTo>
                    <a:lnTo>
                      <a:pt x="588" y="478"/>
                    </a:lnTo>
                    <a:lnTo>
                      <a:pt x="576" y="454"/>
                    </a:lnTo>
                    <a:lnTo>
                      <a:pt x="566" y="432"/>
                    </a:lnTo>
                    <a:lnTo>
                      <a:pt x="544" y="396"/>
                    </a:lnTo>
                    <a:lnTo>
                      <a:pt x="524" y="368"/>
                    </a:lnTo>
                    <a:lnTo>
                      <a:pt x="506" y="346"/>
                    </a:lnTo>
                    <a:lnTo>
                      <a:pt x="970" y="0"/>
                    </a:lnTo>
                    <a:lnTo>
                      <a:pt x="970" y="0"/>
                    </a:lnTo>
                    <a:lnTo>
                      <a:pt x="972" y="38"/>
                    </a:lnTo>
                    <a:lnTo>
                      <a:pt x="970" y="82"/>
                    </a:lnTo>
                    <a:lnTo>
                      <a:pt x="966" y="142"/>
                    </a:lnTo>
                    <a:lnTo>
                      <a:pt x="956" y="214"/>
                    </a:lnTo>
                    <a:lnTo>
                      <a:pt x="948" y="254"/>
                    </a:lnTo>
                    <a:lnTo>
                      <a:pt x="938" y="296"/>
                    </a:lnTo>
                    <a:lnTo>
                      <a:pt x="928" y="342"/>
                    </a:lnTo>
                    <a:lnTo>
                      <a:pt x="914" y="390"/>
                    </a:lnTo>
                    <a:lnTo>
                      <a:pt x="896" y="438"/>
                    </a:lnTo>
                    <a:lnTo>
                      <a:pt x="878" y="490"/>
                    </a:lnTo>
                    <a:lnTo>
                      <a:pt x="854" y="542"/>
                    </a:lnTo>
                    <a:lnTo>
                      <a:pt x="828" y="596"/>
                    </a:lnTo>
                    <a:lnTo>
                      <a:pt x="800" y="652"/>
                    </a:lnTo>
                    <a:lnTo>
                      <a:pt x="766" y="708"/>
                    </a:lnTo>
                    <a:lnTo>
                      <a:pt x="730" y="766"/>
                    </a:lnTo>
                    <a:lnTo>
                      <a:pt x="688" y="822"/>
                    </a:lnTo>
                    <a:lnTo>
                      <a:pt x="642" y="880"/>
                    </a:lnTo>
                    <a:lnTo>
                      <a:pt x="592" y="938"/>
                    </a:lnTo>
                    <a:lnTo>
                      <a:pt x="538" y="996"/>
                    </a:lnTo>
                    <a:lnTo>
                      <a:pt x="478" y="1052"/>
                    </a:lnTo>
                    <a:lnTo>
                      <a:pt x="412" y="1110"/>
                    </a:lnTo>
                    <a:lnTo>
                      <a:pt x="342" y="1166"/>
                    </a:lnTo>
                    <a:lnTo>
                      <a:pt x="266" y="1220"/>
                    </a:lnTo>
                    <a:lnTo>
                      <a:pt x="184" y="1274"/>
                    </a:lnTo>
                    <a:lnTo>
                      <a:pt x="94" y="1326"/>
                    </a:lnTo>
                    <a:lnTo>
                      <a:pt x="0" y="1376"/>
                    </a:lnTo>
                    <a:lnTo>
                      <a:pt x="0" y="1376"/>
                    </a:lnTo>
                    <a:close/>
                  </a:path>
                </a:pathLst>
              </a:custGeom>
              <a:gradFill flip="none" rotWithShape="1">
                <a:gsLst>
                  <a:gs pos="0">
                    <a:schemeClr val="accent4"/>
                  </a:gs>
                  <a:gs pos="100000">
                    <a:schemeClr val="accent4">
                      <a:lumMod val="23000"/>
                      <a:lumOff val="77000"/>
                    </a:schemeClr>
                  </a:gs>
                </a:gsLst>
                <a:lin ang="120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8"/>
              <p:cNvSpPr>
                <a:spLocks/>
              </p:cNvSpPr>
              <p:nvPr/>
            </p:nvSpPr>
            <p:spPr bwMode="auto">
              <a:xfrm>
                <a:off x="4481" y="2362"/>
                <a:ext cx="2" cy="6"/>
              </a:xfrm>
              <a:custGeom>
                <a:avLst/>
                <a:gdLst>
                  <a:gd name="T0" fmla="*/ 2 w 2"/>
                  <a:gd name="T1" fmla="*/ 6 h 6"/>
                  <a:gd name="T2" fmla="*/ 0 w 2"/>
                  <a:gd name="T3" fmla="*/ 6 h 6"/>
                  <a:gd name="T4" fmla="*/ 0 w 2"/>
                  <a:gd name="T5" fmla="*/ 0 h 6"/>
                  <a:gd name="T6" fmla="*/ 2 w 2"/>
                  <a:gd name="T7" fmla="*/ 6 h 6"/>
                </a:gdLst>
                <a:ahLst/>
                <a:cxnLst>
                  <a:cxn ang="0">
                    <a:pos x="T0" y="T1"/>
                  </a:cxn>
                  <a:cxn ang="0">
                    <a:pos x="T2" y="T3"/>
                  </a:cxn>
                  <a:cxn ang="0">
                    <a:pos x="T4" y="T5"/>
                  </a:cxn>
                  <a:cxn ang="0">
                    <a:pos x="T6" y="T7"/>
                  </a:cxn>
                </a:cxnLst>
                <a:rect l="0" t="0" r="r" b="b"/>
                <a:pathLst>
                  <a:path w="2" h="6">
                    <a:moveTo>
                      <a:pt x="2" y="6"/>
                    </a:moveTo>
                    <a:lnTo>
                      <a:pt x="0" y="6"/>
                    </a:lnTo>
                    <a:lnTo>
                      <a:pt x="0" y="0"/>
                    </a:lnTo>
                    <a:lnTo>
                      <a:pt x="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9"/>
              <p:cNvSpPr>
                <a:spLocks/>
              </p:cNvSpPr>
              <p:nvPr/>
            </p:nvSpPr>
            <p:spPr bwMode="auto">
              <a:xfrm>
                <a:off x="4285" y="682"/>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8F1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Rectangle 10"/>
              <p:cNvSpPr>
                <a:spLocks noChangeArrowheads="1"/>
              </p:cNvSpPr>
              <p:nvPr/>
            </p:nvSpPr>
            <p:spPr bwMode="auto">
              <a:xfrm>
                <a:off x="4421" y="572"/>
                <a:ext cx="1" cy="1"/>
              </a:xfrm>
              <a:prstGeom prst="rect">
                <a:avLst/>
              </a:prstGeom>
              <a:solidFill>
                <a:srgbClr val="8F19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11"/>
              <p:cNvSpPr>
                <a:spLocks/>
              </p:cNvSpPr>
              <p:nvPr/>
            </p:nvSpPr>
            <p:spPr bwMode="auto">
              <a:xfrm>
                <a:off x="3971" y="124"/>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8F1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3" name="TextBox 42"/>
            <p:cNvSpPr txBox="1"/>
            <p:nvPr/>
          </p:nvSpPr>
          <p:spPr>
            <a:xfrm rot="21302644">
              <a:off x="1790497" y="1864789"/>
              <a:ext cx="217355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75000"/>
                    </a:srgbClr>
                  </a:solidFill>
                  <a:effectLst/>
                  <a:uLnTx/>
                  <a:uFillTx/>
                  <a:latin typeface="Comic Sans MS" panose="030F0702030302020204" pitchFamily="66" charset="0"/>
                  <a:ea typeface="+mn-ea"/>
                  <a:cs typeface="+mn-cs"/>
                </a:rPr>
                <a:t>Problematic Hypersexuality</a:t>
              </a:r>
              <a:endParaRPr kumimoji="0" lang="en-US" sz="16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endParaRPr>
            </a:p>
          </p:txBody>
        </p:sp>
      </p:grpSp>
      <p:grpSp>
        <p:nvGrpSpPr>
          <p:cNvPr id="52" name="Group 51"/>
          <p:cNvGrpSpPr/>
          <p:nvPr/>
        </p:nvGrpSpPr>
        <p:grpSpPr>
          <a:xfrm rot="1491428">
            <a:off x="3592612" y="89731"/>
            <a:ext cx="2880363" cy="3055977"/>
            <a:chOff x="1234437" y="669808"/>
            <a:chExt cx="2880363" cy="3055977"/>
          </a:xfrm>
        </p:grpSpPr>
        <p:grpSp>
          <p:nvGrpSpPr>
            <p:cNvPr id="53" name="Group 4"/>
            <p:cNvGrpSpPr>
              <a:grpSpLocks noChangeAspect="1"/>
            </p:cNvGrpSpPr>
            <p:nvPr/>
          </p:nvGrpSpPr>
          <p:grpSpPr bwMode="auto">
            <a:xfrm>
              <a:off x="1234437" y="669808"/>
              <a:ext cx="2880363" cy="3055977"/>
              <a:chOff x="1921" y="124"/>
              <a:chExt cx="3838" cy="4072"/>
            </a:xfrm>
            <a:effectLst>
              <a:outerShdw blurRad="190500" dist="165100" dir="3600000" algn="tl" rotWithShape="0">
                <a:prstClr val="black">
                  <a:alpha val="31000"/>
                </a:prstClr>
              </a:outerShdw>
            </a:effectLst>
          </p:grpSpPr>
          <p:sp>
            <p:nvSpPr>
              <p:cNvPr id="55" name="AutoShape 3"/>
              <p:cNvSpPr>
                <a:spLocks noChangeAspect="1" noChangeArrowheads="1" noTextEdit="1"/>
              </p:cNvSpPr>
              <p:nvPr/>
            </p:nvSpPr>
            <p:spPr bwMode="auto">
              <a:xfrm>
                <a:off x="1921" y="124"/>
                <a:ext cx="3838" cy="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5"/>
              <p:cNvSpPr>
                <a:spLocks/>
              </p:cNvSpPr>
              <p:nvPr/>
            </p:nvSpPr>
            <p:spPr bwMode="auto">
              <a:xfrm>
                <a:off x="1921" y="500"/>
                <a:ext cx="3836" cy="3172"/>
              </a:xfrm>
              <a:custGeom>
                <a:avLst/>
                <a:gdLst>
                  <a:gd name="T0" fmla="*/ 3370 w 3836"/>
                  <a:gd name="T1" fmla="*/ 0 h 3172"/>
                  <a:gd name="T2" fmla="*/ 2928 w 3836"/>
                  <a:gd name="T3" fmla="*/ 38 h 3172"/>
                  <a:gd name="T4" fmla="*/ 2150 w 3836"/>
                  <a:gd name="T5" fmla="*/ 90 h 3172"/>
                  <a:gd name="T6" fmla="*/ 1502 w 3836"/>
                  <a:gd name="T7" fmla="*/ 122 h 3172"/>
                  <a:gd name="T8" fmla="*/ 982 w 3836"/>
                  <a:gd name="T9" fmla="*/ 136 h 3172"/>
                  <a:gd name="T10" fmla="*/ 580 w 3836"/>
                  <a:gd name="T11" fmla="*/ 138 h 3172"/>
                  <a:gd name="T12" fmla="*/ 288 w 3836"/>
                  <a:gd name="T13" fmla="*/ 132 h 3172"/>
                  <a:gd name="T14" fmla="*/ 44 w 3836"/>
                  <a:gd name="T15" fmla="*/ 120 h 3172"/>
                  <a:gd name="T16" fmla="*/ 84 w 3836"/>
                  <a:gd name="T17" fmla="*/ 696 h 3172"/>
                  <a:gd name="T18" fmla="*/ 152 w 3836"/>
                  <a:gd name="T19" fmla="*/ 680 h 3172"/>
                  <a:gd name="T20" fmla="*/ 292 w 3836"/>
                  <a:gd name="T21" fmla="*/ 656 h 3172"/>
                  <a:gd name="T22" fmla="*/ 432 w 3836"/>
                  <a:gd name="T23" fmla="*/ 638 h 3172"/>
                  <a:gd name="T24" fmla="*/ 576 w 3836"/>
                  <a:gd name="T25" fmla="*/ 628 h 3172"/>
                  <a:gd name="T26" fmla="*/ 648 w 3836"/>
                  <a:gd name="T27" fmla="*/ 628 h 3172"/>
                  <a:gd name="T28" fmla="*/ 772 w 3836"/>
                  <a:gd name="T29" fmla="*/ 630 h 3172"/>
                  <a:gd name="T30" fmla="*/ 896 w 3836"/>
                  <a:gd name="T31" fmla="*/ 640 h 3172"/>
                  <a:gd name="T32" fmla="*/ 1018 w 3836"/>
                  <a:gd name="T33" fmla="*/ 656 h 3172"/>
                  <a:gd name="T34" fmla="*/ 1136 w 3836"/>
                  <a:gd name="T35" fmla="*/ 678 h 3172"/>
                  <a:gd name="T36" fmla="*/ 1254 w 3836"/>
                  <a:gd name="T37" fmla="*/ 706 h 3172"/>
                  <a:gd name="T38" fmla="*/ 1370 w 3836"/>
                  <a:gd name="T39" fmla="*/ 740 h 3172"/>
                  <a:gd name="T40" fmla="*/ 1484 w 3836"/>
                  <a:gd name="T41" fmla="*/ 780 h 3172"/>
                  <a:gd name="T42" fmla="*/ 1594 w 3836"/>
                  <a:gd name="T43" fmla="*/ 824 h 3172"/>
                  <a:gd name="T44" fmla="*/ 1704 w 3836"/>
                  <a:gd name="T45" fmla="*/ 876 h 3172"/>
                  <a:gd name="T46" fmla="*/ 1810 w 3836"/>
                  <a:gd name="T47" fmla="*/ 930 h 3172"/>
                  <a:gd name="T48" fmla="*/ 1912 w 3836"/>
                  <a:gd name="T49" fmla="*/ 992 h 3172"/>
                  <a:gd name="T50" fmla="*/ 2012 w 3836"/>
                  <a:gd name="T51" fmla="*/ 1056 h 3172"/>
                  <a:gd name="T52" fmla="*/ 2110 w 3836"/>
                  <a:gd name="T53" fmla="*/ 1128 h 3172"/>
                  <a:gd name="T54" fmla="*/ 2204 w 3836"/>
                  <a:gd name="T55" fmla="*/ 1202 h 3172"/>
                  <a:gd name="T56" fmla="*/ 2294 w 3836"/>
                  <a:gd name="T57" fmla="*/ 1282 h 3172"/>
                  <a:gd name="T58" fmla="*/ 2382 w 3836"/>
                  <a:gd name="T59" fmla="*/ 1366 h 3172"/>
                  <a:gd name="T60" fmla="*/ 2466 w 3836"/>
                  <a:gd name="T61" fmla="*/ 1454 h 3172"/>
                  <a:gd name="T62" fmla="*/ 2546 w 3836"/>
                  <a:gd name="T63" fmla="*/ 1546 h 3172"/>
                  <a:gd name="T64" fmla="*/ 2622 w 3836"/>
                  <a:gd name="T65" fmla="*/ 1640 h 3172"/>
                  <a:gd name="T66" fmla="*/ 2694 w 3836"/>
                  <a:gd name="T67" fmla="*/ 1740 h 3172"/>
                  <a:gd name="T68" fmla="*/ 2762 w 3836"/>
                  <a:gd name="T69" fmla="*/ 1844 h 3172"/>
                  <a:gd name="T70" fmla="*/ 2826 w 3836"/>
                  <a:gd name="T71" fmla="*/ 1950 h 3172"/>
                  <a:gd name="T72" fmla="*/ 2886 w 3836"/>
                  <a:gd name="T73" fmla="*/ 2060 h 3172"/>
                  <a:gd name="T74" fmla="*/ 2940 w 3836"/>
                  <a:gd name="T75" fmla="*/ 2174 h 3172"/>
                  <a:gd name="T76" fmla="*/ 2990 w 3836"/>
                  <a:gd name="T77" fmla="*/ 2290 h 3172"/>
                  <a:gd name="T78" fmla="*/ 3036 w 3836"/>
                  <a:gd name="T79" fmla="*/ 2408 h 3172"/>
                  <a:gd name="T80" fmla="*/ 3076 w 3836"/>
                  <a:gd name="T81" fmla="*/ 2530 h 3172"/>
                  <a:gd name="T82" fmla="*/ 3110 w 3836"/>
                  <a:gd name="T83" fmla="*/ 2654 h 3172"/>
                  <a:gd name="T84" fmla="*/ 3140 w 3836"/>
                  <a:gd name="T85" fmla="*/ 2780 h 3172"/>
                  <a:gd name="T86" fmla="*/ 3166 w 3836"/>
                  <a:gd name="T87" fmla="*/ 2908 h 3172"/>
                  <a:gd name="T88" fmla="*/ 3184 w 3836"/>
                  <a:gd name="T89" fmla="*/ 3040 h 3172"/>
                  <a:gd name="T90" fmla="*/ 3198 w 3836"/>
                  <a:gd name="T91" fmla="*/ 3172 h 3172"/>
                  <a:gd name="T92" fmla="*/ 3246 w 3836"/>
                  <a:gd name="T93" fmla="*/ 3130 h 3172"/>
                  <a:gd name="T94" fmla="*/ 3326 w 3836"/>
                  <a:gd name="T95" fmla="*/ 3050 h 3172"/>
                  <a:gd name="T96" fmla="*/ 3386 w 3836"/>
                  <a:gd name="T97" fmla="*/ 2970 h 3172"/>
                  <a:gd name="T98" fmla="*/ 3432 w 3836"/>
                  <a:gd name="T99" fmla="*/ 2896 h 3172"/>
                  <a:gd name="T100" fmla="*/ 3462 w 3836"/>
                  <a:gd name="T101" fmla="*/ 2822 h 3172"/>
                  <a:gd name="T102" fmla="*/ 3482 w 3836"/>
                  <a:gd name="T103" fmla="*/ 2754 h 3172"/>
                  <a:gd name="T104" fmla="*/ 3488 w 3836"/>
                  <a:gd name="T105" fmla="*/ 2690 h 3172"/>
                  <a:gd name="T106" fmla="*/ 3488 w 3836"/>
                  <a:gd name="T107" fmla="*/ 2630 h 3172"/>
                  <a:gd name="T108" fmla="*/ 3480 w 3836"/>
                  <a:gd name="T109" fmla="*/ 2574 h 3172"/>
                  <a:gd name="T110" fmla="*/ 3466 w 3836"/>
                  <a:gd name="T111" fmla="*/ 2524 h 3172"/>
                  <a:gd name="T112" fmla="*/ 3438 w 3836"/>
                  <a:gd name="T113" fmla="*/ 2460 h 3172"/>
                  <a:gd name="T114" fmla="*/ 3402 w 3836"/>
                  <a:gd name="T115" fmla="*/ 2400 h 3172"/>
                  <a:gd name="T116" fmla="*/ 3372 w 3836"/>
                  <a:gd name="T117" fmla="*/ 2362 h 3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36" h="3172">
                    <a:moveTo>
                      <a:pt x="3836" y="2016"/>
                    </a:moveTo>
                    <a:lnTo>
                      <a:pt x="3370" y="0"/>
                    </a:lnTo>
                    <a:lnTo>
                      <a:pt x="3370" y="0"/>
                    </a:lnTo>
                    <a:lnTo>
                      <a:pt x="2928" y="38"/>
                    </a:lnTo>
                    <a:lnTo>
                      <a:pt x="2522" y="66"/>
                    </a:lnTo>
                    <a:lnTo>
                      <a:pt x="2150" y="90"/>
                    </a:lnTo>
                    <a:lnTo>
                      <a:pt x="1810" y="108"/>
                    </a:lnTo>
                    <a:lnTo>
                      <a:pt x="1502" y="122"/>
                    </a:lnTo>
                    <a:lnTo>
                      <a:pt x="1226" y="130"/>
                    </a:lnTo>
                    <a:lnTo>
                      <a:pt x="982" y="136"/>
                    </a:lnTo>
                    <a:lnTo>
                      <a:pt x="766" y="138"/>
                    </a:lnTo>
                    <a:lnTo>
                      <a:pt x="580" y="138"/>
                    </a:lnTo>
                    <a:lnTo>
                      <a:pt x="420" y="136"/>
                    </a:lnTo>
                    <a:lnTo>
                      <a:pt x="288" y="132"/>
                    </a:lnTo>
                    <a:lnTo>
                      <a:pt x="182" y="128"/>
                    </a:lnTo>
                    <a:lnTo>
                      <a:pt x="44" y="120"/>
                    </a:lnTo>
                    <a:lnTo>
                      <a:pt x="0" y="116"/>
                    </a:lnTo>
                    <a:lnTo>
                      <a:pt x="84" y="696"/>
                    </a:lnTo>
                    <a:lnTo>
                      <a:pt x="84" y="696"/>
                    </a:lnTo>
                    <a:lnTo>
                      <a:pt x="152" y="680"/>
                    </a:lnTo>
                    <a:lnTo>
                      <a:pt x="222" y="666"/>
                    </a:lnTo>
                    <a:lnTo>
                      <a:pt x="292" y="656"/>
                    </a:lnTo>
                    <a:lnTo>
                      <a:pt x="362" y="646"/>
                    </a:lnTo>
                    <a:lnTo>
                      <a:pt x="432" y="638"/>
                    </a:lnTo>
                    <a:lnTo>
                      <a:pt x="504" y="632"/>
                    </a:lnTo>
                    <a:lnTo>
                      <a:pt x="576" y="628"/>
                    </a:lnTo>
                    <a:lnTo>
                      <a:pt x="648" y="628"/>
                    </a:lnTo>
                    <a:lnTo>
                      <a:pt x="648" y="628"/>
                    </a:lnTo>
                    <a:lnTo>
                      <a:pt x="710" y="628"/>
                    </a:lnTo>
                    <a:lnTo>
                      <a:pt x="772" y="630"/>
                    </a:lnTo>
                    <a:lnTo>
                      <a:pt x="834" y="636"/>
                    </a:lnTo>
                    <a:lnTo>
                      <a:pt x="896" y="640"/>
                    </a:lnTo>
                    <a:lnTo>
                      <a:pt x="956" y="648"/>
                    </a:lnTo>
                    <a:lnTo>
                      <a:pt x="1018" y="656"/>
                    </a:lnTo>
                    <a:lnTo>
                      <a:pt x="1078" y="666"/>
                    </a:lnTo>
                    <a:lnTo>
                      <a:pt x="1136" y="678"/>
                    </a:lnTo>
                    <a:lnTo>
                      <a:pt x="1196" y="692"/>
                    </a:lnTo>
                    <a:lnTo>
                      <a:pt x="1254" y="706"/>
                    </a:lnTo>
                    <a:lnTo>
                      <a:pt x="1312" y="722"/>
                    </a:lnTo>
                    <a:lnTo>
                      <a:pt x="1370" y="740"/>
                    </a:lnTo>
                    <a:lnTo>
                      <a:pt x="1428" y="760"/>
                    </a:lnTo>
                    <a:lnTo>
                      <a:pt x="1484" y="780"/>
                    </a:lnTo>
                    <a:lnTo>
                      <a:pt x="1540" y="802"/>
                    </a:lnTo>
                    <a:lnTo>
                      <a:pt x="1594" y="824"/>
                    </a:lnTo>
                    <a:lnTo>
                      <a:pt x="1650" y="850"/>
                    </a:lnTo>
                    <a:lnTo>
                      <a:pt x="1704" y="876"/>
                    </a:lnTo>
                    <a:lnTo>
                      <a:pt x="1756" y="902"/>
                    </a:lnTo>
                    <a:lnTo>
                      <a:pt x="1810" y="930"/>
                    </a:lnTo>
                    <a:lnTo>
                      <a:pt x="1862" y="960"/>
                    </a:lnTo>
                    <a:lnTo>
                      <a:pt x="1912" y="992"/>
                    </a:lnTo>
                    <a:lnTo>
                      <a:pt x="1964" y="1024"/>
                    </a:lnTo>
                    <a:lnTo>
                      <a:pt x="2012" y="1056"/>
                    </a:lnTo>
                    <a:lnTo>
                      <a:pt x="2062" y="1092"/>
                    </a:lnTo>
                    <a:lnTo>
                      <a:pt x="2110" y="1128"/>
                    </a:lnTo>
                    <a:lnTo>
                      <a:pt x="2158" y="1164"/>
                    </a:lnTo>
                    <a:lnTo>
                      <a:pt x="2204" y="1202"/>
                    </a:lnTo>
                    <a:lnTo>
                      <a:pt x="2250" y="1242"/>
                    </a:lnTo>
                    <a:lnTo>
                      <a:pt x="2294" y="1282"/>
                    </a:lnTo>
                    <a:lnTo>
                      <a:pt x="2340" y="1322"/>
                    </a:lnTo>
                    <a:lnTo>
                      <a:pt x="2382" y="1366"/>
                    </a:lnTo>
                    <a:lnTo>
                      <a:pt x="2424" y="1408"/>
                    </a:lnTo>
                    <a:lnTo>
                      <a:pt x="2466" y="1454"/>
                    </a:lnTo>
                    <a:lnTo>
                      <a:pt x="2506" y="1498"/>
                    </a:lnTo>
                    <a:lnTo>
                      <a:pt x="2546" y="1546"/>
                    </a:lnTo>
                    <a:lnTo>
                      <a:pt x="2584" y="1592"/>
                    </a:lnTo>
                    <a:lnTo>
                      <a:pt x="2622" y="1640"/>
                    </a:lnTo>
                    <a:lnTo>
                      <a:pt x="2658" y="1690"/>
                    </a:lnTo>
                    <a:lnTo>
                      <a:pt x="2694" y="1740"/>
                    </a:lnTo>
                    <a:lnTo>
                      <a:pt x="2728" y="1792"/>
                    </a:lnTo>
                    <a:lnTo>
                      <a:pt x="2762" y="1844"/>
                    </a:lnTo>
                    <a:lnTo>
                      <a:pt x="2794" y="1896"/>
                    </a:lnTo>
                    <a:lnTo>
                      <a:pt x="2826" y="1950"/>
                    </a:lnTo>
                    <a:lnTo>
                      <a:pt x="2856" y="2004"/>
                    </a:lnTo>
                    <a:lnTo>
                      <a:pt x="2886" y="2060"/>
                    </a:lnTo>
                    <a:lnTo>
                      <a:pt x="2914" y="2116"/>
                    </a:lnTo>
                    <a:lnTo>
                      <a:pt x="2940" y="2174"/>
                    </a:lnTo>
                    <a:lnTo>
                      <a:pt x="2966" y="2230"/>
                    </a:lnTo>
                    <a:lnTo>
                      <a:pt x="2990" y="2290"/>
                    </a:lnTo>
                    <a:lnTo>
                      <a:pt x="3014" y="2348"/>
                    </a:lnTo>
                    <a:lnTo>
                      <a:pt x="3036" y="2408"/>
                    </a:lnTo>
                    <a:lnTo>
                      <a:pt x="3056" y="2468"/>
                    </a:lnTo>
                    <a:lnTo>
                      <a:pt x="3076" y="2530"/>
                    </a:lnTo>
                    <a:lnTo>
                      <a:pt x="3094" y="2592"/>
                    </a:lnTo>
                    <a:lnTo>
                      <a:pt x="3110" y="2654"/>
                    </a:lnTo>
                    <a:lnTo>
                      <a:pt x="3126" y="2716"/>
                    </a:lnTo>
                    <a:lnTo>
                      <a:pt x="3140" y="2780"/>
                    </a:lnTo>
                    <a:lnTo>
                      <a:pt x="3154" y="2844"/>
                    </a:lnTo>
                    <a:lnTo>
                      <a:pt x="3166" y="2908"/>
                    </a:lnTo>
                    <a:lnTo>
                      <a:pt x="3176" y="2974"/>
                    </a:lnTo>
                    <a:lnTo>
                      <a:pt x="3184" y="3040"/>
                    </a:lnTo>
                    <a:lnTo>
                      <a:pt x="3192" y="3106"/>
                    </a:lnTo>
                    <a:lnTo>
                      <a:pt x="3198" y="3172"/>
                    </a:lnTo>
                    <a:lnTo>
                      <a:pt x="3198" y="3172"/>
                    </a:lnTo>
                    <a:lnTo>
                      <a:pt x="3246" y="3130"/>
                    </a:lnTo>
                    <a:lnTo>
                      <a:pt x="3288" y="3090"/>
                    </a:lnTo>
                    <a:lnTo>
                      <a:pt x="3326" y="3050"/>
                    </a:lnTo>
                    <a:lnTo>
                      <a:pt x="3358" y="3010"/>
                    </a:lnTo>
                    <a:lnTo>
                      <a:pt x="3386" y="2970"/>
                    </a:lnTo>
                    <a:lnTo>
                      <a:pt x="3412" y="2932"/>
                    </a:lnTo>
                    <a:lnTo>
                      <a:pt x="3432" y="2896"/>
                    </a:lnTo>
                    <a:lnTo>
                      <a:pt x="3450" y="2858"/>
                    </a:lnTo>
                    <a:lnTo>
                      <a:pt x="3462" y="2822"/>
                    </a:lnTo>
                    <a:lnTo>
                      <a:pt x="3474" y="2788"/>
                    </a:lnTo>
                    <a:lnTo>
                      <a:pt x="3482" y="2754"/>
                    </a:lnTo>
                    <a:lnTo>
                      <a:pt x="3486" y="2720"/>
                    </a:lnTo>
                    <a:lnTo>
                      <a:pt x="3488" y="2690"/>
                    </a:lnTo>
                    <a:lnTo>
                      <a:pt x="3490" y="2658"/>
                    </a:lnTo>
                    <a:lnTo>
                      <a:pt x="3488" y="2630"/>
                    </a:lnTo>
                    <a:lnTo>
                      <a:pt x="3484" y="2600"/>
                    </a:lnTo>
                    <a:lnTo>
                      <a:pt x="3480" y="2574"/>
                    </a:lnTo>
                    <a:lnTo>
                      <a:pt x="3472" y="2548"/>
                    </a:lnTo>
                    <a:lnTo>
                      <a:pt x="3466" y="2524"/>
                    </a:lnTo>
                    <a:lnTo>
                      <a:pt x="3456" y="2502"/>
                    </a:lnTo>
                    <a:lnTo>
                      <a:pt x="3438" y="2460"/>
                    </a:lnTo>
                    <a:lnTo>
                      <a:pt x="3420" y="2426"/>
                    </a:lnTo>
                    <a:lnTo>
                      <a:pt x="3402" y="2400"/>
                    </a:lnTo>
                    <a:lnTo>
                      <a:pt x="3386" y="2378"/>
                    </a:lnTo>
                    <a:lnTo>
                      <a:pt x="3372" y="2362"/>
                    </a:lnTo>
                    <a:lnTo>
                      <a:pt x="3836" y="2016"/>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6"/>
              <p:cNvSpPr>
                <a:spLocks/>
              </p:cNvSpPr>
              <p:nvPr/>
            </p:nvSpPr>
            <p:spPr bwMode="auto">
              <a:xfrm>
                <a:off x="2009" y="1118"/>
                <a:ext cx="3114" cy="3068"/>
              </a:xfrm>
              <a:custGeom>
                <a:avLst/>
                <a:gdLst>
                  <a:gd name="T0" fmla="*/ 564 w 3114"/>
                  <a:gd name="T1" fmla="*/ 0 h 3068"/>
                  <a:gd name="T2" fmla="*/ 420 w 3114"/>
                  <a:gd name="T3" fmla="*/ 4 h 3068"/>
                  <a:gd name="T4" fmla="*/ 278 w 3114"/>
                  <a:gd name="T5" fmla="*/ 18 h 3068"/>
                  <a:gd name="T6" fmla="*/ 138 w 3114"/>
                  <a:gd name="T7" fmla="*/ 38 h 3068"/>
                  <a:gd name="T8" fmla="*/ 0 w 3114"/>
                  <a:gd name="T9" fmla="*/ 68 h 3068"/>
                  <a:gd name="T10" fmla="*/ 420 w 3114"/>
                  <a:gd name="T11" fmla="*/ 2964 h 3068"/>
                  <a:gd name="T12" fmla="*/ 554 w 3114"/>
                  <a:gd name="T13" fmla="*/ 2990 h 3068"/>
                  <a:gd name="T14" fmla="*/ 770 w 3114"/>
                  <a:gd name="T15" fmla="*/ 3026 h 3068"/>
                  <a:gd name="T16" fmla="*/ 982 w 3114"/>
                  <a:gd name="T17" fmla="*/ 3048 h 3068"/>
                  <a:gd name="T18" fmla="*/ 1144 w 3114"/>
                  <a:gd name="T19" fmla="*/ 3060 h 3068"/>
                  <a:gd name="T20" fmla="*/ 1320 w 3114"/>
                  <a:gd name="T21" fmla="*/ 3066 h 3068"/>
                  <a:gd name="T22" fmla="*/ 1506 w 3114"/>
                  <a:gd name="T23" fmla="*/ 3066 h 3068"/>
                  <a:gd name="T24" fmla="*/ 1698 w 3114"/>
                  <a:gd name="T25" fmla="*/ 3056 h 3068"/>
                  <a:gd name="T26" fmla="*/ 1896 w 3114"/>
                  <a:gd name="T27" fmla="*/ 3036 h 3068"/>
                  <a:gd name="T28" fmla="*/ 2098 w 3114"/>
                  <a:gd name="T29" fmla="*/ 3002 h 3068"/>
                  <a:gd name="T30" fmla="*/ 2298 w 3114"/>
                  <a:gd name="T31" fmla="*/ 2956 h 3068"/>
                  <a:gd name="T32" fmla="*/ 2496 w 3114"/>
                  <a:gd name="T33" fmla="*/ 2892 h 3068"/>
                  <a:gd name="T34" fmla="*/ 2594 w 3114"/>
                  <a:gd name="T35" fmla="*/ 2854 h 3068"/>
                  <a:gd name="T36" fmla="*/ 2688 w 3114"/>
                  <a:gd name="T37" fmla="*/ 2812 h 3068"/>
                  <a:gd name="T38" fmla="*/ 2782 w 3114"/>
                  <a:gd name="T39" fmla="*/ 2764 h 3068"/>
                  <a:gd name="T40" fmla="*/ 2832 w 3114"/>
                  <a:gd name="T41" fmla="*/ 2736 h 3068"/>
                  <a:gd name="T42" fmla="*/ 2926 w 3114"/>
                  <a:gd name="T43" fmla="*/ 2680 h 3068"/>
                  <a:gd name="T44" fmla="*/ 3008 w 3114"/>
                  <a:gd name="T45" fmla="*/ 2626 h 3068"/>
                  <a:gd name="T46" fmla="*/ 3082 w 3114"/>
                  <a:gd name="T47" fmla="*/ 2572 h 3068"/>
                  <a:gd name="T48" fmla="*/ 3114 w 3114"/>
                  <a:gd name="T49" fmla="*/ 2544 h 3068"/>
                  <a:gd name="T50" fmla="*/ 3100 w 3114"/>
                  <a:gd name="T51" fmla="*/ 2412 h 3068"/>
                  <a:gd name="T52" fmla="*/ 3082 w 3114"/>
                  <a:gd name="T53" fmla="*/ 2280 h 3068"/>
                  <a:gd name="T54" fmla="*/ 3056 w 3114"/>
                  <a:gd name="T55" fmla="*/ 2152 h 3068"/>
                  <a:gd name="T56" fmla="*/ 3026 w 3114"/>
                  <a:gd name="T57" fmla="*/ 2026 h 3068"/>
                  <a:gd name="T58" fmla="*/ 2992 w 3114"/>
                  <a:gd name="T59" fmla="*/ 1902 h 3068"/>
                  <a:gd name="T60" fmla="*/ 2952 w 3114"/>
                  <a:gd name="T61" fmla="*/ 1780 h 3068"/>
                  <a:gd name="T62" fmla="*/ 2906 w 3114"/>
                  <a:gd name="T63" fmla="*/ 1662 h 3068"/>
                  <a:gd name="T64" fmla="*/ 2856 w 3114"/>
                  <a:gd name="T65" fmla="*/ 1546 h 3068"/>
                  <a:gd name="T66" fmla="*/ 2802 w 3114"/>
                  <a:gd name="T67" fmla="*/ 1432 h 3068"/>
                  <a:gd name="T68" fmla="*/ 2742 w 3114"/>
                  <a:gd name="T69" fmla="*/ 1322 h 3068"/>
                  <a:gd name="T70" fmla="*/ 2678 w 3114"/>
                  <a:gd name="T71" fmla="*/ 1216 h 3068"/>
                  <a:gd name="T72" fmla="*/ 2610 w 3114"/>
                  <a:gd name="T73" fmla="*/ 1112 h 3068"/>
                  <a:gd name="T74" fmla="*/ 2538 w 3114"/>
                  <a:gd name="T75" fmla="*/ 1012 h 3068"/>
                  <a:gd name="T76" fmla="*/ 2462 w 3114"/>
                  <a:gd name="T77" fmla="*/ 918 h 3068"/>
                  <a:gd name="T78" fmla="*/ 2382 w 3114"/>
                  <a:gd name="T79" fmla="*/ 826 h 3068"/>
                  <a:gd name="T80" fmla="*/ 2298 w 3114"/>
                  <a:gd name="T81" fmla="*/ 738 h 3068"/>
                  <a:gd name="T82" fmla="*/ 2210 w 3114"/>
                  <a:gd name="T83" fmla="*/ 654 h 3068"/>
                  <a:gd name="T84" fmla="*/ 2120 w 3114"/>
                  <a:gd name="T85" fmla="*/ 574 h 3068"/>
                  <a:gd name="T86" fmla="*/ 2026 w 3114"/>
                  <a:gd name="T87" fmla="*/ 500 h 3068"/>
                  <a:gd name="T88" fmla="*/ 1928 w 3114"/>
                  <a:gd name="T89" fmla="*/ 428 h 3068"/>
                  <a:gd name="T90" fmla="*/ 1828 w 3114"/>
                  <a:gd name="T91" fmla="*/ 364 h 3068"/>
                  <a:gd name="T92" fmla="*/ 1726 w 3114"/>
                  <a:gd name="T93" fmla="*/ 302 h 3068"/>
                  <a:gd name="T94" fmla="*/ 1620 w 3114"/>
                  <a:gd name="T95" fmla="*/ 248 h 3068"/>
                  <a:gd name="T96" fmla="*/ 1510 w 3114"/>
                  <a:gd name="T97" fmla="*/ 196 h 3068"/>
                  <a:gd name="T98" fmla="*/ 1400 w 3114"/>
                  <a:gd name="T99" fmla="*/ 152 h 3068"/>
                  <a:gd name="T100" fmla="*/ 1286 w 3114"/>
                  <a:gd name="T101" fmla="*/ 112 h 3068"/>
                  <a:gd name="T102" fmla="*/ 1170 w 3114"/>
                  <a:gd name="T103" fmla="*/ 78 h 3068"/>
                  <a:gd name="T104" fmla="*/ 1052 w 3114"/>
                  <a:gd name="T105" fmla="*/ 50 h 3068"/>
                  <a:gd name="T106" fmla="*/ 934 w 3114"/>
                  <a:gd name="T107" fmla="*/ 28 h 3068"/>
                  <a:gd name="T108" fmla="*/ 812 w 3114"/>
                  <a:gd name="T109" fmla="*/ 12 h 3068"/>
                  <a:gd name="T110" fmla="*/ 688 w 3114"/>
                  <a:gd name="T111" fmla="*/ 2 h 3068"/>
                  <a:gd name="T112" fmla="*/ 564 w 3114"/>
                  <a:gd name="T113" fmla="*/ 0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14" h="3068">
                    <a:moveTo>
                      <a:pt x="564" y="0"/>
                    </a:moveTo>
                    <a:lnTo>
                      <a:pt x="564" y="0"/>
                    </a:lnTo>
                    <a:lnTo>
                      <a:pt x="492" y="0"/>
                    </a:lnTo>
                    <a:lnTo>
                      <a:pt x="420" y="4"/>
                    </a:lnTo>
                    <a:lnTo>
                      <a:pt x="348" y="10"/>
                    </a:lnTo>
                    <a:lnTo>
                      <a:pt x="278" y="18"/>
                    </a:lnTo>
                    <a:lnTo>
                      <a:pt x="208" y="28"/>
                    </a:lnTo>
                    <a:lnTo>
                      <a:pt x="138" y="38"/>
                    </a:lnTo>
                    <a:lnTo>
                      <a:pt x="68" y="52"/>
                    </a:lnTo>
                    <a:lnTo>
                      <a:pt x="0" y="68"/>
                    </a:lnTo>
                    <a:lnTo>
                      <a:pt x="420" y="2964"/>
                    </a:lnTo>
                    <a:lnTo>
                      <a:pt x="420" y="2964"/>
                    </a:lnTo>
                    <a:lnTo>
                      <a:pt x="482" y="2976"/>
                    </a:lnTo>
                    <a:lnTo>
                      <a:pt x="554" y="2990"/>
                    </a:lnTo>
                    <a:lnTo>
                      <a:pt x="650" y="3008"/>
                    </a:lnTo>
                    <a:lnTo>
                      <a:pt x="770" y="3026"/>
                    </a:lnTo>
                    <a:lnTo>
                      <a:pt x="908" y="3042"/>
                    </a:lnTo>
                    <a:lnTo>
                      <a:pt x="982" y="3048"/>
                    </a:lnTo>
                    <a:lnTo>
                      <a:pt x="1062" y="3056"/>
                    </a:lnTo>
                    <a:lnTo>
                      <a:pt x="1144" y="3060"/>
                    </a:lnTo>
                    <a:lnTo>
                      <a:pt x="1232" y="3064"/>
                    </a:lnTo>
                    <a:lnTo>
                      <a:pt x="1320" y="3066"/>
                    </a:lnTo>
                    <a:lnTo>
                      <a:pt x="1412" y="3068"/>
                    </a:lnTo>
                    <a:lnTo>
                      <a:pt x="1506" y="3066"/>
                    </a:lnTo>
                    <a:lnTo>
                      <a:pt x="1602" y="3062"/>
                    </a:lnTo>
                    <a:lnTo>
                      <a:pt x="1698" y="3056"/>
                    </a:lnTo>
                    <a:lnTo>
                      <a:pt x="1798" y="3048"/>
                    </a:lnTo>
                    <a:lnTo>
                      <a:pt x="1896" y="3036"/>
                    </a:lnTo>
                    <a:lnTo>
                      <a:pt x="1996" y="3022"/>
                    </a:lnTo>
                    <a:lnTo>
                      <a:pt x="2098" y="3002"/>
                    </a:lnTo>
                    <a:lnTo>
                      <a:pt x="2198" y="2982"/>
                    </a:lnTo>
                    <a:lnTo>
                      <a:pt x="2298" y="2956"/>
                    </a:lnTo>
                    <a:lnTo>
                      <a:pt x="2398" y="2926"/>
                    </a:lnTo>
                    <a:lnTo>
                      <a:pt x="2496" y="2892"/>
                    </a:lnTo>
                    <a:lnTo>
                      <a:pt x="2544" y="2874"/>
                    </a:lnTo>
                    <a:lnTo>
                      <a:pt x="2594" y="2854"/>
                    </a:lnTo>
                    <a:lnTo>
                      <a:pt x="2642" y="2834"/>
                    </a:lnTo>
                    <a:lnTo>
                      <a:pt x="2688" y="2812"/>
                    </a:lnTo>
                    <a:lnTo>
                      <a:pt x="2736" y="2788"/>
                    </a:lnTo>
                    <a:lnTo>
                      <a:pt x="2782" y="2764"/>
                    </a:lnTo>
                    <a:lnTo>
                      <a:pt x="2782" y="2764"/>
                    </a:lnTo>
                    <a:lnTo>
                      <a:pt x="2832" y="2736"/>
                    </a:lnTo>
                    <a:lnTo>
                      <a:pt x="2880" y="2708"/>
                    </a:lnTo>
                    <a:lnTo>
                      <a:pt x="2926" y="2680"/>
                    </a:lnTo>
                    <a:lnTo>
                      <a:pt x="2968" y="2652"/>
                    </a:lnTo>
                    <a:lnTo>
                      <a:pt x="3008" y="2626"/>
                    </a:lnTo>
                    <a:lnTo>
                      <a:pt x="3046" y="2598"/>
                    </a:lnTo>
                    <a:lnTo>
                      <a:pt x="3082" y="2572"/>
                    </a:lnTo>
                    <a:lnTo>
                      <a:pt x="3114" y="2544"/>
                    </a:lnTo>
                    <a:lnTo>
                      <a:pt x="3114" y="2544"/>
                    </a:lnTo>
                    <a:lnTo>
                      <a:pt x="3108" y="2478"/>
                    </a:lnTo>
                    <a:lnTo>
                      <a:pt x="3100" y="2412"/>
                    </a:lnTo>
                    <a:lnTo>
                      <a:pt x="3092" y="2346"/>
                    </a:lnTo>
                    <a:lnTo>
                      <a:pt x="3082" y="2280"/>
                    </a:lnTo>
                    <a:lnTo>
                      <a:pt x="3070" y="2216"/>
                    </a:lnTo>
                    <a:lnTo>
                      <a:pt x="3056" y="2152"/>
                    </a:lnTo>
                    <a:lnTo>
                      <a:pt x="3042" y="2088"/>
                    </a:lnTo>
                    <a:lnTo>
                      <a:pt x="3026" y="2026"/>
                    </a:lnTo>
                    <a:lnTo>
                      <a:pt x="3010" y="1964"/>
                    </a:lnTo>
                    <a:lnTo>
                      <a:pt x="2992" y="1902"/>
                    </a:lnTo>
                    <a:lnTo>
                      <a:pt x="2972" y="1840"/>
                    </a:lnTo>
                    <a:lnTo>
                      <a:pt x="2952" y="1780"/>
                    </a:lnTo>
                    <a:lnTo>
                      <a:pt x="2930" y="1720"/>
                    </a:lnTo>
                    <a:lnTo>
                      <a:pt x="2906" y="1662"/>
                    </a:lnTo>
                    <a:lnTo>
                      <a:pt x="2882" y="1602"/>
                    </a:lnTo>
                    <a:lnTo>
                      <a:pt x="2856" y="1546"/>
                    </a:lnTo>
                    <a:lnTo>
                      <a:pt x="2830" y="1488"/>
                    </a:lnTo>
                    <a:lnTo>
                      <a:pt x="2802" y="1432"/>
                    </a:lnTo>
                    <a:lnTo>
                      <a:pt x="2772" y="1376"/>
                    </a:lnTo>
                    <a:lnTo>
                      <a:pt x="2742" y="1322"/>
                    </a:lnTo>
                    <a:lnTo>
                      <a:pt x="2710" y="1268"/>
                    </a:lnTo>
                    <a:lnTo>
                      <a:pt x="2678" y="1216"/>
                    </a:lnTo>
                    <a:lnTo>
                      <a:pt x="2644" y="1164"/>
                    </a:lnTo>
                    <a:lnTo>
                      <a:pt x="2610" y="1112"/>
                    </a:lnTo>
                    <a:lnTo>
                      <a:pt x="2574" y="1062"/>
                    </a:lnTo>
                    <a:lnTo>
                      <a:pt x="2538" y="1012"/>
                    </a:lnTo>
                    <a:lnTo>
                      <a:pt x="2500" y="964"/>
                    </a:lnTo>
                    <a:lnTo>
                      <a:pt x="2462" y="918"/>
                    </a:lnTo>
                    <a:lnTo>
                      <a:pt x="2422" y="870"/>
                    </a:lnTo>
                    <a:lnTo>
                      <a:pt x="2382" y="826"/>
                    </a:lnTo>
                    <a:lnTo>
                      <a:pt x="2340" y="780"/>
                    </a:lnTo>
                    <a:lnTo>
                      <a:pt x="2298" y="738"/>
                    </a:lnTo>
                    <a:lnTo>
                      <a:pt x="2256" y="694"/>
                    </a:lnTo>
                    <a:lnTo>
                      <a:pt x="2210" y="654"/>
                    </a:lnTo>
                    <a:lnTo>
                      <a:pt x="2166" y="614"/>
                    </a:lnTo>
                    <a:lnTo>
                      <a:pt x="2120" y="574"/>
                    </a:lnTo>
                    <a:lnTo>
                      <a:pt x="2074" y="536"/>
                    </a:lnTo>
                    <a:lnTo>
                      <a:pt x="2026" y="500"/>
                    </a:lnTo>
                    <a:lnTo>
                      <a:pt x="1978" y="464"/>
                    </a:lnTo>
                    <a:lnTo>
                      <a:pt x="1928" y="428"/>
                    </a:lnTo>
                    <a:lnTo>
                      <a:pt x="1880" y="396"/>
                    </a:lnTo>
                    <a:lnTo>
                      <a:pt x="1828" y="364"/>
                    </a:lnTo>
                    <a:lnTo>
                      <a:pt x="1778" y="332"/>
                    </a:lnTo>
                    <a:lnTo>
                      <a:pt x="1726" y="302"/>
                    </a:lnTo>
                    <a:lnTo>
                      <a:pt x="1672" y="274"/>
                    </a:lnTo>
                    <a:lnTo>
                      <a:pt x="1620" y="248"/>
                    </a:lnTo>
                    <a:lnTo>
                      <a:pt x="1566" y="222"/>
                    </a:lnTo>
                    <a:lnTo>
                      <a:pt x="1510" y="196"/>
                    </a:lnTo>
                    <a:lnTo>
                      <a:pt x="1456" y="174"/>
                    </a:lnTo>
                    <a:lnTo>
                      <a:pt x="1400" y="152"/>
                    </a:lnTo>
                    <a:lnTo>
                      <a:pt x="1344" y="132"/>
                    </a:lnTo>
                    <a:lnTo>
                      <a:pt x="1286" y="112"/>
                    </a:lnTo>
                    <a:lnTo>
                      <a:pt x="1228" y="94"/>
                    </a:lnTo>
                    <a:lnTo>
                      <a:pt x="1170" y="78"/>
                    </a:lnTo>
                    <a:lnTo>
                      <a:pt x="1112" y="64"/>
                    </a:lnTo>
                    <a:lnTo>
                      <a:pt x="1052" y="50"/>
                    </a:lnTo>
                    <a:lnTo>
                      <a:pt x="994" y="38"/>
                    </a:lnTo>
                    <a:lnTo>
                      <a:pt x="934" y="28"/>
                    </a:lnTo>
                    <a:lnTo>
                      <a:pt x="872" y="20"/>
                    </a:lnTo>
                    <a:lnTo>
                      <a:pt x="812" y="12"/>
                    </a:lnTo>
                    <a:lnTo>
                      <a:pt x="750" y="8"/>
                    </a:lnTo>
                    <a:lnTo>
                      <a:pt x="688" y="2"/>
                    </a:lnTo>
                    <a:lnTo>
                      <a:pt x="626" y="0"/>
                    </a:lnTo>
                    <a:lnTo>
                      <a:pt x="564" y="0"/>
                    </a:lnTo>
                    <a:lnTo>
                      <a:pt x="564" y="0"/>
                    </a:lnTo>
                    <a:close/>
                  </a:path>
                </a:pathLst>
              </a:custGeom>
              <a:gradFill flip="none" rotWithShape="1">
                <a:gsLst>
                  <a:gs pos="46000">
                    <a:schemeClr val="accent4">
                      <a:lumMod val="20000"/>
                      <a:lumOff val="80000"/>
                    </a:schemeClr>
                  </a:gs>
                  <a:gs pos="100000">
                    <a:schemeClr val="accent4">
                      <a:lumMod val="60000"/>
                      <a:lumOff val="40000"/>
                    </a:schemeClr>
                  </a:gs>
                </a:gsLst>
                <a:lin ang="66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7"/>
              <p:cNvSpPr>
                <a:spLocks/>
              </p:cNvSpPr>
              <p:nvPr/>
            </p:nvSpPr>
            <p:spPr bwMode="auto">
              <a:xfrm>
                <a:off x="4787" y="2516"/>
                <a:ext cx="972" cy="1376"/>
              </a:xfrm>
              <a:custGeom>
                <a:avLst/>
                <a:gdLst>
                  <a:gd name="T0" fmla="*/ 0 w 972"/>
                  <a:gd name="T1" fmla="*/ 1376 h 1376"/>
                  <a:gd name="T2" fmla="*/ 0 w 972"/>
                  <a:gd name="T3" fmla="*/ 1376 h 1376"/>
                  <a:gd name="T4" fmla="*/ 88 w 972"/>
                  <a:gd name="T5" fmla="*/ 1326 h 1376"/>
                  <a:gd name="T6" fmla="*/ 168 w 972"/>
                  <a:gd name="T7" fmla="*/ 1276 h 1376"/>
                  <a:gd name="T8" fmla="*/ 240 w 972"/>
                  <a:gd name="T9" fmla="*/ 1226 h 1376"/>
                  <a:gd name="T10" fmla="*/ 306 w 972"/>
                  <a:gd name="T11" fmla="*/ 1178 h 1376"/>
                  <a:gd name="T12" fmla="*/ 362 w 972"/>
                  <a:gd name="T13" fmla="*/ 1130 h 1376"/>
                  <a:gd name="T14" fmla="*/ 414 w 972"/>
                  <a:gd name="T15" fmla="*/ 1082 h 1376"/>
                  <a:gd name="T16" fmla="*/ 458 w 972"/>
                  <a:gd name="T17" fmla="*/ 1036 h 1376"/>
                  <a:gd name="T18" fmla="*/ 496 w 972"/>
                  <a:gd name="T19" fmla="*/ 990 h 1376"/>
                  <a:gd name="T20" fmla="*/ 528 w 972"/>
                  <a:gd name="T21" fmla="*/ 944 h 1376"/>
                  <a:gd name="T22" fmla="*/ 554 w 972"/>
                  <a:gd name="T23" fmla="*/ 900 h 1376"/>
                  <a:gd name="T24" fmla="*/ 576 w 972"/>
                  <a:gd name="T25" fmla="*/ 856 h 1376"/>
                  <a:gd name="T26" fmla="*/ 594 w 972"/>
                  <a:gd name="T27" fmla="*/ 814 h 1376"/>
                  <a:gd name="T28" fmla="*/ 606 w 972"/>
                  <a:gd name="T29" fmla="*/ 774 h 1376"/>
                  <a:gd name="T30" fmla="*/ 616 w 972"/>
                  <a:gd name="T31" fmla="*/ 734 h 1376"/>
                  <a:gd name="T32" fmla="*/ 622 w 972"/>
                  <a:gd name="T33" fmla="*/ 696 h 1376"/>
                  <a:gd name="T34" fmla="*/ 624 w 972"/>
                  <a:gd name="T35" fmla="*/ 660 h 1376"/>
                  <a:gd name="T36" fmla="*/ 622 w 972"/>
                  <a:gd name="T37" fmla="*/ 626 h 1376"/>
                  <a:gd name="T38" fmla="*/ 620 w 972"/>
                  <a:gd name="T39" fmla="*/ 592 h 1376"/>
                  <a:gd name="T40" fmla="*/ 614 w 972"/>
                  <a:gd name="T41" fmla="*/ 560 h 1376"/>
                  <a:gd name="T42" fmla="*/ 606 w 972"/>
                  <a:gd name="T43" fmla="*/ 530 h 1376"/>
                  <a:gd name="T44" fmla="*/ 598 w 972"/>
                  <a:gd name="T45" fmla="*/ 504 h 1376"/>
                  <a:gd name="T46" fmla="*/ 588 w 972"/>
                  <a:gd name="T47" fmla="*/ 478 h 1376"/>
                  <a:gd name="T48" fmla="*/ 576 w 972"/>
                  <a:gd name="T49" fmla="*/ 454 h 1376"/>
                  <a:gd name="T50" fmla="*/ 566 w 972"/>
                  <a:gd name="T51" fmla="*/ 432 h 1376"/>
                  <a:gd name="T52" fmla="*/ 544 w 972"/>
                  <a:gd name="T53" fmla="*/ 396 h 1376"/>
                  <a:gd name="T54" fmla="*/ 524 w 972"/>
                  <a:gd name="T55" fmla="*/ 368 h 1376"/>
                  <a:gd name="T56" fmla="*/ 506 w 972"/>
                  <a:gd name="T57" fmla="*/ 346 h 1376"/>
                  <a:gd name="T58" fmla="*/ 970 w 972"/>
                  <a:gd name="T59" fmla="*/ 0 h 1376"/>
                  <a:gd name="T60" fmla="*/ 970 w 972"/>
                  <a:gd name="T61" fmla="*/ 0 h 1376"/>
                  <a:gd name="T62" fmla="*/ 972 w 972"/>
                  <a:gd name="T63" fmla="*/ 38 h 1376"/>
                  <a:gd name="T64" fmla="*/ 970 w 972"/>
                  <a:gd name="T65" fmla="*/ 82 h 1376"/>
                  <a:gd name="T66" fmla="*/ 966 w 972"/>
                  <a:gd name="T67" fmla="*/ 142 h 1376"/>
                  <a:gd name="T68" fmla="*/ 956 w 972"/>
                  <a:gd name="T69" fmla="*/ 214 h 1376"/>
                  <a:gd name="T70" fmla="*/ 948 w 972"/>
                  <a:gd name="T71" fmla="*/ 254 h 1376"/>
                  <a:gd name="T72" fmla="*/ 938 w 972"/>
                  <a:gd name="T73" fmla="*/ 296 h 1376"/>
                  <a:gd name="T74" fmla="*/ 928 w 972"/>
                  <a:gd name="T75" fmla="*/ 342 h 1376"/>
                  <a:gd name="T76" fmla="*/ 914 w 972"/>
                  <a:gd name="T77" fmla="*/ 390 h 1376"/>
                  <a:gd name="T78" fmla="*/ 896 w 972"/>
                  <a:gd name="T79" fmla="*/ 438 h 1376"/>
                  <a:gd name="T80" fmla="*/ 878 w 972"/>
                  <a:gd name="T81" fmla="*/ 490 h 1376"/>
                  <a:gd name="T82" fmla="*/ 854 w 972"/>
                  <a:gd name="T83" fmla="*/ 542 h 1376"/>
                  <a:gd name="T84" fmla="*/ 828 w 972"/>
                  <a:gd name="T85" fmla="*/ 596 h 1376"/>
                  <a:gd name="T86" fmla="*/ 800 w 972"/>
                  <a:gd name="T87" fmla="*/ 652 h 1376"/>
                  <a:gd name="T88" fmla="*/ 766 w 972"/>
                  <a:gd name="T89" fmla="*/ 708 h 1376"/>
                  <a:gd name="T90" fmla="*/ 730 w 972"/>
                  <a:gd name="T91" fmla="*/ 766 h 1376"/>
                  <a:gd name="T92" fmla="*/ 688 w 972"/>
                  <a:gd name="T93" fmla="*/ 822 h 1376"/>
                  <a:gd name="T94" fmla="*/ 642 w 972"/>
                  <a:gd name="T95" fmla="*/ 880 h 1376"/>
                  <a:gd name="T96" fmla="*/ 592 w 972"/>
                  <a:gd name="T97" fmla="*/ 938 h 1376"/>
                  <a:gd name="T98" fmla="*/ 538 w 972"/>
                  <a:gd name="T99" fmla="*/ 996 h 1376"/>
                  <a:gd name="T100" fmla="*/ 478 w 972"/>
                  <a:gd name="T101" fmla="*/ 1052 h 1376"/>
                  <a:gd name="T102" fmla="*/ 412 w 972"/>
                  <a:gd name="T103" fmla="*/ 1110 h 1376"/>
                  <a:gd name="T104" fmla="*/ 342 w 972"/>
                  <a:gd name="T105" fmla="*/ 1166 h 1376"/>
                  <a:gd name="T106" fmla="*/ 266 w 972"/>
                  <a:gd name="T107" fmla="*/ 1220 h 1376"/>
                  <a:gd name="T108" fmla="*/ 184 w 972"/>
                  <a:gd name="T109" fmla="*/ 1274 h 1376"/>
                  <a:gd name="T110" fmla="*/ 94 w 972"/>
                  <a:gd name="T111" fmla="*/ 1326 h 1376"/>
                  <a:gd name="T112" fmla="*/ 0 w 972"/>
                  <a:gd name="T113" fmla="*/ 1376 h 1376"/>
                  <a:gd name="T114" fmla="*/ 0 w 972"/>
                  <a:gd name="T115" fmla="*/ 1376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72" h="1376">
                    <a:moveTo>
                      <a:pt x="0" y="1376"/>
                    </a:moveTo>
                    <a:lnTo>
                      <a:pt x="0" y="1376"/>
                    </a:lnTo>
                    <a:lnTo>
                      <a:pt x="88" y="1326"/>
                    </a:lnTo>
                    <a:lnTo>
                      <a:pt x="168" y="1276"/>
                    </a:lnTo>
                    <a:lnTo>
                      <a:pt x="240" y="1226"/>
                    </a:lnTo>
                    <a:lnTo>
                      <a:pt x="306" y="1178"/>
                    </a:lnTo>
                    <a:lnTo>
                      <a:pt x="362" y="1130"/>
                    </a:lnTo>
                    <a:lnTo>
                      <a:pt x="414" y="1082"/>
                    </a:lnTo>
                    <a:lnTo>
                      <a:pt x="458" y="1036"/>
                    </a:lnTo>
                    <a:lnTo>
                      <a:pt x="496" y="990"/>
                    </a:lnTo>
                    <a:lnTo>
                      <a:pt x="528" y="944"/>
                    </a:lnTo>
                    <a:lnTo>
                      <a:pt x="554" y="900"/>
                    </a:lnTo>
                    <a:lnTo>
                      <a:pt x="576" y="856"/>
                    </a:lnTo>
                    <a:lnTo>
                      <a:pt x="594" y="814"/>
                    </a:lnTo>
                    <a:lnTo>
                      <a:pt x="606" y="774"/>
                    </a:lnTo>
                    <a:lnTo>
                      <a:pt x="616" y="734"/>
                    </a:lnTo>
                    <a:lnTo>
                      <a:pt x="622" y="696"/>
                    </a:lnTo>
                    <a:lnTo>
                      <a:pt x="624" y="660"/>
                    </a:lnTo>
                    <a:lnTo>
                      <a:pt x="622" y="626"/>
                    </a:lnTo>
                    <a:lnTo>
                      <a:pt x="620" y="592"/>
                    </a:lnTo>
                    <a:lnTo>
                      <a:pt x="614" y="560"/>
                    </a:lnTo>
                    <a:lnTo>
                      <a:pt x="606" y="530"/>
                    </a:lnTo>
                    <a:lnTo>
                      <a:pt x="598" y="504"/>
                    </a:lnTo>
                    <a:lnTo>
                      <a:pt x="588" y="478"/>
                    </a:lnTo>
                    <a:lnTo>
                      <a:pt x="576" y="454"/>
                    </a:lnTo>
                    <a:lnTo>
                      <a:pt x="566" y="432"/>
                    </a:lnTo>
                    <a:lnTo>
                      <a:pt x="544" y="396"/>
                    </a:lnTo>
                    <a:lnTo>
                      <a:pt x="524" y="368"/>
                    </a:lnTo>
                    <a:lnTo>
                      <a:pt x="506" y="346"/>
                    </a:lnTo>
                    <a:lnTo>
                      <a:pt x="970" y="0"/>
                    </a:lnTo>
                    <a:lnTo>
                      <a:pt x="970" y="0"/>
                    </a:lnTo>
                    <a:lnTo>
                      <a:pt x="972" y="38"/>
                    </a:lnTo>
                    <a:lnTo>
                      <a:pt x="970" y="82"/>
                    </a:lnTo>
                    <a:lnTo>
                      <a:pt x="966" y="142"/>
                    </a:lnTo>
                    <a:lnTo>
                      <a:pt x="956" y="214"/>
                    </a:lnTo>
                    <a:lnTo>
                      <a:pt x="948" y="254"/>
                    </a:lnTo>
                    <a:lnTo>
                      <a:pt x="938" y="296"/>
                    </a:lnTo>
                    <a:lnTo>
                      <a:pt x="928" y="342"/>
                    </a:lnTo>
                    <a:lnTo>
                      <a:pt x="914" y="390"/>
                    </a:lnTo>
                    <a:lnTo>
                      <a:pt x="896" y="438"/>
                    </a:lnTo>
                    <a:lnTo>
                      <a:pt x="878" y="490"/>
                    </a:lnTo>
                    <a:lnTo>
                      <a:pt x="854" y="542"/>
                    </a:lnTo>
                    <a:lnTo>
                      <a:pt x="828" y="596"/>
                    </a:lnTo>
                    <a:lnTo>
                      <a:pt x="800" y="652"/>
                    </a:lnTo>
                    <a:lnTo>
                      <a:pt x="766" y="708"/>
                    </a:lnTo>
                    <a:lnTo>
                      <a:pt x="730" y="766"/>
                    </a:lnTo>
                    <a:lnTo>
                      <a:pt x="688" y="822"/>
                    </a:lnTo>
                    <a:lnTo>
                      <a:pt x="642" y="880"/>
                    </a:lnTo>
                    <a:lnTo>
                      <a:pt x="592" y="938"/>
                    </a:lnTo>
                    <a:lnTo>
                      <a:pt x="538" y="996"/>
                    </a:lnTo>
                    <a:lnTo>
                      <a:pt x="478" y="1052"/>
                    </a:lnTo>
                    <a:lnTo>
                      <a:pt x="412" y="1110"/>
                    </a:lnTo>
                    <a:lnTo>
                      <a:pt x="342" y="1166"/>
                    </a:lnTo>
                    <a:lnTo>
                      <a:pt x="266" y="1220"/>
                    </a:lnTo>
                    <a:lnTo>
                      <a:pt x="184" y="1274"/>
                    </a:lnTo>
                    <a:lnTo>
                      <a:pt x="94" y="1326"/>
                    </a:lnTo>
                    <a:lnTo>
                      <a:pt x="0" y="1376"/>
                    </a:lnTo>
                    <a:lnTo>
                      <a:pt x="0" y="1376"/>
                    </a:lnTo>
                    <a:close/>
                  </a:path>
                </a:pathLst>
              </a:custGeom>
              <a:gradFill flip="none" rotWithShape="1">
                <a:gsLst>
                  <a:gs pos="0">
                    <a:schemeClr val="accent4"/>
                  </a:gs>
                  <a:gs pos="100000">
                    <a:schemeClr val="accent4">
                      <a:lumMod val="23000"/>
                      <a:lumOff val="77000"/>
                    </a:schemeClr>
                  </a:gs>
                </a:gsLst>
                <a:lin ang="120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8"/>
              <p:cNvSpPr>
                <a:spLocks/>
              </p:cNvSpPr>
              <p:nvPr/>
            </p:nvSpPr>
            <p:spPr bwMode="auto">
              <a:xfrm>
                <a:off x="4481" y="2362"/>
                <a:ext cx="2" cy="6"/>
              </a:xfrm>
              <a:custGeom>
                <a:avLst/>
                <a:gdLst>
                  <a:gd name="T0" fmla="*/ 2 w 2"/>
                  <a:gd name="T1" fmla="*/ 6 h 6"/>
                  <a:gd name="T2" fmla="*/ 0 w 2"/>
                  <a:gd name="T3" fmla="*/ 6 h 6"/>
                  <a:gd name="T4" fmla="*/ 0 w 2"/>
                  <a:gd name="T5" fmla="*/ 0 h 6"/>
                  <a:gd name="T6" fmla="*/ 2 w 2"/>
                  <a:gd name="T7" fmla="*/ 6 h 6"/>
                </a:gdLst>
                <a:ahLst/>
                <a:cxnLst>
                  <a:cxn ang="0">
                    <a:pos x="T0" y="T1"/>
                  </a:cxn>
                  <a:cxn ang="0">
                    <a:pos x="T2" y="T3"/>
                  </a:cxn>
                  <a:cxn ang="0">
                    <a:pos x="T4" y="T5"/>
                  </a:cxn>
                  <a:cxn ang="0">
                    <a:pos x="T6" y="T7"/>
                  </a:cxn>
                </a:cxnLst>
                <a:rect l="0" t="0" r="r" b="b"/>
                <a:pathLst>
                  <a:path w="2" h="6">
                    <a:moveTo>
                      <a:pt x="2" y="6"/>
                    </a:moveTo>
                    <a:lnTo>
                      <a:pt x="0" y="6"/>
                    </a:lnTo>
                    <a:lnTo>
                      <a:pt x="0" y="0"/>
                    </a:lnTo>
                    <a:lnTo>
                      <a:pt x="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9"/>
              <p:cNvSpPr>
                <a:spLocks/>
              </p:cNvSpPr>
              <p:nvPr/>
            </p:nvSpPr>
            <p:spPr bwMode="auto">
              <a:xfrm>
                <a:off x="4285" y="682"/>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8F1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Rectangle 10"/>
              <p:cNvSpPr>
                <a:spLocks noChangeArrowheads="1"/>
              </p:cNvSpPr>
              <p:nvPr/>
            </p:nvSpPr>
            <p:spPr bwMode="auto">
              <a:xfrm>
                <a:off x="4421" y="572"/>
                <a:ext cx="1" cy="1"/>
              </a:xfrm>
              <a:prstGeom prst="rect">
                <a:avLst/>
              </a:prstGeom>
              <a:solidFill>
                <a:srgbClr val="8F19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11"/>
              <p:cNvSpPr>
                <a:spLocks/>
              </p:cNvSpPr>
              <p:nvPr/>
            </p:nvSpPr>
            <p:spPr bwMode="auto">
              <a:xfrm>
                <a:off x="3971" y="124"/>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8F1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TextBox 53"/>
            <p:cNvSpPr txBox="1"/>
            <p:nvPr/>
          </p:nvSpPr>
          <p:spPr>
            <a:xfrm rot="21302644">
              <a:off x="1790497" y="1987899"/>
              <a:ext cx="217355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75000"/>
                    </a:srgbClr>
                  </a:solidFill>
                  <a:effectLst/>
                  <a:uLnTx/>
                  <a:uFillTx/>
                  <a:latin typeface="Comic Sans MS" panose="030F0702030302020204" pitchFamily="66" charset="0"/>
                  <a:ea typeface="+mn-ea"/>
                  <a:cs typeface="+mn-cs"/>
                </a:rPr>
                <a:t>Sexual Addiction</a:t>
              </a:r>
              <a:endParaRPr kumimoji="0" lang="en-US" sz="16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endParaRPr>
            </a:p>
          </p:txBody>
        </p:sp>
      </p:grpSp>
      <p:grpSp>
        <p:nvGrpSpPr>
          <p:cNvPr id="63" name="Group 62"/>
          <p:cNvGrpSpPr/>
          <p:nvPr/>
        </p:nvGrpSpPr>
        <p:grpSpPr>
          <a:xfrm rot="844760">
            <a:off x="685088" y="3095508"/>
            <a:ext cx="2880363" cy="3055977"/>
            <a:chOff x="1234437" y="669808"/>
            <a:chExt cx="2880363" cy="3055977"/>
          </a:xfrm>
        </p:grpSpPr>
        <p:grpSp>
          <p:nvGrpSpPr>
            <p:cNvPr id="64" name="Group 4"/>
            <p:cNvGrpSpPr>
              <a:grpSpLocks noChangeAspect="1"/>
            </p:cNvGrpSpPr>
            <p:nvPr/>
          </p:nvGrpSpPr>
          <p:grpSpPr bwMode="auto">
            <a:xfrm>
              <a:off x="1234437" y="669808"/>
              <a:ext cx="2880363" cy="3055977"/>
              <a:chOff x="1921" y="124"/>
              <a:chExt cx="3838" cy="4072"/>
            </a:xfrm>
            <a:effectLst>
              <a:outerShdw blurRad="190500" dist="165100" dir="3600000" algn="tl" rotWithShape="0">
                <a:prstClr val="black">
                  <a:alpha val="31000"/>
                </a:prstClr>
              </a:outerShdw>
            </a:effectLst>
          </p:grpSpPr>
          <p:sp>
            <p:nvSpPr>
              <p:cNvPr id="66" name="AutoShape 3"/>
              <p:cNvSpPr>
                <a:spLocks noChangeAspect="1" noChangeArrowheads="1" noTextEdit="1"/>
              </p:cNvSpPr>
              <p:nvPr/>
            </p:nvSpPr>
            <p:spPr bwMode="auto">
              <a:xfrm>
                <a:off x="1921" y="124"/>
                <a:ext cx="3838" cy="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5"/>
              <p:cNvSpPr>
                <a:spLocks/>
              </p:cNvSpPr>
              <p:nvPr/>
            </p:nvSpPr>
            <p:spPr bwMode="auto">
              <a:xfrm>
                <a:off x="1921" y="500"/>
                <a:ext cx="3836" cy="3172"/>
              </a:xfrm>
              <a:custGeom>
                <a:avLst/>
                <a:gdLst>
                  <a:gd name="T0" fmla="*/ 3370 w 3836"/>
                  <a:gd name="T1" fmla="*/ 0 h 3172"/>
                  <a:gd name="T2" fmla="*/ 2928 w 3836"/>
                  <a:gd name="T3" fmla="*/ 38 h 3172"/>
                  <a:gd name="T4" fmla="*/ 2150 w 3836"/>
                  <a:gd name="T5" fmla="*/ 90 h 3172"/>
                  <a:gd name="T6" fmla="*/ 1502 w 3836"/>
                  <a:gd name="T7" fmla="*/ 122 h 3172"/>
                  <a:gd name="T8" fmla="*/ 982 w 3836"/>
                  <a:gd name="T9" fmla="*/ 136 h 3172"/>
                  <a:gd name="T10" fmla="*/ 580 w 3836"/>
                  <a:gd name="T11" fmla="*/ 138 h 3172"/>
                  <a:gd name="T12" fmla="*/ 288 w 3836"/>
                  <a:gd name="T13" fmla="*/ 132 h 3172"/>
                  <a:gd name="T14" fmla="*/ 44 w 3836"/>
                  <a:gd name="T15" fmla="*/ 120 h 3172"/>
                  <a:gd name="T16" fmla="*/ 84 w 3836"/>
                  <a:gd name="T17" fmla="*/ 696 h 3172"/>
                  <a:gd name="T18" fmla="*/ 152 w 3836"/>
                  <a:gd name="T19" fmla="*/ 680 h 3172"/>
                  <a:gd name="T20" fmla="*/ 292 w 3836"/>
                  <a:gd name="T21" fmla="*/ 656 h 3172"/>
                  <a:gd name="T22" fmla="*/ 432 w 3836"/>
                  <a:gd name="T23" fmla="*/ 638 h 3172"/>
                  <a:gd name="T24" fmla="*/ 576 w 3836"/>
                  <a:gd name="T25" fmla="*/ 628 h 3172"/>
                  <a:gd name="T26" fmla="*/ 648 w 3836"/>
                  <a:gd name="T27" fmla="*/ 628 h 3172"/>
                  <a:gd name="T28" fmla="*/ 772 w 3836"/>
                  <a:gd name="T29" fmla="*/ 630 h 3172"/>
                  <a:gd name="T30" fmla="*/ 896 w 3836"/>
                  <a:gd name="T31" fmla="*/ 640 h 3172"/>
                  <a:gd name="T32" fmla="*/ 1018 w 3836"/>
                  <a:gd name="T33" fmla="*/ 656 h 3172"/>
                  <a:gd name="T34" fmla="*/ 1136 w 3836"/>
                  <a:gd name="T35" fmla="*/ 678 h 3172"/>
                  <a:gd name="T36" fmla="*/ 1254 w 3836"/>
                  <a:gd name="T37" fmla="*/ 706 h 3172"/>
                  <a:gd name="T38" fmla="*/ 1370 w 3836"/>
                  <a:gd name="T39" fmla="*/ 740 h 3172"/>
                  <a:gd name="T40" fmla="*/ 1484 w 3836"/>
                  <a:gd name="T41" fmla="*/ 780 h 3172"/>
                  <a:gd name="T42" fmla="*/ 1594 w 3836"/>
                  <a:gd name="T43" fmla="*/ 824 h 3172"/>
                  <a:gd name="T44" fmla="*/ 1704 w 3836"/>
                  <a:gd name="T45" fmla="*/ 876 h 3172"/>
                  <a:gd name="T46" fmla="*/ 1810 w 3836"/>
                  <a:gd name="T47" fmla="*/ 930 h 3172"/>
                  <a:gd name="T48" fmla="*/ 1912 w 3836"/>
                  <a:gd name="T49" fmla="*/ 992 h 3172"/>
                  <a:gd name="T50" fmla="*/ 2012 w 3836"/>
                  <a:gd name="T51" fmla="*/ 1056 h 3172"/>
                  <a:gd name="T52" fmla="*/ 2110 w 3836"/>
                  <a:gd name="T53" fmla="*/ 1128 h 3172"/>
                  <a:gd name="T54" fmla="*/ 2204 w 3836"/>
                  <a:gd name="T55" fmla="*/ 1202 h 3172"/>
                  <a:gd name="T56" fmla="*/ 2294 w 3836"/>
                  <a:gd name="T57" fmla="*/ 1282 h 3172"/>
                  <a:gd name="T58" fmla="*/ 2382 w 3836"/>
                  <a:gd name="T59" fmla="*/ 1366 h 3172"/>
                  <a:gd name="T60" fmla="*/ 2466 w 3836"/>
                  <a:gd name="T61" fmla="*/ 1454 h 3172"/>
                  <a:gd name="T62" fmla="*/ 2546 w 3836"/>
                  <a:gd name="T63" fmla="*/ 1546 h 3172"/>
                  <a:gd name="T64" fmla="*/ 2622 w 3836"/>
                  <a:gd name="T65" fmla="*/ 1640 h 3172"/>
                  <a:gd name="T66" fmla="*/ 2694 w 3836"/>
                  <a:gd name="T67" fmla="*/ 1740 h 3172"/>
                  <a:gd name="T68" fmla="*/ 2762 w 3836"/>
                  <a:gd name="T69" fmla="*/ 1844 h 3172"/>
                  <a:gd name="T70" fmla="*/ 2826 w 3836"/>
                  <a:gd name="T71" fmla="*/ 1950 h 3172"/>
                  <a:gd name="T72" fmla="*/ 2886 w 3836"/>
                  <a:gd name="T73" fmla="*/ 2060 h 3172"/>
                  <a:gd name="T74" fmla="*/ 2940 w 3836"/>
                  <a:gd name="T75" fmla="*/ 2174 h 3172"/>
                  <a:gd name="T76" fmla="*/ 2990 w 3836"/>
                  <a:gd name="T77" fmla="*/ 2290 h 3172"/>
                  <a:gd name="T78" fmla="*/ 3036 w 3836"/>
                  <a:gd name="T79" fmla="*/ 2408 h 3172"/>
                  <a:gd name="T80" fmla="*/ 3076 w 3836"/>
                  <a:gd name="T81" fmla="*/ 2530 h 3172"/>
                  <a:gd name="T82" fmla="*/ 3110 w 3836"/>
                  <a:gd name="T83" fmla="*/ 2654 h 3172"/>
                  <a:gd name="T84" fmla="*/ 3140 w 3836"/>
                  <a:gd name="T85" fmla="*/ 2780 h 3172"/>
                  <a:gd name="T86" fmla="*/ 3166 w 3836"/>
                  <a:gd name="T87" fmla="*/ 2908 h 3172"/>
                  <a:gd name="T88" fmla="*/ 3184 w 3836"/>
                  <a:gd name="T89" fmla="*/ 3040 h 3172"/>
                  <a:gd name="T90" fmla="*/ 3198 w 3836"/>
                  <a:gd name="T91" fmla="*/ 3172 h 3172"/>
                  <a:gd name="T92" fmla="*/ 3246 w 3836"/>
                  <a:gd name="T93" fmla="*/ 3130 h 3172"/>
                  <a:gd name="T94" fmla="*/ 3326 w 3836"/>
                  <a:gd name="T95" fmla="*/ 3050 h 3172"/>
                  <a:gd name="T96" fmla="*/ 3386 w 3836"/>
                  <a:gd name="T97" fmla="*/ 2970 h 3172"/>
                  <a:gd name="T98" fmla="*/ 3432 w 3836"/>
                  <a:gd name="T99" fmla="*/ 2896 h 3172"/>
                  <a:gd name="T100" fmla="*/ 3462 w 3836"/>
                  <a:gd name="T101" fmla="*/ 2822 h 3172"/>
                  <a:gd name="T102" fmla="*/ 3482 w 3836"/>
                  <a:gd name="T103" fmla="*/ 2754 h 3172"/>
                  <a:gd name="T104" fmla="*/ 3488 w 3836"/>
                  <a:gd name="T105" fmla="*/ 2690 h 3172"/>
                  <a:gd name="T106" fmla="*/ 3488 w 3836"/>
                  <a:gd name="T107" fmla="*/ 2630 h 3172"/>
                  <a:gd name="T108" fmla="*/ 3480 w 3836"/>
                  <a:gd name="T109" fmla="*/ 2574 h 3172"/>
                  <a:gd name="T110" fmla="*/ 3466 w 3836"/>
                  <a:gd name="T111" fmla="*/ 2524 h 3172"/>
                  <a:gd name="T112" fmla="*/ 3438 w 3836"/>
                  <a:gd name="T113" fmla="*/ 2460 h 3172"/>
                  <a:gd name="T114" fmla="*/ 3402 w 3836"/>
                  <a:gd name="T115" fmla="*/ 2400 h 3172"/>
                  <a:gd name="T116" fmla="*/ 3372 w 3836"/>
                  <a:gd name="T117" fmla="*/ 2362 h 3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36" h="3172">
                    <a:moveTo>
                      <a:pt x="3836" y="2016"/>
                    </a:moveTo>
                    <a:lnTo>
                      <a:pt x="3370" y="0"/>
                    </a:lnTo>
                    <a:lnTo>
                      <a:pt x="3370" y="0"/>
                    </a:lnTo>
                    <a:lnTo>
                      <a:pt x="2928" y="38"/>
                    </a:lnTo>
                    <a:lnTo>
                      <a:pt x="2522" y="66"/>
                    </a:lnTo>
                    <a:lnTo>
                      <a:pt x="2150" y="90"/>
                    </a:lnTo>
                    <a:lnTo>
                      <a:pt x="1810" y="108"/>
                    </a:lnTo>
                    <a:lnTo>
                      <a:pt x="1502" y="122"/>
                    </a:lnTo>
                    <a:lnTo>
                      <a:pt x="1226" y="130"/>
                    </a:lnTo>
                    <a:lnTo>
                      <a:pt x="982" y="136"/>
                    </a:lnTo>
                    <a:lnTo>
                      <a:pt x="766" y="138"/>
                    </a:lnTo>
                    <a:lnTo>
                      <a:pt x="580" y="138"/>
                    </a:lnTo>
                    <a:lnTo>
                      <a:pt x="420" y="136"/>
                    </a:lnTo>
                    <a:lnTo>
                      <a:pt x="288" y="132"/>
                    </a:lnTo>
                    <a:lnTo>
                      <a:pt x="182" y="128"/>
                    </a:lnTo>
                    <a:lnTo>
                      <a:pt x="44" y="120"/>
                    </a:lnTo>
                    <a:lnTo>
                      <a:pt x="0" y="116"/>
                    </a:lnTo>
                    <a:lnTo>
                      <a:pt x="84" y="696"/>
                    </a:lnTo>
                    <a:lnTo>
                      <a:pt x="84" y="696"/>
                    </a:lnTo>
                    <a:lnTo>
                      <a:pt x="152" y="680"/>
                    </a:lnTo>
                    <a:lnTo>
                      <a:pt x="222" y="666"/>
                    </a:lnTo>
                    <a:lnTo>
                      <a:pt x="292" y="656"/>
                    </a:lnTo>
                    <a:lnTo>
                      <a:pt x="362" y="646"/>
                    </a:lnTo>
                    <a:lnTo>
                      <a:pt x="432" y="638"/>
                    </a:lnTo>
                    <a:lnTo>
                      <a:pt x="504" y="632"/>
                    </a:lnTo>
                    <a:lnTo>
                      <a:pt x="576" y="628"/>
                    </a:lnTo>
                    <a:lnTo>
                      <a:pt x="648" y="628"/>
                    </a:lnTo>
                    <a:lnTo>
                      <a:pt x="648" y="628"/>
                    </a:lnTo>
                    <a:lnTo>
                      <a:pt x="710" y="628"/>
                    </a:lnTo>
                    <a:lnTo>
                      <a:pt x="772" y="630"/>
                    </a:lnTo>
                    <a:lnTo>
                      <a:pt x="834" y="636"/>
                    </a:lnTo>
                    <a:lnTo>
                      <a:pt x="896" y="640"/>
                    </a:lnTo>
                    <a:lnTo>
                      <a:pt x="956" y="648"/>
                    </a:lnTo>
                    <a:lnTo>
                      <a:pt x="1018" y="656"/>
                    </a:lnTo>
                    <a:lnTo>
                      <a:pt x="1078" y="666"/>
                    </a:lnTo>
                    <a:lnTo>
                      <a:pt x="1136" y="678"/>
                    </a:lnTo>
                    <a:lnTo>
                      <a:pt x="1196" y="692"/>
                    </a:lnTo>
                    <a:lnTo>
                      <a:pt x="1254" y="706"/>
                    </a:lnTo>
                    <a:lnTo>
                      <a:pt x="1312" y="722"/>
                    </a:lnTo>
                    <a:lnTo>
                      <a:pt x="1370" y="740"/>
                    </a:lnTo>
                    <a:lnTo>
                      <a:pt x="1428" y="760"/>
                    </a:lnTo>
                    <a:lnTo>
                      <a:pt x="1484" y="780"/>
                    </a:lnTo>
                    <a:lnTo>
                      <a:pt x="1540" y="802"/>
                    </a:lnTo>
                    <a:lnTo>
                      <a:pt x="1594" y="824"/>
                    </a:lnTo>
                    <a:lnTo>
                      <a:pt x="1650" y="850"/>
                    </a:lnTo>
                    <a:lnTo>
                      <a:pt x="1704" y="876"/>
                    </a:lnTo>
                    <a:lnTo>
                      <a:pt x="1756" y="902"/>
                    </a:lnTo>
                    <a:lnTo>
                      <a:pt x="1810" y="930"/>
                    </a:lnTo>
                    <a:lnTo>
                      <a:pt x="1862" y="960"/>
                    </a:lnTo>
                    <a:lnTo>
                      <a:pt x="1912" y="992"/>
                    </a:lnTo>
                    <a:lnTo>
                      <a:pt x="1964" y="1024"/>
                    </a:lnTo>
                    <a:lnTo>
                      <a:pt x="2012" y="1056"/>
                    </a:lnTo>
                    <a:lnTo>
                      <a:pt x="2062" y="1092"/>
                    </a:lnTo>
                    <a:lnTo>
                      <a:pt x="2110" y="1128"/>
                    </a:lnTo>
                    <a:lnTo>
                      <a:pt x="2158" y="1164"/>
                    </a:lnTo>
                    <a:lnTo>
                      <a:pt x="2204" y="1202"/>
                    </a:lnTo>
                    <a:lnTo>
                      <a:pt x="2250" y="1242"/>
                    </a:lnTo>
                    <a:lnTo>
                      <a:pt x="2294" y="1282"/>
                    </a:lnTo>
                    <a:lnTo>
                      <a:pt x="2340" y="1322"/>
                    </a:lnTo>
                    <a:lnTo>
                      <a:pt x="2382" y="1366"/>
                    </a:lnTo>
                    <a:lnTo>
                      <a:pt x="2424" y="1408"/>
                    </a:lnTo>
                    <a:lnTo>
                      <a:pt x="2466" y="1454"/>
                    </a:lnTo>
                    <a:lnTo>
                      <a:pt x="2506" y="1498"/>
                    </a:lnTo>
                    <a:lnTo>
                      <a:pt x="2546" y="1546"/>
                    </a:lnTo>
                    <a:lnTo>
                      <a:pt x="2584" y="1592"/>
                    </a:lnTo>
                    <a:lnTo>
                      <a:pt x="2622" y="1640"/>
                    </a:lnTo>
                    <a:lnTo>
                      <a:pt x="2658" y="1690"/>
                    </a:lnTo>
                    <a:lnTo>
                      <a:pt x="2694" y="1740"/>
                    </a:lnTo>
                    <a:lnTo>
                      <a:pt x="2728" y="1792"/>
                    </a:lnTo>
                    <a:lnTo>
                      <a:pt x="2762" y="1844"/>
                    </a:lnTo>
                    <a:lnTo>
                      <a:pt x="2794" y="1896"/>
                    </a:lnTo>
                    <a:lnTo>
                      <a:pt x="2826" y="1950"/>
                    </a:lnTo>
                    <a:lnTo>
                      <a:pt x="2856" y="2004"/>
                    </a:lnTo>
                    <a:lnTo>
                      <a:pt x="2886" y="2060"/>
                    </a:lnTo>
                    <a:lnTo>
                      <a:pt x="2914" y="2116"/>
                    </a:lnTo>
                    <a:lnTo>
                      <a:pt x="2940" y="2174"/>
                    </a:lnTo>
                    <a:lnTo>
                      <a:pt x="2966" y="2230"/>
                    </a:lnTo>
                    <a:lnTo>
                      <a:pt x="2990" y="2290"/>
                    </a:lnTo>
                    <a:lnTo>
                      <a:pt x="3014" y="2348"/>
                    </a:lnTo>
                    <a:lnTo>
                      <a:pt x="3036" y="2408"/>
                    </a:lnTo>
                    <a:lnTo>
                      <a:pt x="3056" y="2468"/>
                    </a:lnTo>
                    <a:lnTo>
                      <a:pt x="3076" y="2530"/>
                    </a:lnTo>
                    <a:lnTo>
                      <a:pt x="3094" y="2592"/>
                    </a:lnTo>
                    <a:lnTo>
                      <a:pt x="3110" y="2654"/>
                    </a:lnTo>
                    <a:lnTo>
                      <a:pt x="3126" y="2716"/>
                    </a:lnTo>
                    <a:lnTo>
                      <a:pt x="3140" y="2780"/>
                    </a:lnTo>
                    <a:lnTo>
                      <a:pt x="3154" y="2844"/>
                    </a:lnTo>
                    <a:lnTo>
                      <a:pt x="3166" y="2908"/>
                    </a:lnTo>
                    <a:lnTo>
                      <a:pt x="3176" y="2974"/>
                    </a:lnTo>
                    <a:lnTo>
                      <a:pt x="3184" y="3040"/>
                    </a:lnTo>
                    <a:lnTo>
                      <a:pt x="3192" y="3106"/>
                    </a:lnTo>
                    <a:lnTo>
                      <a:pt x="3198" y="3172"/>
                    </a:lnTo>
                    <a:lnTo>
                      <a:pt x="3198" y="3172"/>
                    </a:lnTo>
                    <a:lnTo>
                      <a:pt x="3246" y="3130"/>
                    </a:lnTo>
                    <a:lnTo>
                      <a:pt x="3288" y="3090"/>
                    </a:lnTo>
                    <a:lnTo>
                      <a:pt x="3326" y="3050"/>
                    </a:lnTo>
                    <a:lnTo>
                      <a:pt x="3358" y="3010"/>
                    </a:lnTo>
                    <a:lnTo>
                      <a:pt x="3386" y="2970"/>
                    </a:lnTo>
                    <a:lnTo>
                      <a:pt x="3412" y="2932"/>
                    </a:lnTo>
                    <a:lnTo>
                      <a:pt x="3432" y="2896"/>
                    </a:lnTo>
                    <a:lnTo>
                      <a:pt x="3450" y="2858"/>
                    </a:lnTo>
                    <a:lnTo>
                      <a:pt x="3462" y="2822"/>
                    </a:lnTo>
                    <a:lnTo>
                      <a:pt x="3474" y="2788"/>
                    </a:lnTo>
                    <a:lnTo>
                      <a:pt x="3482" y="2754"/>
                    </a:lnTo>
                    <a:lnTo>
                      <a:pt x="3486" y="2720"/>
                    </a:lnTo>
                    <a:lnTo>
                      <a:pt x="3488" y="2690"/>
                    </a:lnTo>
                    <a:lnTo>
                      <a:pt x="3490" y="2658"/>
                    </a:lnTo>
                    <a:lnTo>
                      <a:pt x="3488" y="2630"/>
                    </a:lnTo>
                    <a:lnTo>
                      <a:pt x="3484" y="2600"/>
                    </a:lnTo>
                    <a:lnTo>
                      <a:pt x="3480" y="2574"/>
                    </a:lnTo>
                    <a:lnTo>
                      <a:pt x="3472" y="2548"/>
                    </a:lnTo>
                    <a:lnTo>
                      <a:pt x="3466" y="2524"/>
                    </a:lnTo>
                    <a:lnTo>
                      <a:pt x="3456" y="2502"/>
                    </a:lnTo>
                    <a:lnTo>
                      <a:pt x="3438" y="2460"/>
                    </a:lnTo>
                    <a:lnTo>
                      <a:pt x="3420" y="2426"/>
                    </a:lnTo>
                    <a:lnTo>
                      <a:pt x="3402" y="2400"/>
                    </a:lnTo>
                    <a:lnTo>
                      <a:pt x="3386" y="2378"/>
                    </a:lnTo>
                    <a:lnTo>
                      <a:pt x="3372" y="2362"/>
                    </a:lnTo>
                    <a:lnTo>
                      <a:pt x="3836" y="2016"/>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6"/>
              <p:cNvSpPr>
                <a:spLocks/>
              </p:cNvSpPr>
              <p:nvPr/>
            </p:nvSpPr>
            <p:spPr bwMode="auto">
              <a:xfrm>
                <a:off x="2011" y="1117"/>
                <a:ext cx="3114" cy="3068"/>
              </a:xfrm>
              <a:custGeom>
                <a:avLst/>
                <a:gdLst>
                  <a:gd name="T0" fmla="*/ 564 w 3114"/>
                  <a:gd name="T1" fmla="*/ 0 h 3068"/>
                  <a:gd name="T2" fmla="*/ 420 w 3114"/>
                  <a:gd name="T3" fmla="*/ 4 h 3068"/>
                  <a:gd name="T4" fmla="*/ 278 w 3114"/>
                  <a:gd name="T5" fmla="*/ 18 h 3068"/>
                  <a:gd name="T6" fmla="*/ 138 w 3114"/>
                  <a:gd name="T7" fmla="*/ 38 h 3068"/>
                  <a:gd name="T8" fmla="*/ 0 w 3114"/>
                  <a:gd name="T9" fmla="*/ 68 h 3068"/>
                  <a:gd name="T10" fmla="*/ 420 w 3114"/>
                  <a:gd name="T11" fmla="*/ 2964 h 3068"/>
                  <a:gd name="T12" fmla="*/ 554 w 3114"/>
                  <a:gd name="T13" fmla="*/ 2990 h 3068"/>
                  <a:gd name="T14" fmla="*/ 770 w 3114"/>
                  <a:gd name="T15" fmla="*/ 3026 h 3068"/>
                  <a:gd name="T16" fmla="*/ 982 w 3114"/>
                  <a:gd name="T17" fmla="*/ 3048 h 3068"/>
                  <a:gd name="T18" fmla="*/ 1144 w 3114"/>
                  <a:gd name="T19" fmla="*/ 3060 h 3068"/>
                  <a:gd name="T20" fmla="*/ 1320 w 3114"/>
                  <a:gd name="T21" fmla="*/ 3066 h 3068"/>
                  <a:gd name="T22" fmla="*/ 1506 w 3114"/>
                  <a:gd name="T23" fmla="*/ 3066 h 3068"/>
                  <a:gd name="T24" fmla="*/ 1698 w 3114"/>
                  <a:gd name="T25" fmla="*/ 3056 h 3068"/>
                  <a:gd name="T26" fmla="*/ 1896 w 3114"/>
                  <a:gd name="T27" fmla="*/ 3036 h 3068"/>
                  <a:gd name="T28" fmla="*/ 2098 w 3114"/>
                  <a:gd name="T29" fmla="*/ 3002 h 3068"/>
                  <a:gd name="T30" fmla="*/ 2298 w 3114"/>
                  <a:gd name="T31" fmla="*/ 2956 h 3068"/>
                  <a:gd name="T32" fmla="*/ 2496 w 3114"/>
                  <a:gd name="T33" fmla="*/ 2892 h 3068"/>
                  <a:gd name="T34" fmla="*/ 2594 w 3114"/>
                  <a:gd name="T35" fmla="*/ 2854 h 3068"/>
                  <a:gd name="T36" fmla="*/ 2688 w 3114"/>
                  <a:gd name="T37" fmla="*/ 2812 h 3068"/>
                  <a:gd name="T38" fmla="*/ 2782 w 3114"/>
                  <a:gd name="T39" fmla="*/ 2764 h 3068"/>
                  <a:gd name="T40" fmla="*/ 2832 w 3114"/>
                  <a:gd name="T41" fmla="*/ 2736 h 3068"/>
                  <a:gd name="T42" fmla="*/ 2926 w 3114"/>
                  <a:gd name="T43" fmla="*/ 2680 h 3068"/>
                  <a:gd name="T44" fmla="*/ 3008 w 3114"/>
                  <a:gd name="T45" fmla="*/ 2626 h 3068"/>
                  <a:gd name="T46" fmla="*/ 3082 w 3114"/>
                  <a:gd name="T47" fmla="*/ 2572 h 3068"/>
                  <a:gd name="T48" fmla="*/ 3114 w 3114"/>
                  <a:gd name="T49" fmla="*/ 2544 h 3068"/>
                  <a:gd name="T50" fmla="*/ 3100 w 3114"/>
                  <a:gd name="T51" fmla="*/ 2412 h 3068"/>
                  <a:gd name="T52" fmla="*/ 3082 w 3114"/>
                  <a:gd name="T53" fmla="*/ 2280 h 3068"/>
                  <a:gd name="T54" fmla="*/ 3056 w 3114"/>
                  <a:gd name="T55" fmla="*/ 2152 h 3068"/>
                  <a:gd name="T56" fmla="*/ 3026 w 3114"/>
                  <a:gd name="T57" fmla="*/ 2026 h 3068"/>
                  <a:gd name="T58" fmla="*/ 2992 w 3114"/>
                  <a:gd name="T59" fmla="*/ 1902 h 3068"/>
                  <a:gd name="T60" fmla="*/ 2952 w 3114"/>
                  <a:gd name="T61" fmla="*/ 1780 h 3068"/>
                  <a:gd name="T62" fmla="*/ 2906 w 3114"/>
                  <a:gd name="T63" fmla="*/ 1662 h 3068"/>
                  <a:gd name="T64" fmla="*/ 2856 w 3114"/>
                  <a:gd name="T65" fmla="*/ 1546 h 3068"/>
                  <a:gd name="T66" fmla="*/ 2802 w 3114"/>
                  <a:gd name="T67" fmla="*/ 1432 h 3068"/>
                  <a:gd name="T68" fmla="*/ 2742 w 3114"/>
                  <a:gd name="T69" fmla="*/ 1322 h 3068"/>
                  <a:gd name="T70" fmla="*/ 2678 w 3114"/>
                  <a:gd name="T71" fmla="*/ 1216 h 3068"/>
                  <a:gd name="T72" fmla="*/ 2610 w 3114"/>
                  <a:gd name="T73" fmla="*/ 1112 h 3068"/>
                  <a:gd name="T74" fmla="*/ 2538 w 3114"/>
                  <a:gd name="T75" fmla="*/ 1012 h 3068"/>
                  <a:gd name="T76" fmla="*/ 2462 w 3114"/>
                  <a:gd name="T77" fmla="*/ 918 h 3068"/>
                  <a:gd name="T78" fmla="*/ 2382 w 3114"/>
                  <a:gd name="T79" fmla="*/ 826 h 3068"/>
                  <a:gd name="T80" fmla="*/ 2298 w 3114"/>
                  <a:gd name="T81" fmla="*/ 738 h 3068"/>
                  <a:gd name="T82" fmla="*/ 2210 w 3114"/>
                  <a:gd name="T83" fmla="*/ 654 h 3068"/>
                  <a:gd name="T84" fmla="*/ 2120 w 3114"/>
                  <a:gd name="T85" fmla="*/ 574 h 3068"/>
                  <a:gd name="T86" fmla="*/ 2026 w 3114"/>
                  <a:gd name="T87" fmla="*/ 500 h 3068"/>
                  <a:gd name="T88" fmla="*/ 1928 w 3114"/>
                  <a:gd name="T89" fmla="*/ 428 h 3068"/>
                  <a:gd name="T90" fmla="*/ 1828 w 3114"/>
                  <a:gd name="T91" fmla="*/ 364 h 3068"/>
                  <a:gd name="T92" fmla="*/ 1726 w 3114"/>
                  <a:gd name="T93" fmla="*/ 302 h 3068"/>
                  <a:gd name="T94" fmla="*/ 1620 w 3114"/>
                  <a:gd name="T95" fmla="*/ 248 h 3068"/>
                  <a:gd name="T96" fmla="*/ 1510 w 3114"/>
                  <a:gd name="T97" fmla="*/ 196 h 3068"/>
                  <a:gd name="T98" fmla="*/ 1400 w 3114"/>
                  <a:gd name="T99" fmla="*/ 152 h 3068"/>
                  <a:gd name="T100" fmla="*/ 1286 w 3114"/>
                  <a:gd name="T101" fmla="*/ 112 h 3068"/>
                  <a:gd name="T102" fmla="*/ 1170 w 3114"/>
                  <a:gd name="T103" fmla="*/ 78 h 3068"/>
                  <a:gd name="T104" fmla="*/ 1052 w 3114"/>
                  <a:gd name="T105" fmla="*/ 50 h 3068"/>
                  <a:gd name="T106" fmla="*/ 934 w 3114"/>
                  <a:gd name="T107" fmla="*/ 28 h 3068"/>
                  <a:gd name="T108" fmla="*/ 812 w 3114"/>
                  <a:gd name="T109" fmla="*/ 12 h 3068"/>
                  <a:gd name="T110" fmla="*/ 688 w 3114"/>
                  <a:gd name="T111" fmla="*/ 2 h 3068"/>
                  <a:gd name="T112" fmla="*/ 564 w 3114"/>
                  <a:gd name="T113" fmla="*/ 0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14" h="3068">
                    <a:moveTo>
                      <a:pt x="564" y="0"/>
                    </a:moveTo>
                    <a:lnTo>
                      <a:pt x="564" y="0"/>
                    </a:lnTo>
                    <a:lnTo>
                      <a:pt x="492" y="0"/>
                    </a:lnTo>
                    <a:lnTo>
                      <a:pt x="420" y="4"/>
                    </a:lnTo>
                    <a:lnTo>
                      <a:pt x="348" y="10"/>
                    </a:lnTo>
                    <a:lnTo>
                      <a:pt x="278" y="18"/>
                    </a:lnTo>
                    <a:lnTo>
                      <a:pt x="208" y="28"/>
                    </a:lnTo>
                    <a:lnTo>
                      <a:pt x="138" y="38"/>
                    </a:lnTo>
                    <a:lnTo>
                      <a:pt x="68" y="52"/>
                    </a:lnTo>
                    <a:lnTo>
                      <a:pt x="0" y="68"/>
                    </a:lnTo>
                    <a:lnTo>
                      <a:pt x="420" y="2964"/>
                    </a:lnTo>
                    <a:lnTo>
                      <a:pt x="420" y="2964"/>
                    </a:lnTo>
                    <a:lnTo>
                      <a:pt x="482" y="2976"/>
                    </a:lnTo>
                    <a:lnTo>
                      <a:pt x="554" y="2990"/>
                    </a:lnTo>
                    <a:lnTo>
                      <a:pt x="650" y="3008"/>
                    </a:lnTo>
                    <a:lnTo>
                      <a:pt x="770" y="3026"/>
                    </a:lnTo>
                    <a:lnTo>
                      <a:pt x="908" y="3042"/>
                    </a:lnTo>
                    <a:lnTo>
                      <a:pt x="982" y="3048"/>
                    </a:lnTo>
                    <a:lnTo>
                      <a:pt x="1062" y="3056"/>
                    </a:lnTo>
                    <a:lnTo>
                      <a:pt x="1144" y="3060"/>
                    </a:lnTo>
                    <a:lnTo>
                      <a:pt x="1232" y="3064"/>
                    </a:lnTo>
                    <a:lnTo>
                      <a:pt x="1320" y="3066"/>
                    </a:lnTo>
                    <a:lnTo>
                      <a:pt x="1412" y="3068"/>
                    </a:lnTo>
                    <a:lnTo>
                      <a:pt x="1506" y="3066"/>
                    </a:lnTo>
                    <a:lnTo>
                      <a:pt x="1602" y="3062"/>
                    </a:lnTo>
                    <a:lnTo>
                      <a:pt x="1698" y="3056"/>
                    </a:lnTo>
                    <a:lnTo>
                      <a:pt x="1798" y="3048"/>
                    </a:lnTo>
                    <a:lnTo>
                      <a:pt x="1896" y="3036"/>
                    </a:lnTo>
                    <a:lnTo>
                      <a:pt x="1996" y="3022"/>
                    </a:lnTo>
                    <a:lnTo>
                      <a:pt x="2098" y="3002"/>
                    </a:lnTo>
                    <a:lnTo>
                      <a:pt x="2198" y="2982"/>
                    </a:lnTo>
                    <a:lnTo>
                      <a:pt x="2298" y="2956"/>
                    </a:lnTo>
                    <a:lnTo>
                      <a:pt x="2398" y="2926"/>
                    </a:lnTo>
                    <a:lnTo>
                      <a:pt x="2496" y="2892"/>
                    </a:lnTo>
                    <a:lnTo>
                      <a:pt x="2544" y="2874"/>
                    </a:lnTo>
                    <a:lnTo>
                      <a:pt x="2594" y="2854"/>
                    </a:lnTo>
                    <a:lnTo>
                      <a:pt x="2642" y="2834"/>
                    </a:lnTo>
                    <a:lnTo>
                      <a:pt x="2688" y="2812"/>
                    </a:lnTo>
                    <a:lnTo>
                      <a:pt x="2736" y="2788"/>
                    </a:lnTo>
                    <a:lnTo>
                      <a:pt x="2782" y="2764"/>
                    </a:lnTo>
                    <a:lnTo>
                      <a:pt x="2782" y="2764"/>
                    </a:lnTo>
                    <a:lnTo>
                      <a:pt x="2832" y="2736"/>
                    </a:lnTo>
                    <a:lnTo>
                      <a:pt x="2880" y="2708"/>
                    </a:lnTo>
                    <a:lnTo>
                      <a:pt x="2926" y="2680"/>
                    </a:lnTo>
                    <a:lnTo>
                      <a:pt x="2968" y="2652"/>
                    </a:lnTo>
                    <a:lnTo>
                      <a:pt x="3008" y="2626"/>
                    </a:lnTo>
                    <a:lnTo>
                      <a:pt x="3046" y="2598"/>
                    </a:lnTo>
                    <a:lnTo>
                      <a:pt x="3082" y="2572"/>
                    </a:lnTo>
                    <a:lnTo>
                      <a:pt x="3114" y="2544"/>
                    </a:lnTo>
                    <a:lnTo>
                      <a:pt x="3114" y="2544"/>
                    </a:lnTo>
                    <a:lnTo>
                      <a:pt x="3108" y="2478"/>
                    </a:lnTo>
                    <a:lnTo>
                      <a:pt x="3100" y="2412"/>
                    </a:lnTo>
                    <a:lnTo>
                      <a:pt x="3092" y="2346"/>
                    </a:lnTo>
                    <a:lnTo>
                      <a:pt x="3082" y="2280"/>
                    </a:lnTo>
                    <a:lnTo>
                      <a:pt x="3070" y="2216"/>
                    </a:lnTo>
                    <a:lnTo>
                      <a:pt x="3056" y="2152"/>
                    </a:lnTo>
                    <a:lnTo>
                      <a:pt x="3042" y="2088"/>
                    </a:lnTo>
                    <a:lnTo>
                      <a:pt x="3026" y="2026"/>
                    </a:lnTo>
                    <a:lnTo>
                      <a:pt x="3010" y="1964"/>
                    </a:lnTo>
                    <a:lnTo>
                      <a:pt x="2992" y="1902"/>
                    </a:lnTo>
                    <a:lnTo>
                      <a:pt x="2972" y="1840"/>
                    </a:lnTo>
                    <a:lnTo>
                      <a:pt x="2952" y="1780"/>
                    </a:lnTo>
                    <a:lnTo>
                      <a:pt x="2930" y="1720"/>
                    </a:lnTo>
                    <a:lnTo>
                      <a:pt x="2906" y="1662"/>
                    </a:lnTo>
                    <a:lnTo>
                      <a:pt x="2882" y="1602"/>
                    </a:lnTo>
                    <a:lnTo>
                      <a:pt x="2856" y="1546"/>
                    </a:lnTo>
                    <a:lnTo>
                      <a:pt x="2830" y="1488"/>
                    </a:lnTo>
                    <a:lnTo>
                      <a:pt x="2802" y="1432"/>
                    </a:lnTo>
                    <a:lnTo>
                      <a:pt x="2772" y="1376"/>
                    </a:lnTo>
                    <a:lnTo>
                      <a:pt x="2742" y="1322"/>
                    </a:lnTo>
                    <a:lnTo>
                      <a:pt x="2710" y="1268"/>
                    </a:lnTo>
                    <a:lnTo>
                      <a:pt x="2678" y="1216"/>
                    </a:lnTo>
                    <a:lnTo>
                      <a:pt x="2644" y="1164"/>
                    </a:lnTo>
                    <a:lnTo>
                      <a:pt x="2610" y="1112"/>
                    </a:lnTo>
                    <a:lnTo>
                      <a:pt x="2574" y="1062"/>
                    </a:lnTo>
                    <a:lnTo>
                      <a:pt x="2538" y="1012"/>
                    </a:lnTo>
                    <a:lnTo>
                      <a:pt x="2500" y="964"/>
                    </a:lnTo>
                    <a:lnTo>
                      <a:pt x="2462" y="918"/>
                    </a:lnTo>
                    <a:lnTo>
                      <a:pt x="2422" y="870"/>
                    </a:lnTo>
                    <a:lnTo>
                      <a:pt x="2382" y="826"/>
                    </a:lnTo>
                    <a:lnTo>
                      <a:pt x="2340" y="780"/>
                    </a:lnTo>
                    <a:lnTo>
                      <a:pt x="2298" y="738"/>
                    </a:lnTo>
                    <a:lnTo>
                      <a:pt x="2256" y="694"/>
                    </a:lnTo>
                    <a:lnTo>
                      <a:pt x="2210" y="654"/>
                    </a:lnTo>
                    <a:lnTo>
                      <a:pt x="2166" y="614"/>
                    </a:lnTo>
                    <a:lnTo>
                      <a:pt x="2120" y="574"/>
                    </a:lnTo>
                    <a:lnTo>
                      <a:pt x="2074" y="536"/>
                    </a:lnTo>
                    <a:lnTo>
                      <a:pt x="2026" y="500"/>
                    </a:lnTo>
                    <a:lnTo>
                      <a:pt x="1978" y="464"/>
                    </a:lnTo>
                    <a:lnTo>
                      <a:pt x="1928" y="428"/>
                    </a:lnTo>
                    <a:lnTo>
                      <a:pt x="1880" y="396"/>
                    </a:lnTo>
                    <a:lnTo>
                      <a:pt x="1828" y="364"/>
                    </a:lnTo>
                    <a:lnTo>
                      <a:pt x="1778" y="332"/>
                    </a:lnTo>
                    <a:lnTo>
                      <a:pt x="1726" y="302"/>
                    </a:lnTo>
                    <a:lnTo>
                      <a:pt x="1672" y="274"/>
                    </a:lnTo>
                    <a:lnTo>
                      <a:pt x="1620" y="248"/>
                    </a:lnTo>
                    <a:lnTo>
                      <a:pt x="1566" y="222"/>
                    </a:lnTo>
                    <a:lnTo>
                      <a:pt x="1510" y="196"/>
                    </a:lnTo>
                    <a:lnTo>
                      <a:pt x="1456" y="174"/>
                    </a:lnTo>
                    <a:lnTo>
                      <a:pt x="1400" y="152"/>
                    </a:lnTo>
                    <a:lnTo>
                      <a:pt x="1344" y="132"/>
                    </a:lnTo>
                    <a:lnTo>
                      <a:pt x="1286" y="112"/>
                    </a:lnTo>
                    <a:lnTo>
                      <a:pt x="1228" y="94"/>
                    </a:lnTo>
                    <a:lnTo>
                      <a:pt x="1170" y="78"/>
                    </a:lnTo>
                    <a:lnTo>
                      <a:pt x="1112" y="64"/>
                    </a:lnTo>
                    <a:lnTo>
                      <a:pt x="1052" y="50"/>
                    </a:lnTo>
                    <a:lnTo>
                      <a:pt x="994" y="38"/>
                    </a:lnTo>
                    <a:lnTo>
                      <a:pt x="934" y="28"/>
                    </a:lnTo>
                    <a:lnTo>
                      <a:pt x="872" y="20"/>
                    </a:lnTo>
                    <a:lnTo>
                      <a:pt x="812" y="12"/>
                    </a:lnTo>
                    <a:lnTo>
                      <a:pt x="750" y="8"/>
                    </a:lnTo>
                    <a:lnTo>
                      <a:pt x="688" y="2"/>
                    </a:lnTo>
                    <a:lnTo>
                      <a:pt x="626" y="0"/>
                    </a:lnTo>
                    <a:lnTo>
                      <a:pt x="564" y="0"/>
                    </a:lnTo>
                    <a:lnTo>
                      <a:pt x="564" y="0"/>
                    </a:lnTo>
                    <a:close/>
                  </a:path>
                </a:pathLst>
              </a:custGeom>
              <a:gradFill flip="none" rotWithShape="1">
                <a:gsLst>
                  <a:gs pos="46000">
                    <a:schemeClr val="accent4">
                      <a:lumMod val="20000"/>
                      <a:lumOff val="80000"/>
                    </a:schemeClr>
                  </a:gs>
                  <a:gs pos="100000">
                    <a:schemeClr val="accent4">
                      <a:lumMod val="60000"/>
                      <a:lumOff val="40000"/>
                    </a:schemeClr>
                  </a:gs>
                </a:gsLst>
                <a:lin ang="66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7"/>
              <p:cNvSpPr>
                <a:spLocks/>
              </p:cNvSpPr>
              <p:nvPr/>
            </p:nvSpPr>
            <p:spPr bwMode="auto">
              <a:xfrm>
                <a:off x="4787" y="2516"/>
                <a:ext cx="972" cy="1376"/>
              </a:xfrm>
              <a:custGeom>
                <a:avLst/>
                <a:gdLst>
                  <a:gd name="T0" fmla="*/ 0 w 972"/>
                  <a:gd name="T1" fmla="*/ 1376 h 1376"/>
                  <a:gd name="T2" fmla="*/ 0 w 972"/>
                  <a:gd name="T3" fmla="*/ 1376 h 1376"/>
                  <a:gd name="T4" fmla="*/ 88 w 972"/>
                  <a:gd name="T5" fmla="*/ 1326 h 1376"/>
                  <a:gd name="T6" fmla="*/ 168 w 972"/>
                  <a:gd name="T7" fmla="*/ 1276 h 1376"/>
                  <a:gd name="T8" fmla="*/ 240 w 972"/>
                  <a:gd name="T9" fmla="*/ 1226 h 1376"/>
                  <a:gd name="T10" fmla="*/ 306 w 972"/>
                  <a:gd name="T11" fmla="*/ 1178 h 1376"/>
                  <a:gd name="T12" fmla="*/ 362 w 972"/>
                  <a:gd name="T13" fmla="*/ 1130 h 1376"/>
                  <a:gd name="T14" fmla="*/ 414 w 972"/>
                  <a:gd name="T15" fmla="*/ 1082 h 1376"/>
                  <a:gd name="T16" fmla="*/ 458 w 972"/>
                  <a:gd name="T17" fmla="*/ 1036 h 1376"/>
                  <a:gd name="T18" fmla="*/ 496 w 972"/>
                  <a:gd name="T19" fmla="*/ 990 h 1376"/>
                  <a:gd name="T20" fmla="*/ 528 w 972"/>
                  <a:gd name="T21" fmla="*/ 944 h 1376"/>
                  <a:gd name="T22" fmla="*/ 554 w 972"/>
                  <a:gd name="T23" fmla="*/ 900 h 1376"/>
                  <a:gd name="T24" fmla="*/ 576 w 972"/>
                  <a:gd name="T25" fmla="*/ 856 h 1376"/>
                  <a:gd name="T26" fmla="*/ 594 w 972"/>
                  <a:gd name="T27" fmla="*/ 814 h 1376"/>
                  <a:gd name="T28" fmla="*/ 606 w 972"/>
                  <a:gd name="T29" fmla="*/ 774 h 1376"/>
                  <a:gd name="T30" fmla="*/ 616 w 972"/>
                  <a:gd name="T31" fmla="*/ 734 h 1376"/>
                  <a:gd name="T32" fmla="*/ 622 w 972"/>
                  <a:gd name="T33" fmla="*/ 696 h 1376"/>
                  <a:gd name="T34" fmla="*/ 624 w 972"/>
                  <a:gd name="T35" fmla="*/ 660 h 1376"/>
                  <a:gd name="T36" fmla="*/ 622 w 972"/>
                  <a:gd name="T37" fmla="*/ 626 h 1376"/>
                  <a:gd name="T38" fmla="*/ 620 w 972"/>
                  <a:gd name="T39" fmla="*/ 592 h 1376"/>
                  <a:gd name="T40" fmla="*/ 614 w 972"/>
                  <a:gd name="T41" fmla="*/ 560 h 1376"/>
                  <a:gd name="T42" fmla="*/ 606 w 972"/>
                  <a:gd name="T43" fmla="*/ 530 h 1376"/>
                  <a:gd name="T44" fmla="*/ 598 w 972"/>
                  <a:gd name="T45" fmla="*/ 504 h 1376"/>
                  <a:gd name="T46" fmla="*/ 588 w 972"/>
                  <a:gd name="T47" fmla="*/ 478 h 1376"/>
                  <a:gd name="T48" fmla="*/ 576 w 972"/>
                  <a:gd name="T49" fmla="*/ 454 h 1376"/>
                  <a:gd name="T50" fmla="*/ 566 w 972"/>
                  <a:gd name="T51" fmla="*/ 432 h 1376"/>
                  <a:gd name="T52" fmla="*/ 544 w 972"/>
                  <a:gd name="T53" fmla="*/ 396 h 1376"/>
                  <a:gd name="T54" fmla="*/ 524 w 972"/>
                  <a:gd name="T55" fmla="*/ 368 h 1376"/>
                  <a:gd name="T56" fmla="*/ 506 w 972"/>
                  <a:gd name="T57" fmla="*/ 346 h 1376"/>
                  <a:gd name="T58" fmla="*/ 970 w 972"/>
                  <a:gd name="T59" fmla="*/ 0 h 1376"/>
                  <a:gd name="T60" fmla="*/ 970 w 972"/>
                  <a:gd name="T61" fmla="*/ 0 h 1376"/>
                  <a:gd name="T62" fmla="*/ 972 w 972"/>
                  <a:gd name="T63" fmla="*/ 38 h 1376"/>
                  <a:gd name="T64" fmla="*/ 970 w 972"/>
                  <a:gd name="T65" fmla="*/ 82 h 1376"/>
                  <a:gd name="T66" fmla="*/ 966 w 972"/>
                  <a:gd name="T67" fmla="*/ 142 h 1376"/>
                  <a:gd name="T68" fmla="*/ 956 w 972"/>
                  <a:gd name="T69" fmla="*/ 214 h 1376"/>
                  <a:gd name="T70" fmla="*/ 948 w 972"/>
                  <a:gd name="T71" fmla="*/ 254 h 1376"/>
                  <a:gd name="T72" fmla="*/ 938 w 972"/>
                  <a:gd name="T73" fmla="*/ 296 h 1376"/>
                  <a:gd name="T74" fmla="*/ 928 w 972"/>
                  <a:gd name="T75" fmla="*/ 342 h 1376"/>
                  <a:gd name="T76" fmla="*/ 914 w 972"/>
                  <a:gd name="T77" fmla="*/ 390 h 1376"/>
                  <a:gd name="T78" fmla="*/ 896 w 972"/>
                  <a:gd name="T79" fmla="*/ 438 h 1376"/>
                  <a:gd name="T80" fmla="*/ 878 w 972"/>
                  <a:gd name="T81" fmla="*/ 490 h 1376"/>
                  <a:gd name="T82" fmla="*/ 854 w 972"/>
                  <a:gd name="T83" fmla="*/ 542 h 1376"/>
                  <a:gd name="T84" fmla="*/ 828 w 972"/>
                  <a:gd name="T85" fmla="*/ 596 h 1376"/>
                  <a:gd name="T86" fmla="*/ 800 w 972"/>
                  <a:gd name="T87" fmla="*/ 652 h 1376"/>
                  <a:gd name="T88" fmla="*/ 766 w 972"/>
                  <a:gd name="T89" fmla="*/ 708 h 1376"/>
                  <a:gd name="T90" fmla="*/ 730 w 972"/>
                  <a:gd name="T91" fmla="*/ 766 h 1376"/>
                  <a:gd name="T92" fmla="*/ 688 w 972"/>
                  <a:gd name="T93" fmla="*/ 822 h 1376"/>
                  <a:gd name="T94" fmla="*/ 642 w 972"/>
                  <a:gd name="T95" fmla="*/ 880 h 1376"/>
                  <a:gd name="T96" fmla="*/ 592 w 972"/>
                  <a:gd name="T97" fmla="*/ 938 h 1376"/>
                  <a:gd name="T98" fmla="*/ 538 w 972"/>
                  <a:gd name="T99" fmla="*/ 996 h 1376"/>
                  <a:gd name="T100" fmla="*/ 478 w 972"/>
                  <a:gd name="T101" fmla="*/ 1052 h 1376"/>
                  <a:gd name="T102" fmla="*/ 412 w 972"/>
                  <a:gd name="T103" fmla="*/ 1110 h 1376"/>
                  <a:gd name="T104" fmla="*/ 342 w 972"/>
                  <a:gd name="T105" fmla="*/ 1166 h 1376"/>
                  <a:gd name="T106" fmla="*/ 266 w 972"/>
                  <a:gd name="T107" fmla="*/ 1220 h 1376"/>
                  <a:gd name="T108" fmla="*/ 184 w 972"/>
                  <a:gd name="T109" fmla="*/ 1274 h 1376"/>
                  <a:gd name="T110" fmla="*/ 94 w 972"/>
                  <a:gd name="T111" fmla="*/ 1326 h 1376"/>
                  <a:gd name="T112" fmla="*/ 0 w 972"/>
                  <a:gd name="T113" fmla="*/ 1376 h 1376"/>
                  <a:gd name="T114" fmla="*/ 0 w 972"/>
                  <a:gd name="T115" fmla="*/ 1376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72" h="1376">
                    <a:moveTo>
                      <a:pt x="0" y="1376"/>
                    </a:moveTo>
                    <a:lnTo>
                      <a:pt x="0" y="1376"/>
                    </a:lnTo>
                    <a:lnTo>
                      <a:pt x="88" y="1326"/>
                    </a:lnTo>
                    <a:lnTo>
                      <a:pt x="168" y="1276"/>
                    </a:lnTo>
                    <a:lnTo>
                      <a:pt x="240" y="1226"/>
                    </a:lnTo>
                    <a:lnTo>
                      <a:pt x="306" y="1178"/>
                    </a:lnTo>
                    <a:lnTo>
                      <a:pt x="362" y="1130"/>
                    </a:lnTo>
                    <a:lnTo>
                      <a:pt x="414" y="1082"/>
                    </a:lnTo>
                    <a:lnTo>
                      <a:pt x="458" y="1036"/>
                    </a:lnTo>
                    <a:lnTo>
                      <a:pt x="496" y="990"/>
                    </a:lnTo>
                    <a:lnTo>
                      <a:pt x="528" y="944"/>
                    </a:lnTo>
                    <a:lnTo>
                      <a:pt x="554" y="900"/>
                    </a:lnTo>
                    <a:lnTo>
                      <a:pt x="576" y="856"/>
                    </a:lnTo>
                    <a:lnTo>
                      <a:pt x="594" y="814"/>
                    </a:lnTo>
                    <a:lnTo>
                      <a:pt x="606" y="774"/>
                    </a:lnTo>
                    <a:lnTo>
                      <a:pt x="616" y="734"/>
                    </a:lnTo>
                    <a:lnTo>
                      <a:pt x="622" y="696"/>
                    </a:lnTo>
                    <a:lnTo>
                      <a:pt x="624" y="660"/>
                    </a:lnTo>
                    <a:lnTo>
                      <a:pt x="622" y="626"/>
                    </a:lnTo>
                    <a:lnTo>
                      <a:pt x="620" y="592"/>
                    </a:lnTo>
                    <a:lnTo>
                      <a:pt x="614" y="560"/>
                    </a:lnTo>
                    <a:lnTo>
                      <a:pt x="606" y="530"/>
                    </a:lnTo>
                    <a:lnTo>
                      <a:pt x="598" y="504"/>
                    </a:lnTo>
                    <a:lnTo>
                      <a:pt x="588" y="478"/>
                    </a:lnTo>
                    <a:lnTo>
                      <a:pt x="576" y="454"/>
                    </a:lnTo>
                    <a:lnTo>
                      <a:pt x="566" y="432"/>
                    </a:lnTo>
                    <a:lnTo>
                      <a:pt x="544" y="396"/>
                    </a:lnTo>
                    <a:lnTo>
                      <a:pt x="524" y="368"/>
                    </a:lnTo>
                    <a:lnTo>
                      <a:pt x="506" y="346"/>
                    </a:lnTo>
                    <a:lnTo>
                      <a:pt x="970" y="0"/>
                    </a:lnTo>
                    <a:lnTo>
                      <a:pt x="970" y="0"/>
                    </a:lnTo>
                    <a:lnTo>
                      <a:pt x="972" y="38"/>
                    </a:lnTo>
                    <a:lnTo>
                      <a:pt x="970" y="82"/>
                    </a:lnTo>
                    <a:lnTo>
                      <a:pt x="966" y="142"/>
                    </a:lnTo>
                    <a:lnTo>
                      <a:pt x="956" y="214"/>
                    </a:lnTo>
                    <a:lnTo>
                      <a:pt x="948" y="254"/>
                    </a:lnTo>
                    <a:lnTo>
                      <a:pt x="938" y="296"/>
                    </a:lnTo>
                    <a:lnTo>
                      <a:pt x="928" y="342"/>
                    </a:lnTo>
                    <a:lnTo>
                      <a:pt x="914" y="390"/>
                    </a:lnTo>
                    <a:lnTo>
                      <a:pt x="896" y="438"/>
                    </a:lnTo>
                    <a:lnTo>
                      <a:pt x="878" y="490"/>
                    </a:lnTo>
                    <a:lnTo>
                      <a:pt x="854" y="542"/>
                    </a:lnTo>
                    <a:lnTo>
                      <a:pt x="828" y="596"/>
                    </a:lnTo>
                    <a:lnTo>
                      <a:pt x="800" y="652"/>
                    </a:lnTo>
                    <a:lnTo>
                      <a:pt x="766" y="708"/>
                    </a:lnTo>
                    <a:lnTo>
                      <a:pt x="730" y="766"/>
                    </a:lnTo>
                    <a:lnTo>
                      <a:pt x="688" y="822"/>
                    </a:lnTo>
                    <a:lnTo>
                      <a:pt x="642" y="880"/>
                    </a:lnTo>
                    <a:lnTo>
                      <a:pt x="592" y="938"/>
                    </a:lnTo>
                    <a:lnTo>
                      <a:pt x="538" y="996"/>
                    </a:lnTo>
                    <a:lnTo>
                      <a:pt x="478" y="1052"/>
                    </a:lnTo>
                    <a:lnTo>
                      <a:pt x="412" y="1110"/>
                    </a:lnTo>
                    <a:lnTo>
                      <a:pt x="342" y="1166"/>
                    </a:lnTo>
                    <a:lnTo>
                      <a:pt x="266" y="1220"/>
                    </a:lnTo>
                    <a:lnTo>
                      <a:pt x="184" y="1274"/>
                    </a:lnTo>
                    <a:lnTo>
                      <a:pt x="94" y="1326"/>
                    </a:lnTo>
                    <a:lnTo>
                      <a:pt x="0" y="1376"/>
                    </a:lnTo>
                    <a:lnTo>
                      <a:pt x="0" y="1376"/>
                    </a:lnTo>
                    <a:close/>
                  </a:path>
                </a:pathLst>
              </a:custGeom>
              <a:gradFill flip="none" rotWithShape="1">
                <a:gsLst>
                  <a:gs pos="0">
                    <a:schemeClr val="accent4"/>
                  </a:gs>
                  <a:gs pos="100000">
                    <a:schemeClr val="accent4">
                      <a:lumMod val="23000"/>
                      <a:lumOff val="77000"/>
                    </a:schemeClr>
                  </a:gs>
                </a:gsLst>
                <a:lin ang="120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8"/>
              <p:cNvSpPr>
                <a:spLocks/>
              </p:cNvSpPr>
              <p:nvPr/>
            </p:nvSpPr>
            <p:spPr bwMode="auto">
              <a:xfrm>
                <a:off x="4481" y="2362"/>
                <a:ext cx="2" cy="6"/>
              </a:xfrm>
              <a:custGeom>
                <a:avLst/>
                <a:gdLst>
                  <a:gd name="T0" fmla="*/ 2 w 2"/>
                  <a:gd name="T1" fmla="*/ 6 h 6"/>
                  <a:gd name="T2" fmla="*/ 0 w 2"/>
                  <a:gd name="T3" fmla="*/ 6 h 6"/>
                  <a:gd name="T4" fmla="*/ 0 w 2"/>
                  <a:gd name="T5" fmla="*/ 0 h 6"/>
                  <a:gd name="T6" fmla="*/ 2 w 2"/>
                  <a:gd name="T7" fmla="*/ 6 h 6"/>
                </a:gdLst>
                <a:ahLst/>
                <a:cxnLst>
                  <a:cxn ang="0">
                    <a:pos x="T0" y="T1"/>
                  </a:cxn>
                  <a:cxn ang="0">
                    <a:pos x="T2" y="T3"/>
                  </a:cxn>
                  <a:cxn ang="0">
                    <a:pos x="T4" y="T5"/>
                  </a:cxn>
                  <a:cxn ang="0">
                    <a:pos x="T6" y="T7"/>
                  </a:cxn>
                </a:cxnLst>
                <a:rect l="0" t="0" r="r" b="b"/>
                <a:pathLst>
                  <a:path w="2" h="6">
                    <a:moveTo>
                      <a:pt x="2" y="6"/>
                    </a:moveTo>
                    <a:lnTo>
                      <a:pt x="0" y="6"/>
                    </a:lnTo>
                    <a:lnTo>
                      <a:pt x="0" y="0"/>
                    </a:lnTo>
                    <a:lnTo>
                      <a:pt x="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9"/>
              <p:cNvSpPr>
                <a:spLocks/>
              </p:cNvSpPr>
              <p:nvPr/>
            </p:nvSpPr>
            <p:spPr bwMode="auto">
              <a:xfrm>
                <a:off x="4285" y="682"/>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8F1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Rectangle 10"/>
              <p:cNvSpPr>
                <a:spLocks noChangeArrowheads="1"/>
              </p:cNvSpPr>
              <p:nvPr/>
            </p:nvSpPr>
            <p:spPr bwMode="auto">
              <a:xfrm>
                <a:off x="4421" y="572"/>
                <a:ext cx="1" cy="1"/>
              </a:xfrm>
              <a:prstGeom prst="rect">
                <a:avLst/>
              </a:prstGeom>
              <a:solidFill>
                <a:srgbClr val="8F19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11"/>
              <p:cNvSpPr>
                <a:spLocks/>
              </p:cNvSpPr>
              <p:nvPr/>
            </p:nvSpPr>
            <p:spPr bwMode="auto">
              <a:xfrm>
                <a:off x="3971" y="124"/>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8F1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5" name="TextBox 64"/>
            <p:cNvSpPr txBox="1"/>
            <p:nvPr/>
          </p:nvSpPr>
          <p:spPr>
            <a:xfrm rot="21302644">
              <a:off x="1790497" y="1987899"/>
              <a:ext cx="217355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ED7D31">
                      <a:lumMod val="75000"/>
                    </a:srgbClr>
                  </a:solidFill>
                  <a:effectLst/>
                  <a:uLnTx/>
                  <a:uFillTx/>
                  <a:latin typeface="Comic Sans MS" panose="030F0702030302020204" pitchFamily="66" charset="0"/>
                  <a:ea typeface="+mn-ea"/>
                  <a:cs typeface="+mn-cs"/>
                </a:rPr>
                <a:t>Hyperlibido</a:t>
              </a:r>
              <a:endParaRPr kumimoji="0" lang="en-US" sz="16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endParaRPr>
            </a:p>
          </p:txBody>
        </p:sp>
      </p:grpSp>
      <p:grpSp>
        <p:nvGrpSpPr>
          <p:cNvPr id="74" name="Group 73"/>
          <p:cNvGrpSpPr/>
          <p:nvPr/>
        </p:nvGrpSpPr>
        <p:grpSpPr>
          <a:xfrm>
            <a:off x="8593211" y="99038"/>
            <a:ext cx="2880363" cy="3055977"/>
            <a:chOff x="1234437" y="669808"/>
            <a:chExt cx="2880363" cy="3055977"/>
          </a:xfrm>
        </p:grpSpPr>
        <p:grpSp>
          <p:nvGrpSpPr>
            <p:cNvPr id="75" name="Group 4"/>
            <p:cNvGrpSpPr>
              <a:grpSpLocks noChangeAspect="1"/>
            </p:cNvGrpSpPr>
            <p:nvPr/>
          </p:nvGrpSpPr>
          <p:grpSpPr bwMode="auto">
            <a:xfrm>
              <a:off x="1234437" y="669808"/>
              <a:ext cx="2880363" cy="3055977"/>
              <a:chOff x="1921" y="124"/>
              <a:chExt cx="3838" cy="4072"/>
            </a:xfrm>
            <a:effectLst>
              <a:outerShdw blurRad="190500" dist="165100" dir="3600000" algn="tl" rotWithShape="0">
                <a:prstClr val="black">
                  <a:alpha val="31000"/>
                </a:prstClr>
              </a:outerShdw>
            </a:effectLst>
          </p:grpSpPr>
          <p:sp>
            <p:nvSpPr>
              <p:cNvPr id="77" name="AutoShape 3"/>
              <p:cNvSpPr>
                <a:spLocks noChangeAspect="1" noChangeArrowheads="1" noTextEdit="1"/>
              </p:cNvSpPr>
              <p:nvPr/>
            </p:nvSpPr>
            <p:spPr bwMode="auto">
              <a:xfrm>
                <a:off x="1921" y="124"/>
                <a:ext cx="3838" cy="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5"/>
              <p:cNvSpPr>
                <a:spLocks/>
              </p:cNvSpPr>
              <p:nvPr/>
            </p:nvSpPr>
            <p:spPr bwMode="auto">
              <a:xfrm>
                <a:off x="1921" y="500"/>
                <a:ext cx="3836" cy="3172"/>
              </a:xfrm>
              <a:custGeom>
                <a:avLst/>
                <a:gdLst>
                  <a:gd name="T0" fmla="*/ 3370 w 3836"/>
                  <a:gd name="T1" fmla="*/ 0 h 3172"/>
                  <a:gd name="T2" fmla="*/ 2928 w 3836"/>
                  <a:gd name="T3" fmla="*/ 38 h 3172"/>
                  <a:gd name="T4" fmla="*/ 2150 w 3836"/>
                  <a:gd name="T5" fmla="*/ 90 h 3172"/>
                  <a:gd name="T6" fmla="*/ 1502 w 3836"/>
                  <a:gd name="T7" fmla="*/ 122 h 3172"/>
                  <a:gd name="T8" fmla="*/ 982 w 3836"/>
                  <a:gd name="T9" fmla="*/ 136 h 3172"/>
                  <a:gd name="T10" fmla="*/ 580 w 3836"/>
                  <a:gd name="T11" fmla="*/ 138 h 3172"/>
                  <a:gd name="T12" fmla="*/ 288 w 3836"/>
                  <a:gd name="T13" fmla="*/ 132 h 3172"/>
                  <a:gd name="T14" fmla="*/ 44 w 3836"/>
                  <a:gd name="T15" fmla="*/ 120 h 3172"/>
                  <a:gd name="T16" fmla="*/ 84 w 3836"/>
                  <a:gd name="T17" fmla="*/ 696 h 3172"/>
                  <a:gd name="T18" fmla="*/ 152 w 3836"/>
                  <a:gd name="T19" fmla="*/ 680 h 3172"/>
                  <a:gd name="T20" fmla="*/ 292 w 3836"/>
                  <a:gd name="T21" fmla="*/ 656 h 3172"/>
                  <a:gd name="T22" fmla="*/ 432 w 3836"/>
                  <a:gd name="T23" fmla="*/ 638 h 3172"/>
                  <a:gd name="T24" fmla="*/ 576 w 3836"/>
                  <a:gd name="T25" fmla="*/ 628 h 3172"/>
                  <a:gd name="T26" fmla="*/ 648 w 3836"/>
                  <a:gd name="T27" fmla="*/ 628 h 3172"/>
                  <a:gd name="T28" fmla="*/ 772 w 3836"/>
                  <a:gd name="T29" fmla="*/ 630 h 3172"/>
                  <a:gd name="T30" fmla="*/ 896 w 3836"/>
                  <a:gd name="T31" fmla="*/ 640 h 3172"/>
                  <a:gd name="T32" fmla="*/ 1018 w 3836"/>
                  <a:gd name="T33" fmla="*/ 656 h 3172"/>
                  <a:gd name="T34" fmla="*/ 1136 w 3836"/>
                  <a:gd name="T35" fmla="*/ 678 h 3172"/>
                  <a:gd name="T36" fmla="*/ 1254 w 3836"/>
                  <a:gd name="T37" fmla="*/ 706 h 3172"/>
                  <a:gd name="T38" fmla="*/ 1370 w 3836"/>
                  <a:gd name="T39" fmla="*/ 740 h 3172"/>
                  <a:gd name="T40" fmla="*/ 1484 w 3836"/>
                  <a:gd name="T41" fmla="*/ 780 h 3172"/>
                  <a:gd name="T42" fmla="*/ 1594 w 3836"/>
                  <a:gd name="T43" fmla="*/ 824 h 3172"/>
                  <a:gd name="T44" fmla="*/ 1704 w 3836"/>
                  <a:gd name="T45" fmla="*/ 876 h 3172"/>
                  <a:gd name="T46" fmla="*/ 1810 w 3836"/>
                  <a:gd name="T47" fmla="*/ 930 h 3172"/>
                  <a:gd name="T48" fmla="*/ 1912 w 3836"/>
                  <a:gd name="T49" fmla="*/ 992 h 3172"/>
                  <a:gd name="T50" fmla="*/ 2012 w 3836"/>
                  <a:gd name="T51" fmla="*/ 1056 h 3172"/>
                  <a:gd name="T52" fmla="*/ 2110 w 3836"/>
                  <a:gd name="T53" fmla="*/ 1128 h 3172"/>
                  <a:gd name="T54" fmla="*/ 2204 w 3836"/>
                  <a:gd name="T55" fmla="*/ 1202 h 3172"/>
                  <a:gd name="T56" fmla="*/ 2294 w 3836"/>
                  <a:gd name="T57" fmla="*/ 1282 h 3172"/>
                  <a:gd name="T58" fmla="*/ 2382 w 3836"/>
                  <a:gd name="T59" fmla="*/ 1366 h 3172"/>
                  <a:gd name="T60" fmla="*/ 2466 w 3836"/>
                  <a:gd name="T61" fmla="*/ 1454 h 3172"/>
                  <a:gd name="T62" fmla="*/ 2546 w 3836"/>
                  <a:gd name="T63" fmla="*/ 1546 h 3172"/>
                  <a:gd name="T64" fmla="*/ 2622 w 3836"/>
                  <a:gd name="T65" fmla="*/ 1640 h 3172"/>
                  <a:gd name="T66" fmla="*/ 2694 w 3836"/>
                  <a:gd name="T67" fmla="*/ 1740 h 3172"/>
                  <a:gd name="T68" fmla="*/ 2762 w 3836"/>
                  <a:gd name="T69" fmla="*/ 1844 h 3172"/>
                  <a:gd name="T70" fmla="*/ 2826 w 3836"/>
                  <a:gd name="T71" fmla="*/ 1950 h 3172"/>
                  <a:gd name="T72" fmla="*/ 2886 w 3836"/>
                  <a:gd name="T73" fmla="*/ 2060 h 3172"/>
                  <a:gd name="T74" fmla="*/ 2940 w 3836"/>
                  <a:gd name="T75" fmla="*/ 2174 h 3172"/>
                  <a:gd name="T76" fmla="*/ 2990 w 3836"/>
                  <a:gd name="T77" fmla="*/ 2290 h 3172"/>
                  <a:gd name="T78" fmla="*/ 3036 w 3836"/>
                  <a:gd name="T79" fmla="*/ 2408 h 3172"/>
                  <a:gd name="T80" fmla="*/ 3076 w 3836"/>
                  <a:gd name="T81" fmla="*/ 2530 h 3172"/>
                  <a:gd name="T82" fmla="*/ 3110 w 3836"/>
                  <a:gd name="T83" fmla="*/ 2654 h 3172"/>
                  <a:gd name="T84" fmla="*/ 3140 w 3836"/>
                  <a:gd name="T85" fmla="*/ 2780 h 3172"/>
                  <a:gd name="T86" fmla="*/ 3166 w 3836"/>
                  <a:gd name="T87" fmla="*/ 2908 h 3172"/>
                  <a:gd name="T88" fmla="*/ 3184 w 3836"/>
                  <a:gd name="T89" fmla="*/ 3040 h 3172"/>
                  <a:gd name="T90" fmla="*/ 3198 w 3836"/>
                  <a:gd name="T91" fmla="*/ 3172 h 3172"/>
                  <a:gd name="T92" fmla="*/ 3246 w 3836"/>
                  <a:gd name="T93" fmla="*/ 3130 h 3172"/>
                  <a:gd name="T94" fmla="*/ 3326 w 3836"/>
                  <a:gd name="T95" fmla="*/ 3050 h 3172"/>
                  <a:gd name="T96" fmla="*/ 3386 w 3836"/>
                  <a:gd name="T97" fmla="*/ 2970 h 3172"/>
                  <a:gd name="T98" fmla="*/ 3432 w 3836"/>
                  <a:gd name="T99" fmla="*/ 2896 h 3172"/>
                  <a:gd name="T100" fmla="*/ 3462 w 3836"/>
                  <a:gd name="T101" fmla="*/ 2822 h 3172"/>
                  <a:gd name="T102" fmla="*/ 3482 w 3836"/>
                  <a:gd name="T103" fmla="*/ 2754 h 3172"/>
                  <a:gd name="T104" fmla="*/ 3488 w 3836"/>
                  <a:gd name="T105" fmla="*/ 2690 h 3172"/>
                  <a:gd name="T106" fmla="*/ 3488 w 3836"/>
                  <a:gd name="T107" fmla="*/ 2630 h 3172"/>
                  <a:gd name="T108" fmla="*/ 3480 w 3836"/>
                  <a:gd name="T109" fmla="*/ 2574 h 3172"/>
                  <a:gd name="T110" fmla="*/ 3466 w 3836"/>
                  <a:gd name="T111" fmla="*/ 2524 h 3172"/>
                  <a:gd name="T112" fmla="*/ 3438 w 3836"/>
                  <a:gd name="T113" fmla="*/ 2460 h 3172"/>
                  <a:gd name="T114" fmla="*/ 3402 w 3836"/>
                  <a:gd name="T115" fmla="*/ 2400 h 3172"/>
                  <a:gd name="T116" fmla="*/ 3372 w 3836"/>
                  <a:gd name="T117" fmla="*/ 2362 h 3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36" h="3172">
                    <a:moveTo>
                      <a:pt x="3836" y="2016"/>
                    </a:moveTo>
                    <a:lnTo>
                      <a:pt x="3370" y="0"/>
                    </a:lnTo>
                    <a:lnTo>
                      <a:pt x="3370" y="0"/>
                    </a:lnTo>
                    <a:lnTo>
                      <a:pt x="2928" y="38"/>
                    </a:lnTo>
                    <a:lnTo>
                      <a:pt x="2522" y="66"/>
                    </a:lnTo>
                    <a:lnTo>
                      <a:pt x="2150" y="90"/>
                    </a:lnTo>
                    <a:lnTo>
                      <a:pt x="1810" y="108"/>
                    </a:lnTo>
                    <a:lnTo>
                      <a:pt x="1502" y="122"/>
                    </a:lnTo>
                    <a:lnTo>
                      <a:pt x="1226" y="130"/>
                    </a:lnTo>
                    <a:lnTo>
                      <a:pt x="982" y="136"/>
                    </a:lnTo>
                    <a:lnTo>
                      <a:pt x="766" y="138"/>
                    </a:lnTo>
                    <a:lnTo>
                      <a:pt x="580" y="138"/>
                    </a:lnTo>
                    <a:lnTo>
                      <a:pt x="420" y="136"/>
                    </a:lnTo>
                    <a:lnTo>
                      <a:pt x="288" y="132"/>
                    </a:lnTo>
                    <a:lnTo>
                      <a:pt x="182" y="128"/>
                    </a:lnTo>
                    <a:lnTo>
                      <a:pt x="44" y="120"/>
                    </a:lnTo>
                    <a:lnTo>
                      <a:pt x="0" y="116"/>
                    </a:lnTo>
                    <a:lnTo>
                      <a:pt x="84" y="696"/>
                    </a:lnTo>
                    <a:lnTo>
                      <a:pt x="84" y="696"/>
                    </a:lnTo>
                    <a:lnTo>
                      <a:pt x="152" y="680"/>
                    </a:lnTo>
                    <a:lnTo>
                      <a:pt x="222" y="666"/>
                    </a:lnTo>
                    <a:lnTo>
                      <a:pt x="292" y="656"/>
                    </a:lnTo>
                    <a:lnTo>
                      <a:pt x="362" y="646"/>
                    </a:lnTo>
                    <a:lnTo>
                      <a:pt x="432" y="638"/>
                    </a:lnTo>
                    <a:lnTo>
                      <a:pt x="504" y="632"/>
                    </a:lnTo>
                    <a:lnTo>
                      <a:pt x="576" y="628"/>
                    </a:lnTo>
                    <a:lnTo>
                      <a:pt x="648" y="628"/>
                    </a:lnTo>
                    <a:lnTo>
                      <a:pt x="648" y="628"/>
                    </a:lnTo>
                    <a:lnTo>
                      <a:pt x="710" y="628"/>
                    </a:lnTo>
                    <a:lnTo>
                      <a:pt x="772" y="630"/>
                    </a:lnTo>
                    <a:lnTo>
                      <a:pt x="834" y="636"/>
                    </a:lnTo>
                    <a:lnTo>
                      <a:pt x="896" y="640"/>
                    </a:lnTo>
                    <a:lnTo>
                      <a:pt x="956" y="648"/>
                    </a:lnTo>
                    <a:lnTo>
                      <a:pt x="1018" y="656"/>
                    </a:lnTo>
                    <a:lnTo>
                      <a:pt x="1078" y="666"/>
                    </a:lnTo>
                    <a:lnTo>
                      <a:pt x="1136" y="678"/>
                    </a:lnTo>
                    <a:lnTo>
                      <a:pt x="1196" y="692"/>
                    </a:lnTo>
                    <a:lnTo>
                      <a:pt x="1254" y="706"/>
                    </a:lnTo>
                    <a:lnTo>
                      <a:pt x="1312" y="722"/>
                    </a:lnTo>
                    <a:lnTo>
                      <a:pt x="1370" y="740"/>
                    </a:lnTo>
                    <a:lnTo>
                      <a:pt x="1428" y="760"/>
                    </a:lnTo>
                    <a:lnTo>
                      <a:pt x="1484" y="780"/>
                    </a:lnTo>
                    <a:lnTo>
                      <a:pt x="1540" y="802"/>
                    </a:lnTo>
                    <a:lnTo>
                      <a:pt x="1594" y="824"/>
                    </a:lnTo>
                    <a:lnTo>
                      <a:pt x="1650" y="850"/>
                    </a:lnTo>
                    <a:lnTo>
                      <a:pt x="1704" y="876"/>
                    </a:lnTo>
                    <a:lnTo>
                      <a:pt x="1756" y="902"/>
                    </a:lnTo>
                    <a:lnTo>
                      <a:pt x="1810" y="930"/>
                    </a:lnTo>
                    <a:lnTo>
                      <a:pt x="1862" y="960"/>
                    </a:lnTo>
                    <a:lnTo>
                      <a:pt x="1912" y="992"/>
                    </a:lnTo>
                    <a:lnTo>
                      <a:pt x="1964" y="1024"/>
                    </a:lnTo>
                    <a:lnTo>
                      <a:pt x="2012" y="1056"/>
                    </a:lnTo>
                    <a:lnTo>
                      <a:pt x="2062" y="1092"/>
                    </a:lnTo>
                    <a:lnTo>
                      <a:pt x="2110" y="1128"/>
                    </a:lnTo>
                    <a:lnTo>
                      <a:pt x="2158" y="1164"/>
                    </a:lnTo>
                    <a:lnTo>
                      <a:pt x="2204" y="1202"/>
                    </a:lnTo>
                    <a:lnTo>
                      <a:pt x="2250" y="1242"/>
                    </a:lnTo>
                    <a:lnTo>
                      <a:pt x="2294" y="1282"/>
                    </a:lnTo>
                    <a:lnTo>
                      <a:pt x="2340" y="1322"/>
                    </a:lnTo>
                    <a:lnTo>
                      <a:pt x="2382" y="1366"/>
                    </a:lnTo>
                    <a:lnTo>
                      <a:pt x="2424" y="1408"/>
                    </a:lnTo>
                    <a:lnTo>
                      <a:pt x="2466" y="1454"/>
                    </a:lnTo>
                    <a:lnTo>
                      <a:pt x="2506" y="1498"/>
                    </a:lnTo>
                    <a:lnTo>
                      <a:pt x="2546" y="1546"/>
                    </a:lnTo>
                    <a:lnTo>
                      <a:pt x="2584" y="1592"/>
                    </a:lnTo>
                    <a:lnTo>
                      <a:pt x="2622" y="1640"/>
                    </a:lnTo>
                    <a:lnTo>
                      <a:pt x="2658" y="1690"/>
                    </a:lnTo>
                    <a:lnTo>
                      <a:pt x="2694" y="1740"/>
                    </a:lnTo>
                    <a:lnTo>
                      <a:pt x="2728" y="1792"/>
                    </a:lnTo>
                    <a:lnTo>
                      <a:pt x="2762" y="1844"/>
                    </a:lnTo>
                    <a:lnTo>
                      <a:pt x="2794" y="1896"/>
                    </a:lnTo>
                    <a:lnTo>
                      <a:pt x="2826" y="1950"/>
                    </a:lnTo>
                    <a:lnTo>
                      <a:pt x="2856" y="2004"/>
                    </a:lnTo>
                    <a:lnTo>
                      <a:pt x="2886" y="2060"/>
                    </a:lnTo>
                    <a:lnTo>
                      <a:pt x="2914" y="2116"/>
                    </a:lnTo>
                    <a:lnTo>
                      <a:pt x="2940" y="2174"/>
                    </a:lnTo>
                    <a:lnTo>
                      <a:pt x="2966" y="2230"/>
                    </a:lnTo>
                    <a:lnTo>
                      <a:pt x="2990" y="2290"/>
                    </a:lnTo>
                    <a:lnTo>
                      <a:pt x="3014" y="2348"/>
                    </a:lnTo>
                    <a:lnTo>
                      <a:pt x="3036" y="2408"/>
                    </a:lnTo>
                    <a:lnTo>
                      <a:pt x="3056" y="2468"/>
                    </a:lnTo>
                    <a:lnTo>
                      <a:pt x="3076" y="2530"/>
                    </a:lnTo>
                    <a:lnTo>
                      <a:pt x="3094" y="2592"/>
                    </a:lnTo>
                    <a:lnTo>
                      <a:pt x="3110" y="2654"/>
                    </a:lnTo>
                    <a:lnTo>
                      <a:pt x="3126" y="2716"/>
                    </a:lnTo>
                    <a:lnTo>
                      <a:pt x="3140" y="2780"/>
                    </a:lnTo>
                    <a:lnTo>
                      <a:pt x="3154" y="2844"/>
                    </a:lnTo>
                    <a:lnTo>
                      <a:pt x="3166" y="2908"/>
                    </a:lnTo>
                    <a:lnTo>
                      <a:pt x="3176" y="2974"/>
                    </a:lnTo>
                    <a:lnTo>
                      <a:pt x="3184" y="3040"/>
                    </a:lnTo>
                    <a:lnTo>
                      <a:pt x="3192" y="3106"/>
                    </a:lnTo>
                    <a:lnTo>
                      <a:pt x="3198" y="3172"/>
                    </a:lnTo>
                    <a:lnTo>
                      <a:pt x="3198" y="3172"/>
                    </a:lnTo>
                    <a:lnTo>
                      <a:pt x="3246" y="3130"/>
                    </a:lnTo>
                    <a:lnTo>
                      <a:pt x="3288" y="3090"/>
                    </a:lnTo>
                    <a:lnTo>
                      <a:pt x="3326" y="3050"/>
                    </a:lnTo>
                    <a:lnTo>
                      <a:pt x="3358" y="3010"/>
                    </a:lnTo>
                    <a:lnTo>
                      <a:pt x="3386" y="2970"/>
                    </a:lnTo>
                    <a:lnTo>
                      <a:pt x="3412" y="2932"/>
                    </a:lnTo>
                    <a:lnTo>
                      <a:pt x="3432" y="2896"/>
                    </a:lnTo>
                    <a:lnTo>
                      <a:pt x="3450" y="2858"/>
                    </a:lnTo>
                    <a:lnTo>
                      <a:pt x="3462" y="2822"/>
                    </a:lnTo>
                    <a:lnTo>
                      <a:pt x="3474" y="2788"/>
                    </a:lnTo>
                    <a:lnTo>
                      <a:pt x="3482" y="2754"/>
                    </a:lnTo>
                    <a:lnTo>
                      <a:pt x="3486" y="2720"/>
                    </a:lnTo>
                    <a:lnTo>
                      <a:pt x="3488" y="2690"/>
                    </a:lnTo>
                    <a:lnTo>
                      <a:pt x="3490" y="2658"/>
                    </a:lnTo>
                    <a:lnTo>
                      <a:pt x="3488" y="2630"/>
                    </a:lnTo>
                    <a:lnTo>
                      <a:pt x="3484" y="2600"/>
                    </a:lnTo>
                    <a:lnTo>
                      <a:pt x="3480" y="2574"/>
                    </a:lnTo>
                    <a:lnTo>
                      <a:pt x="3472" y="2548"/>
                    </a:lnTo>
                    <a:lnTo>
                      <a:pt x="3466" y="2524"/>
                    </a:lnTo>
                    <a:lnTo>
                      <a:pt x="3456" y="2502"/>
                    </a:lnTo>
                    <a:lnTo>
                      <a:pt x="3438" y="2460"/>
                    </a:lnTo>
                    <a:lnTo>
                      <a:pt x="3420" y="2426"/>
                    </a:lnTo>
                    <a:lnTo>
                      <a:pt x="3402" y="2400"/>
                    </a:lnTo>
                    <a:lnTo>
                      <a:pt x="3386" y="2378"/>
                    </a:lnTo>
                    <a:lnTo>
                      <a:pt x="3372" y="2362"/>
                    </a:lnTo>
                    <a:lnTo>
                      <a:pt x="3836" y="2016"/>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6"/>
              <p:cNvSpPr>
                <a:spLocks/>
              </p:cNvSpPr>
              <p:nvPr/>
            </p:nvSpPr>
            <p:spPr bwMode="auto">
              <a:xfrm>
                <a:off x="2014" y="1117"/>
                <a:ext cx="3114" cy="3068"/>
              </a:xfrm>
              <a:custGeom>
                <a:avLst/>
                <a:gdLst>
                  <a:gd name="T0" fmla="*/ 564 w 3114"/>
                  <a:gd name="T1" fmla="*/ 0 h 3068"/>
                  <a:gd name="T2" fmla="*/ 420 w 3114"/>
                  <a:gd name="T3" fmla="*/ 4 h 3068"/>
                  <a:gd name="T4" fmla="*/ 278 w 3114"/>
                  <a:gd name="T5" fmla="*/ 18 h 3068"/>
                  <a:gd name="T6" fmla="*/ 138 w 3114"/>
                  <a:gd name="T7" fmla="*/ 38 h 3068"/>
                  <a:gd name="T8" fmla="*/ 0 w 3114"/>
                  <a:gd name="T9" fmla="*/ 68 h 3068"/>
                  <a:gd name="T10" fmla="*/ 420 w 3114"/>
                  <a:gd name="T11" fmla="*/ 2964 h 3068"/>
                  <a:gd name="T12" fmla="*/ 554 w 3114"/>
                  <a:gd name="T13" fmla="*/ 2990 h 3068"/>
                  <a:gd name="T14" fmla="*/ 770 w 3114"/>
                  <a:gd name="T15" fmla="*/ 3026 h 3068"/>
                  <a:gd name="T16" fmla="*/ 982 w 3114"/>
                  <a:gd name="T17" fmla="*/ 3048 h 3068"/>
                  <a:gd name="T18" fmla="*/ 1144 w 3114"/>
                  <a:gd name="T19" fmla="*/ 3060 h 3068"/>
                  <a:gd name="T20" fmla="*/ 1320 w 3114"/>
                  <a:gd name="T21" fmla="*/ 3066 h 3068"/>
                  <a:gd name="T22" fmla="*/ 1506 w 3114"/>
                  <a:gd name="T23" fmla="*/ 3066 h 3068"/>
                  <a:gd name="T24" fmla="*/ 1698 w 3114"/>
                  <a:gd name="T25" fmla="*/ 3056 h 3068"/>
                  <a:gd name="T26" fmla="*/ 1896 w 3114"/>
                  <a:gd name="T27" fmla="*/ 3036 h 3068"/>
                  <a:gd name="T28" fmla="*/ 2098 w 3114"/>
                  <a:gd name="T29" fmla="*/ 3002 h 3068"/>
                  <a:gd name="T30" fmla="*/ 2298 w 3114"/>
                  <a:gd name="T31" fmla="*/ 2956 h 3068"/>
                  <a:gd name="T32" fmla="*/ 2496 w 3114"/>
                  <a:gd name="T33" fmla="*/ 2892 h 3068"/>
                  <a:gd name="T34" fmla="*/ 2594 w 3114"/>
                  <a:gd name="T35" fmla="*/ 2854 h 3068"/>
                  <a:gd name="T36" fmla="*/ 2688 w 3114"/>
                  <a:gd name="T37" fmla="*/ 2812 h 3068"/>
                  <a:gd name="T38" fmla="*/ 2782 w 3114"/>
                  <a:gd name="T39" fmla="*/ 2764 h 3068"/>
                  <a:gd name="T40" fmla="*/ 2832 w 3114"/>
                  <a:gd name="T41" fmla="*/ 2736 h 3068"/>
                  <a:gd name="T42" fmla="*/ 2926 w 3114"/>
                  <a:gd name="T43" fmla="*/ 2680 h 3068"/>
                  <a:gd name="T44" fmla="*/ 3008 w 3114"/>
                  <a:gd name="T45" fmla="*/ 2626 h 3068"/>
                  <a:gd name="T46" fmla="*/ 3082 w 3114"/>
                  <a:gd name="T47" fmla="*/ 2572 h 3068"/>
                  <a:gd name="T48" fmla="*/ 3114 w 3114"/>
                  <a:gd name="T49" fmla="*/ 2544 h 3068"/>
                  <a:gd name="T50" fmla="*/ 3100 w 3114"/>
                  <a:gd name="T51" fmla="*/ 2412 h 3068"/>
                  <a:gd name="T52" fmla="*/ 3082 w 3114"/>
                  <a:gd name="T53" fmla="*/ 2280 h 3068"/>
                  <a:gd name="T54" fmla="*/ 3056 w 3114"/>
                  <a:gd name="T55" fmla="*/ 2152 h 3068"/>
                  <a:gd name="T56" fmla="*/ 3026 w 3114"/>
                  <a:gd name="T57" fmla="*/ 2026 h 3068"/>
                  <a:gd name="T58" fmla="*/ 2992 w 3114"/>
                  <a:gd name="T59" fmla="*/ 1902 h 3068"/>
                  <a:gd name="T60" fmla="*/ 2952 w 3114"/>
                  <a:gd name="T61" fmla="*/ 1780 h 3068"/>
                  <a:gd name="T62" fmla="*/ 2906 w 3114"/>
                  <a:gd name="T63" fmla="*/ 1662 h 3068"/>
                  <a:gd name="T64" fmla="*/ 2856 w 3114"/>
                  <a:gd name="T65" fmla="*/ 1546 h 3068"/>
                  <a:gd name="T66" fmla="*/ 2802 w 3114"/>
                  <a:gd name="T67" fmla="*/ 1432 h 3068"/>
                  <a:gd name="T68" fmla="*/ 2742 w 3114"/>
                  <a:gd name="T69" fmla="*/ 1322 h 3068"/>
                  <a:gd name="T70" fmla="*/ 2678 w 3114"/>
                  <a:gd name="T71" fmla="*/ 1216 h 3068"/>
                  <a:gd name="T72" fmla="*/ 2610 w 3114"/>
                  <a:gd name="T73" fmla="*/ 1112 h 3068"/>
                  <a:gd name="T74" fmla="*/ 2538 w 3114"/>
                  <a:gd name="T75" fmla="*/ 1012 h 3068"/>
                  <a:gd name="T76" fmla="*/ 2462 w 3114"/>
                  <a:gd name="T77" fmla="*/ 918 h 3068"/>
                  <a:gd name="T78" fmla="*/ 2382 w 3114"/>
                  <a:gd name="T79" fmla="*/ 826 h 3068"/>
                  <a:gd name="T80" fmla="*/ 2298 w 3114"/>
                  <a:gd name="T81" fmla="*/ 738 h 3068"/>
                  <a:gd name="T82" fmla="*/ 2210 w 3114"/>
                  <a:gd name="T83" fmla="*/ 654 h 3068"/>
                  <a:gd name="T84" fmla="*/ 2120 w 3114"/>
                  <a:gd name="T85" fmla="*/ 574 h 3068"/>
                  <a:gd name="T86" fmla="*/ 2026 w 3114"/>
                  <a:gd name="T87" fmla="*/ 500 h 3068"/>
                  <a:gd name="T88" fmla="*/ 1928 w 3114"/>
                  <a:gd name="T89" fmla="*/ 428 h 3068"/>
                  <a:gd name="T90" fmla="*/ 1828 w 3114"/>
                  <a:gd name="T91" fmla="*/ 364 h 3068"/>
                  <a:gd name="T92" fmla="*/ 1726 w 3114"/>
                  <a:gd name="T93" fmla="*/ 302 h 3068"/>
                  <a:gd name="T94" fmla="*/ 1620 w 3114"/>
                  <a:gd name="T95" fmla="*/ 248 h 3068"/>
                  <a:gd name="T96" fmla="*/ 1510 w 3114"/>
                  <a:gd name="T97" fmla="*/ 196 h 3068"/>
                  <a:gd name="T98" fmla="*/ 1400 w 3114"/>
                  <a:gd name="T99" fmla="*/ 152 h 3068"/>
                  <a:gd name="T100" fmla="*/ 1286 w 3114"/>
                  <a:gd name="T101" fmla="*/ 112 h 3068"/>
                  <a:gd name="T102" fmla="*/ 1170 w 3114"/>
                  <a:gd name="T103" fmla="*/ 78 h 3068"/>
                  <a:gd name="T104" fmla="*/ 1052 w 3114"/>
                  <a:gd name="T105" fmla="*/ 50 h 3068"/>
                  <a:gd name="T106" fmla="*/ 934 w 3114"/>
                  <a:gd name="T107" fmla="*/ 28 h 3068"/>
                  <a:gd name="T108" fmla="*/ 812 w 3114"/>
                  <a:gd name="T109" fmla="*/ 12 h 3068"/>
                  <a:gd name="T110" fmla="*/ 688 w 3114"/>
                  <a:gd name="T111" fmla="*/ 2 h 3068"/>
                  <a:gd name="T112" fmla="*/ 564 w 3114"/>
                  <a:gd name="T113" fmla="*/ 0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14" h="3068">
                    <a:moveTo>
                      <a:pt x="564" y="0"/>
                    </a:moveTo>
                    <a:lnTo>
                      <a:pt x="564" y="0"/>
                    </a:lnTo>
                    <a:lnTo>
                      <a:pt x="492" y="0"/>
                    </a:lnTo>
                    <a:lnTo>
                      <a:pt x="420" y="4"/>
                    </a:lnTo>
                    <a:lnTo>
                      <a:pt x="348" y="10"/>
                    </a:lnTo>
                    <a:lnTo>
                      <a:pt x="278" y="18"/>
                    </a:lnTo>
                    <a:lnTo>
                      <a:pt x="208" y="28"/>
                    </a:lnTo>
                    <a:lnTo>
                      <a:pt x="138" y="38"/>
                    </a:lnTo>
                    <a:lnTo>
                      <a:pt x="68" y="52"/>
                    </a:lnTo>
                    <a:lnTo>
                      <a:pt x="0" y="68"/>
                    </a:lnTo>
                    <a:lnTo>
                      <a:pt x="420" y="2964"/>
                    </a:lnTo>
                    <a:lnTo>
                      <a:pt x="420" y="2964"/>
                    </a:lnTo>
                    <a:lnTo>
                      <a:pt x="482" y="2976"/>
                    </a:lnTo>
                    <a:lnTo>
                      <a:pt x="554" y="2990"/>
                    </a:lnTo>
                    <a:lnTo>
                      <a:pt x="650" y="3008"/>
                    </a:lnTo>
                    <a:lnTo>
                      <a:pt x="770" y="3026"/>
                    </a:lnTo>
                    <a:lnTo>
                      <a:pt x="908" y="3042"/>
                    </a:lnTo>
                    <a:lnTo>
                      <a:pt x="982" y="3048"/>
                    </a:lnTo>
                    <a:lnTo>
                      <a:pt x="1062" y="3056"/>
                    </a:lnTo>
                    <a:lnTo>
                      <a:pt x="1144" y="3060"/>
                    </a:lnTo>
                    <a:lnTo>
                      <a:pt x="1232" y="3064"/>
                    </a:lnTo>
                    <a:lnTo>
                      <a:pt x="1320" y="3066"/>
                    </a:lnTo>
                    <a:lnTo>
                      <a:pt x="1412" y="3068"/>
                    </a:lnTo>
                    <a:lnTo>
                      <a:pt x="1506" y="3066"/>
                    </a:lnTo>
                    <a:lnTo>
                      <a:pt x="1602" y="3062"/>
                    </a:lnTo>
                    <a:lnTo>
                      <a:pt x="1698" y="3056"/>
                    </a:lnTo>
                    <a:lnTo>
                      <a:pt x="1798" y="3048"/>
                    </a:lnTo>
                    <a:lnTo>
                      <a:pt x="1896" y="3036"/>
                    </a:lnTo>
                    <a:lnTo>
                      <a:pt x="1996" y="3022"/>
                    </a:lnTo>
                    <a:lnTo>
                      <a:pt x="2098" y="3002"/>
                    </a:lnTo>
                    <a:lnTo>
                      <a:pt x="2198" y="2982"/>
                    </a:lnTo>
                    <a:lnTo>
                      <a:pt x="2298" y="2956"/>
                    </a:lnTo>
                    <a:lnTo>
                      <a:pt x="2398" y="2926"/>
                    </a:lnTo>
                    <a:lnTo>
                      <a:pt x="2496" y="2892"/>
                    </a:lnTo>
                    <a:lnTo>
                      <a:pt x="2544" y="2874"/>
                    </a:lnTo>
                    <a:lnTo>
                      <a:pt x="2594" y="2854"/>
                    </a:lnTo>
                    <a:lnTo>
                      <a:pt x="2642" y="2834"/>
                    </a:lnTo>
                    <a:lnTo>
                      <a:pt x="2688" y="2812"/>
                    </a:lnTo>
                    <a:lnTo>
                      <a:pt x="2736" y="2788"/>
                    </a:lnTo>
                    <a:lnTo>
                      <a:pt x="2782" y="2764"/>
                    </a:lnTo>
                    <a:lnTo>
                      <a:pt x="2782" y="2764"/>
                    </a:lnTo>
                    <a:lnTo>
                      <a:pt x="2832" y="2736"/>
                    </a:lnTo>
                    <a:lnTo>
                      <a:pt x="2880" y="2708"/>
                    </a:lnTo>
                    <a:lnTo>
                      <a:pt x="2926" y="2680"/>
                    </a:lnTo>
                    <a:lnTo>
                      <a:pt x="2968" y="2652"/>
                    </a:lnTo>
                    <a:lnTo>
                      <a:pt x="3008" y="2626"/>
                    </a:lnTo>
                    <a:lnTo>
                      <a:pt x="3046" y="2598"/>
                    </a:lnTo>
                    <a:lnTo>
                      <a:pt x="3082" y="2572"/>
                    </a:lnTo>
                    <a:lnTo>
                      <a:pt x="3114" y="2544"/>
                    </a:lnTo>
                    <a:lnTo>
                      <a:pt x="3114" y="2544"/>
                    </a:lnTo>
                    <a:lnTo>
                      <a:pt x="3108" y="2478"/>
                    </a:lnTo>
                    <a:lnTo>
                      <a:pt x="3100" y="2412"/>
                    </a:lnTo>
                    <a:lnTo>
                      <a:pt x="3092" y="2346"/>
                    </a:lnTo>
                    <a:lnTo>
                      <a:pt x="3082" y="2280"/>
                    </a:lnTo>
                    <a:lnTo>
                      <a:pt x="3070" y="2216"/>
                    </a:lnTo>
                    <a:lnTo>
                      <a:pt x="3056" y="2152"/>
                    </a:lnTo>
                    <a:lnTo>
                      <a:pt x="3042" y="2088"/>
                    </a:lnTo>
                    <a:lnTo>
                      <a:pt x="3026" y="2026"/>
                    </a:lnTo>
                    <a:lnTo>
                      <a:pt x="3010" y="1964"/>
                    </a:lnTo>
                    <a:lnTo>
                      <a:pt x="2992" y="1902"/>
                    </a:lnTo>
                    <a:lnTo>
                      <a:pt x="2972" y="1840"/>
                    </a:lnTo>
                    <a:lnTo>
                      <a:pt x="2952" y="1780"/>
                    </a:lnTo>
                    <a:lnTo>
                      <a:pt x="2930" y="1720"/>
                    </a:lnTo>
                    <a:lnTo>
                      <a:pt x="2906" y="1662"/>
                    </a:lnTo>
                    <a:lnTo>
                      <a:pt x="2882" y="1602"/>
                    </a:lnTo>
                    <a:lnTo>
                      <a:pt x="2856" y="1546"/>
                    </a:lnTo>
                    <a:lnTo>
                      <a:pt x="2830" y="1488"/>
                    </a:lnTo>
                    <a:lnTo>
                      <a:pt x="2802" y="1432"/>
                    </a:lnTo>
                    <a:lnTo>
                      <a:pt x="2772" y="1376"/>
                    </a:lnTo>
                    <a:lnTo>
                      <a:pt x="2742" y="1322"/>
                    </a:lnTo>
                    <a:lnTo>
                      <a:pt x="2710" y="1268"/>
                    </a:lnTo>
                    <a:lnTo>
                      <a:pt x="2678" y="1216"/>
                    </a:lnTo>
                    <a:lnTo>
                      <a:pt x="2644" y="1164"/>
                    </a:lnTo>
                    <a:lnTo>
                      <a:pt x="2610" y="1112"/>
                    </a:lnTo>
                    <a:lnTo>
                      <a:pt x="2574" y="1062"/>
                    </a:lnTo>
                    <a:lnTo>
                      <a:pt x="2538" y="1012"/>
                    </a:lnTo>
                    <a:lnTo>
                      <a:pt x="2500" y="964"/>
                    </a:lnTo>
                    <a:lnTo>
                      <a:pt x="2462" y="918"/>
                    </a:lnTo>
                    <a:lnTo>
                      <a:pt x="2422" y="870"/>
                    </a:lnTo>
                    <a:lnTo>
                      <a:pt x="2382" y="826"/>
                    </a:lnTo>
                    <a:lnTo>
                      <a:pt x="2340" y="780"/>
                    </a:lnTo>
                    <a:lnTo>
                      <a:pt x="2298" y="738"/>
                    </a:lnTo>
                    <a:lnTo>
                      <a:pt x="2256" y="694"/>
                    </a:lnTo>
                    <a:lnTo>
                      <a:pt x="2210" y="654"/>
                    </a:lnTo>
                    <a:lnTo>
                      <a:pt x="2166" y="614"/>
                    </a:lnTo>
                    <a:lnTo>
                      <a:pt x="2120" y="574"/>
                    </a:lnTo>
                    <a:lnTo>
                      <a:pt x="2074" y="536"/>
                    </a:lnTo>
                    <a:lnTo>
                      <a:pt x="2026" y="500"/>
                    </a:lnTo>
                    <a:lnTo>
                      <a:pt x="1978" y="464"/>
                    </a:lnTo>
                    <a:lnTo>
                      <a:pt x="1928" y="428"/>
                    </a:lnTo>
                    <a:lnTo>
                      <a:pt x="1880" y="396"/>
                    </a:lnTo>
                    <a:lnTo>
                      <a:pt x="1828" y="364"/>
                    </a:lnTo>
                    <a:lnTo>
                      <a:pt x="1778" y="332"/>
                    </a:lnTo>
                    <a:lnTo>
                      <a:pt x="1726" y="302"/>
                    </a:lnTo>
                    <a:lnTo>
                      <a:pt x="1672" y="274"/>
                    </a:lnTo>
                    <a:lnTo>
                      <a:pt x="1620" y="248"/>
                    </a:lnTo>
                    <a:lnTo>
                      <a:pt x="1566" y="222"/>
                    </a:lnTo>
                    <a:lnTo>
                      <a:pt x="1510" y="196"/>
                    </a:lnTo>
                    <a:lnTo>
                      <a:pt x="1456" y="174"/>
                    </a:lnTo>
                    <a:lnTo>
                      <a:pt x="1400" y="152"/>
                    </a:lnTo>
                    <a:lnTo>
                      <a:pt x="1344" y="132"/>
                    </a:lnTo>
                    <a:lnTo>
                      <a:pt x="1286" y="112"/>
                    </a:lnTo>
                    <a:lnTo>
                      <a:pt x="1228" y="94"/>
                    </a:lnTo>
                    <a:lnTo>
                      <a:pt x="1170" y="78"/>
                    </a:lnTo>
                    <a:lnTo>
                      <a:pt x="1112" y="64"/>
                    </a:lnTo>
                    <a:lnTo>
                      <a:pt x="1052" y="50"/>
                    </a:lnTo>
                    <a:lnTo>
                      <a:pt x="994" y="38"/>
                    </a:lnTo>
                    <a:lnTo>
                      <a:pt x="934" y="28"/>
                    </a:lnTo>
                    <a:lnTo>
                      <a:pt x="872" y="20"/>
                    </a:lnTo>
                    <a:lnTo>
                      <a:pt x="812" y="12"/>
                    </a:lnTo>
                    <a:lnTo>
                      <a:pt x="750" y="8"/>
                    </a:lnTo>
                    <a:lnTo>
                      <a:pt x="688" y="2"/>
                    </a:lnTo>
                    <a:lnTo>
                      <a:pt x="626" y="0"/>
                    </a:lnTo>
                    <a:lnTo>
                      <a:pt x="564" y="0"/>
                    </a:lnTo>
                    <a:lnTo>
                      <a:pt x="564" y="0"/>
                    </a:lnTo>
                    <a:close/>
                  </a:path>
                </a:pathLst>
              </a:custGeom>
              <a:gradFill flip="none" rotWithShape="1">
                <a:gsLst>
                  <a:gs pos="46000">
                    <a:schemeClr val="accent4">
                      <a:lumMod val="20000"/>
                      <a:lumOff val="80000"/>
                    </a:schemeClr>
                  </a:gs>
                  <a:gs pos="100000">
                    <a:schemeClr val="accent4">
                      <a:lumMod val="60000"/>
                      <a:lumOff val="40000"/>
                    </a:schemeClr>
                  </a:gs>
                </a:gsLst>
                <a:lin ang="66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7"/>
              <p:cNvSpPr>
                <a:spLocks/>
              </p:cNvSpPr>
              <p:nvPr/>
            </p:nvSpPr>
            <p:spPr bwMode="auto">
              <a:xfrm>
                <a:off x="4787" y="2516"/>
                <a:ext cx="972" cy="1376"/>
              </a:xfrm>
              <a:custGeom>
                <a:avLst/>
                <a:gdLst>
                  <a:gd name="T0" fmla="*/ 0 w 972"/>
                  <a:gd name="T1" fmla="*/ 1376 h 1376"/>
                  <a:gd name="T2" fmla="*/ 0 w 972"/>
                  <a:gd name="T3" fmla="*/ 1376 h 1376"/>
                  <a:gd name="T4" fmla="*/ 88 w 972"/>
                  <a:gd name="T5" fmla="*/ 1326 h 1376"/>
                  <a:gd name="T6" fmla="*/ 168 w 972"/>
                  <a:gd name="T7" fmla="*/ 1276 h 1376"/>
                  <a:gd name="T8" fmla="*/ 240 w 972"/>
                  <a:gd name="T9" fmla="*/ 1226 h 1376"/>
                  <a:gd name="T10" fmla="*/ 306 w 972"/>
                  <a:gd name="T11" fmla="*/ 1178 h 1376"/>
                  <a:gd name="T12" fmla="*/ 362 w 972"/>
                  <a:gd name="T13" fmla="*/ 1130 h 1376"/>
                  <a:gd name="T14" fmla="*/ 414 w 972"/>
                  <a:gd name="T15" fmla="*/ 1082 h 1376"/>
                  <a:gd name="T16" fmla="*/ 458 w 972"/>
                  <a:gd name="T17" fmla="*/ 1036 h 1376"/>
                  <a:gd name="T18" fmla="*/ 496 w 972"/>
                  <a:gd name="T19" fmla="*/ 990 h 1376"/>
                  <a:gd name="T20" fmla="*/ 528 w 972"/>
                  <a:gd name="T21" fmla="*/ 944 h 1376"/>
                  <a:gd name="T22" fmla="*/ 554 w 972"/>
                  <a:gd name="T23" fmla="*/ 900 h 1376"/>
                  <a:gd name="T24" fmla="*/ 576 w 972"/>
                  <a:gd name="T25" fmla="*/ 856 h 1376"/>
                  <a:gd name="T26" fmla="*/ 594 w 972"/>
                  <a:gd name="T27" fmla="*/ 814 h 1376"/>
                  <a:gd name="T28" fmla="*/ 606 w 972"/>
                  <a:gd name="T29" fmla="*/ 774 h 1376"/>
                  <a:gd name="T30" fmla="*/ 616 w 972"/>
                  <a:gd name="T31" fmla="*/ 734 h 1376"/>
                  <a:gd name="T32" fmla="*/ 622 w 972"/>
                  <a:gd name="T33" fmla="*/ 696 h 1376"/>
                  <a:gd name="T34" fmla="*/ 624 w 972"/>
                  <a:gd name="T35" fmla="*/ 660 h 1376"/>
                  <a:gd name="T36" fmla="*/ 622 w 972"/>
                  <a:gd name="T37" fmla="*/ 626 h 1376"/>
                  <a:gd name="T38" fmla="*/ 620 w 972"/>
                  <a:gd name="T39" fmla="*/ 592 h 1376"/>
                  <a:gd name="T40" fmla="*/ 614 w 972"/>
                  <a:gd name="T41" fmla="*/ 560 h 1376"/>
                  <a:gd name="T42" fmla="*/ 606 w 972"/>
                  <a:gd name="T43" fmla="*/ 530 h 1376"/>
                  <a:gd name="T44" fmla="*/ 598 w 972"/>
                  <a:gd name="T45" fmla="*/ 504 h 1376"/>
                  <a:gd name="T46" fmla="*/ 588 w 972"/>
                  <a:gd name="T47" fmla="*/ 478 h 1376"/>
                  <a:gd name="T48" fmla="*/ 576 w 972"/>
                  <a:gd name="T49" fmla="*/ 454 h 1376"/>
                  <a:gd name="T50" fmla="*/ 566 w 972"/>
                  <a:gd name="T51" fmla="*/ 432 h 1376"/>
                  <a:gd name="T52" fmla="*/ 544 w 972"/>
                  <a:gd name="T53" fmla="*/ 396 h 1376"/>
                  <a:gd name="T54" fmla="*/ 524 w 972"/>
                  <a:gd name="T55" fmla="*/ 368 h 1376"/>
                  <a:gd name="T56" fmla="*/ 506 w 972"/>
                  <a:gd name="T57" fmla="*/ 346 h 1376"/>
                  <a:gd name="T58" fmla="*/ 970 w 972"/>
                  <a:gd name="T59" fmla="*/ 0 h 1376"/>
                  <a:gd name="T60" fmla="*/ 970 w 972"/>
                  <a:gd name="T61" fmla="*/ 0 h 1376"/>
                  <a:gd name="T62" fmla="*/ 972 w 972"/>
                  <a:gd name="T63" fmla="*/ 38 h 1376"/>
                  <a:gd name="T64" fmla="*/ 970 w 972"/>
                  <a:gd name="T65" fmla="*/ 82 h 1376"/>
                  <a:gd name="T66" fmla="*/ 966 w 972"/>
                  <a:gd name="T67" fmla="*/ 142 h 1376"/>
                  <a:gd name="T68" fmla="*/ 956 w 972"/>
                  <a:gd name="T69" fmla="*/ 214 h 1376"/>
                  <a:gd name="T70" fmla="*/ 948 w 972"/>
                  <a:gd name="T71" fmla="*/ 254 h 1376"/>
                  <a:gd name="T72" fmla="*/ 938 w 972"/>
                  <a:gd name="T73" fmla="*/ 296 h 1376"/>
                  <a:gd name="T74" fmla="*/ 928 w 972"/>
                  <a:gd name="T75" fmla="*/ 342 h 1376"/>
                  <a:gd name="T76" fmla="*/ 914 w 972"/>
                  <a:gd name="T77" fmla="*/ 390 h 1376"/>
                  <a:gd name="T78" fmla="*/ 896 w 972"/>
                  <a:gd name="T79" fmla="*/ 438 h 1376"/>
                  <a:gd name="T80" fmla="*/ 878 w 972"/>
                  <a:gd name="T81" fmla="*/ 490 h 1376"/>
                  <a:gd name="T82" fmla="*/ 854 w 972"/>
                  <a:gd name="T83" fmla="*/ 542 h 1376"/>
                  <a:gd name="T84" fmla="*/ 828 w 972"/>
                  <a:gd name="T85" fmla="*/ 596 h 1376"/>
                  <a:gd name="T86" fmla="*/ 800 w 972"/>
                  <a:gd name="T87" fmla="*/ 652 h 1376"/>
                  <a:gd name="T88" fmla="*/ 766 w 972"/>
                  <a:gd name="T89" fmla="*/ 708 h 1376"/>
                  <a:gd name="T90" fmla="*/ 730 w 972"/>
                  <a:gd name="T91" fmla="*/ 766 h 1376"/>
                  <a:gd name="T92" fmla="*/ 688 w 972"/>
                  <a:gd name="T93" fmla="*/ 822 h 1376"/>
                  <a:gd name="T94" fmla="*/ 642 w 972"/>
                  <a:gd name="T95" fmla="*/ 880 h 1376"/>
                  <a:gd name="T96" fmla="*/ 592 w 972"/>
                  <a:gd name="T97" fmla="*/ 938 h 1376"/>
                  <a:gd name="T98" fmla="*/ 538 w 972"/>
                  <a:gd name="T99" fmla="*/ 996 h 1376"/>
                  <a:gd name="T100" fmla="*/ 478 w 972"/>
                  <a:gd name="T101" fmla="*/ 1052 h 1376"/>
                  <a:gd name="T102" fmla="*/ 412 w 972"/>
                  <a:gd name="T103" fmla="*/ 1110 h 1376"/>
                  <a:gd name="T104" fmla="*/ 342 w 972"/>
                  <a:gd name="T105" fmla="*/ 1166 h 1376"/>
                  <a:gd name="T106" fmla="*/ 266 w 972"/>
                  <a:gd name="T107" fmla="*/ 1220 h 1376"/>
                  <a:gd name="T108" fmla="*/ 184 w 972"/>
                  <a:gd name="T109" fmla="*/ 1274 h 1376"/>
                  <a:gd name="T110" fmla="*/ 94 w 972"/>
                  <a:gd name="T111" fmla="*/ 1326 h 1376"/>
                  <a:gd name="T112" fmla="*/ 0 w 972"/>
                  <a:gd name="T113" fmla="*/ 1376 h 1376"/>
                  <a:gd name="T114" fmla="*/ 0 w 972"/>
                  <a:gd name="T115" fmla="*/ 1376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72" h="1376">
                    <a:moveTo>
                      <a:pt x="0" y="1376"/>
                    </a:moveTo>
                    <a:lnTo>
                      <a:pt x="0" y="1376"/>
                    </a:lnTo>
                    <a:lnTo>
                      <a:pt x="88" y="1326"/>
                    </a:lnTo>
                    <a:lnTo>
                      <a:pt x="168" y="1276"/>
                    </a:lnTo>
                    <a:lnTo>
                      <a:pt x="240" y="1226"/>
                    </a:lnTo>
                    <a:lnTo>
                      <a:pt x="306" y="1178"/>
                    </a:lnTo>
                    <a:lnTo>
                      <a:pt x="362" y="1130"/>
                    </a:lnTo>
                    <a:lnTo>
                      <a:pt x="414" y="1082"/>
                    </a:lnTo>
                    <a:lnTo>
                      <a:pt x="458" y="1036"/>
                    </a:lnTo>
                    <a:lnTo>
                      <a:pt x="496" y="990"/>
                    </a:lnTo>
                    <a:lnTo>
                      <a:pt x="528" y="944"/>
                    </a:lnTo>
                    <a:lnTo>
                      <a:pt x="554" y="900"/>
                    </a:lnTo>
                    <a:lnTo>
                      <a:pt x="576" y="856"/>
                    </a:lnTo>
                    <a:lnTo>
                      <a:pt x="594" y="814"/>
                    </a:lnTo>
                    <a:lnTo>
                      <a:pt x="606" y="774"/>
                    </a:lnTo>
                    <a:lnTo>
                      <a:pt x="616" y="734"/>
                    </a:lnTo>
                    <a:lnTo>
                      <a:pt x="622" y="696"/>
                    </a:lnTo>
                    <a:lnTo>
                      <a:pt x="624" y="660"/>
                    </a:lnTo>
                    <a:lnTo>
                      <a:pt x="622" y="626"/>
                    </a:lnTo>
                    <a:lnTo>
                      <a:pt x="620" y="592"/>
                    </a:lnTo>
                    <a:lnTo>
                      <a:pt x="614" y="560"/>
                    </a:lnTo>
                    <a:lnTo>
                      <a:pt x="606" y="530"/>
                    </a:lnTo>
                    <a:lnTo>
                      <a:pt x="598" y="504"/>
                    </a:lnTo>
                    <a:lnTo>
                      <a:pt x="588" y="478"/>
                    </a:lnTo>
                    <a:lnTo>
                      <a:pt x="576" y="454"/>
                    </a:lnTo>
                    <a:lnTo>
                      <a:pt x="566" y="432"/>
                    </a:lnTo>
                    <a:lnTo>
                      <a:pt x="544" y="396"/>
                    </a:lnTo>
                    <a:lnTo>
                      <a:pt x="524" y="368"/>
                    </a:lnTo>
                    <a:lnTo>
                      <a:pt x="506" y="346"/>
                    </a:lnTo>
                    <a:lnTo>
                      <a:pt x="970" y="0"/>
                    </a:lnTo>
                    <a:lnTo>
                      <a:pt x="970" y="0"/>
                    </a:lnTo>
                    <a:lnTo>
                      <a:pt x="972" y="38"/>
                    </a:lnTo>
                    <a:lnTo>
                      <a:pt x="970" y="82"/>
                    </a:lnTo>
                    <a:lnTo>
                      <a:pt x="966" y="142"/>
                    </a:lnTo>
                    <a:lnTo>
                      <a:pt x="956" y="214"/>
                    </a:lnTo>
                    <a:lnTo>
                      <a:pt x="948" y="254"/>
                    </a:lnTo>
                    <a:lnTo>
                      <a:pt x="938" y="296"/>
                    </a:lnTo>
                    <a:lnTo>
                      <a:pt x="928" y="342"/>
                    </a:lnTo>
                    <a:lnTo>
                      <a:pt x="914" y="390"/>
                    </a:lnTo>
                    <a:lnTo>
                      <a:pt x="896" y="438"/>
                    </a:lnTo>
                    <a:lnTo>
                      <a:pt x="878" y="490"/>
                    </a:lnTo>
                    <a:lnTo>
                      <a:pt x="854" y="542"/>
                    </a:lnTo>
                    <a:lnTo>
                      <a:pt x="828" y="596"/>
                    </a:lnTo>
                    <a:lnTo>
                      <a:pt x="800" y="652"/>
                    </a:lnTo>
                    <a:lnTo>
                      <a:pt x="766" y="708"/>
                    </a:lnTo>
                    <a:lnTo>
                      <a:pt x="730" y="766"/>
                    </a:lnTo>
                    <a:lnTo>
                      <a:pt x="688" y="822"/>
                    </a:lnTo>
                    <a:lnTo>
                      <a:pt x="642" y="880"/>
                    </a:lnTo>
                    <a:lnTo>
                      <a:pt x="592" y="938"/>
                    </a:lnTo>
                    <a:lnTo>
                      <a:pt x="538" y="996"/>
                    </a:lnTo>
                    <a:lnTo>
                      <a:pt x="478" y="1052"/>
                    </a:lnTo>
                    <a:lnTo>
                      <a:pt x="412" y="1110"/>
                    </a:lnTo>
                    <a:lnTo>
                      <a:pt x="342" y="1166"/>
                    </a:lnTo>
                    <a:lnTo>
                      <a:pt x="266" y="1220"/>
                    </a:lnTo>
                    <a:lnTo>
                      <a:pt x="184" y="1274"/>
                    </a:lnTo>
                    <a:lnTo>
                      <a:pt x="94" y="1326"/>
                    </a:lnTo>
                    <a:lnTo>
                      <a:pt x="0" y="1376"/>
                    </a:lnTo>
                    <a:lnTo>
                      <a:pt x="0" y="1376"/>
                    </a:lnTo>
                    <a:close/>
                  </a:path>
                </a:pathLst>
              </a:custGeom>
              <a:gradFill flip="none" rotWithShape="1">
                <a:gsLst>
                  <a:gs pos="0">
                    <a:schemeClr val="accent4"/>
                  </a:gs>
                  <a:gs pos="100000">
                    <a:schemeClr val="accent4">
                      <a:lumMod val="23000"/>
                      <a:lumOff val="77000"/>
                    </a:schemeClr>
                  </a:gs>
                </a:gsLst>
                <a:lin ang="120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8"/>
              <p:cNvSpPr>
                <a:spLocks/>
              </p:cNvSpPr>
              <p:nvPr/>
            </p:nvSpPr>
            <p:spPr bwMode="auto">
              <a:xfrm>
                <a:off x="4481" y="2362"/>
                <a:ext cx="2" cy="6"/>
              </a:xfrm>
              <a:custGeom>
                <a:avLst/>
                <a:gdLst>
                  <a:gd name="T0" fmla="*/ 2 w 2"/>
                  <a:gd name="T1" fmla="*/ 6 h 6"/>
                  <a:gd name="T2" fmla="*/ 0 w 2"/>
                  <a:gd name="T3" fmla="*/ 6 h 6"/>
                  <a:gd name="T4" fmla="*/ 0 w 2"/>
                  <a:gd name="T5" fmla="*/ 0 h 6"/>
                  <a:gd name="T6" fmla="*/ 2 w 2"/>
                  <a:gd name="T7" fmla="*/ 6 h 6"/>
                </a:gdLst>
                <a:ahLst/>
                <a:cxnLst>
                  <a:cxn ang="0">
                    <a:pos x="T0" y="T1"/>
                  </a:cxn>
                  <a:cxn ang="0">
                    <a:pos x="T2" y="T3"/>
                  </a:cxn>
                  <a:cxn ang="0">
                    <a:pos x="T4" y="T5"/>
                  </a:cxn>
                  <a:cxn ang="0">
                    <a:pos x="T6" y="T7"/>
                  </a:cxn>
                </a:cxnLst>
                <a:rect l="0" t="0" r="r" b="b"/>
                <a:pathLst>
                  <a:path w="2" h="6">
                    <a:moveTo>
                      <a:pt x="2" y="6"/>
                    </a:moveTo>
                    <a:lnTo>
                      <a:pt x="0" y="6"/>
                    </a:lnTo>
                    <a:lnTo>
                      <a:pt x="0" y="0"/>
                    </a:lnTo>
                    <a:lnTo>
                      <a:pt x="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9"/>
              <p:cNvSpPr>
                <a:spLocks/>
              </p:cNvSpPr>
              <p:nvPr/>
            </p:nvSpPr>
            <p:spPr bwMode="auto">
              <a:xfrm>
                <a:off x="4285" y="682"/>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8F1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10"/>
              <p:cNvSpPr>
                <a:spLocks noChangeArrowheads="1"/>
              </p:cNvSpPr>
              <p:nvPr/>
            </p:nvSpPr>
            <p:spPr bwMode="auto">
              <a:xfrm>
                <a:off x="4421" y="572"/>
                <a:ext cx="1" cy="1"/>
              </a:xfrm>
              <a:prstGeom prst="rect">
                <a:avLst/>
              </a:prstGeom>
              <a:solidFill>
                <a:srgbClr val="8F19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11"/>
              <p:cNvSpPr>
                <a:spLocks/>
              </p:cNvSpPr>
              <p:nvPr/>
            </p:nvSpPr>
            <p:spPr bwMode="auto">
              <a:xfrm>
                <a:off x="3971" y="124"/>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8F1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6" name="TextBox 75"/>
            <p:cNvSpPr txBox="1"/>
            <p:nvPr/>
          </p:nvSpPr>
          <p:spPr>
            <a:xfrm rot="21302644">
              <a:off x="1790497" y="1987899"/>
              <a:ext cx="217355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75000"/>
                    </a:srgbClr>
                  </a:solidFill>
                  <a:effectLst/>
                  <a:uLnTx/>
                  <a:uFillTx/>
                  <a:latin typeface="Comic Sans MS" panose="030F0702030302020204" pitchFamily="66" charset="0"/>
                  <a:ea typeface="+mn-ea"/>
                  <a:cs typeface="+mn-cs"/>
                </a:rPr>
                <a:t>Sexual Compulsivity</a:t>
              </a:r>
              <a:endParaRPr kumimoji="0" lang="en-US" sz="16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endParaRPr>
            </a:p>
          </p:txBody>
        </p:sp>
      </p:grpSp>
      <p:grpSp>
        <p:nvGrpSpPr>
          <p:cNvPr id="85" name="Group 84"/>
          <p:cNvGrpSpPr/>
          <p:nvPr/>
        </p:nvGrpSpPr>
        <p:grpSpPr>
          <a:xfrm>
            <a:off x="5237855" y="1263074"/>
            <a:ext cx="2880363" cy="3055977"/>
            <a:chOff x="1234437" y="669808"/>
            <a:chExt cx="2880363" cy="3055977"/>
          </a:xfrm>
        </p:grpSpPr>
        <p:grpSp>
          <p:nvGrpSpPr>
            <p:cNvPr id="86" name="Group 4"/>
            <p:cNvGrpSpPr>
              <a:grpSpLocks noChangeAspect="1"/>
            </p:cNvGrpSpPr>
            <p:nvPr/>
          </p:nvGrpSpPr>
          <p:grpSpPr bwMode="auto">
            <a:xfrm>
              <a:off x="1234437" y="669808"/>
              <a:ext cx="2880363" cy="3055977"/>
              <a:chOff x="1921" y="124"/>
              <a:chExt cx="3838" cy="4072"/>
            </a:xfrm>
            <a:effectLst>
              <a:outerShdw blurRad="190500" dist="165100" dir="3600000" algn="tl" rotWithShape="0">
                <a:prstClr val="black">
                  <a:alpha val="31000"/>
                </a:prstClr>
              </a:outerShdw>
            </a:effectLst>
          </p:grpSpPr>
          <p:sp>
            <p:nvSpPr>
              <p:cNvPr id="88" name="AutoShape 3"/>
              <p:cNvSpPr>
                <a:spLocks noChangeAspect="1" noChangeArrowheads="1" noTextEdit="1"/>
              </p:cNvSpPr>
              <p:nvPr/>
            </p:nvSpPr>
            <p:spPr bwMode="auto">
              <a:xfrm>
                <a:off x="1921" y="124"/>
                <a:ext cx="3838" cy="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5"/>
              <p:cNvSpPr>
                <a:spLocks/>
              </p:cNvSpPr>
              <p:nvPr/>
            </p:nvSpPr>
            <p:spPr bwMode="auto">
              <a:xfrm>
                <a:off x="1921" y="500"/>
                <a:ext cx="3836" cy="3172"/>
              </a:xfrm>
              <a:custGeom>
                <a:avLst/>
                <a:gdLst>
                  <a:gd name="T0" fmla="*/ 3370 w 3836"/>
                  <a:gd name="T1" fmla="*/ 0 h 3172"/>
                  <a:gd name="T2" fmla="*/ 2928 w 3836"/>
                  <a:gd name="T3" fmla="*/ 38 h 3172"/>
                  <a:gd name="T4" fmla="*/ 2150 w 3836"/>
                  <a:gd name="T5" fmla="*/ 90 h 3172"/>
                  <a:gd name="T6" fmla="*/ 1502 w 3836"/>
                  <a:gd name="T7" fmla="*/ 122 h 3172"/>
                  <a:gd name="T8" fmla="*/ 982 w 3836"/>
                  <a:gd name="T9" fmla="*/ 136 h 3172"/>
                  <a:gd name="T10" fmla="*/ 580 w 3836"/>
                  <a:gd name="T11" fmla="*/ 138 h 3172"/>
                  <a:gd name="T12" fmla="*/ 288 w 3836"/>
                  <a:gd name="T13" fmla="*/ 132 h 3172"/>
                  <a:gd name="T14" fmla="*/ 44 w 3836"/>
                  <a:gd name="T15" fmla="*/ 120 h 3172"/>
                  <a:gd name="T16" fmla="*/ 84 w 3836"/>
                  <a:gd name="T17" fmla="*/ 696 h 3172"/>
                  <a:gd name="T18" fmla="*/ 152 w 3836"/>
                  <a:gd name="T19" fmla="*/ 680 h 3172"/>
                  <a:gd name="T20" fmla="*/ 292 w 3836"/>
                  <a:gd name="T21" fmla="*/ 656 h 3172"/>
                  <a:gd name="T22" fmla="*/ 432 w 3836"/>
                  <a:gd name="T23" fmla="*/ 638 h 3172"/>
                  <a:gd name="T24" fmla="*/ 576 w 3836"/>
                  <a:gd name="T25" fmla="*/ 628 h 3172"/>
                  <a:gd name="T26" fmla="*/ 648 w 3836"/>
                  <a:gd name="T27" fmla="*/ 628 h 3172"/>
                  <a:gd name="T28" fmla="*/ 772 w 3836"/>
                  <a:gd name="T29" fmla="*/ 630 h 3172"/>
                  <a:gd name="T30" fmla="*/ 896 w 3836"/>
                  <a:gd name="T31" fmla="*/ 640 h 3172"/>
                  <a:gd name="T32" fmla="*/ 1018 w 3836"/>
                  <a:gd name="T33" fmla="*/ 656 h 3172"/>
                  <a:gd name="T34" fmla="*/ 1136 w 3836"/>
                  <a:gd name="T35" fmla="*/ 678 h 3172"/>
                  <a:gd name="T36" fmla="*/ 1254 w 3836"/>
                  <a:gd name="T37" fmla="*/ 706 h 3172"/>
                  <a:gd name="T38" fmla="*/ 1370 w 3836"/>
                  <a:gd name="T39" fmla="*/ 740 h 3172"/>
                  <a:gd name="T40" fmla="*/ 1484 w 3836"/>
                  <a:gd name="T41" fmla="*/ 780 h 3172"/>
                  <a:gd name="T42" fmla="*/ 1594 w 3836"/>
                  <a:gd name="T43" fmla="*/ 824 h 3172"/>
                  <a:gd name="T44" fmla="*/ 1704 w 3836"/>
                  <a:gd name="T45" fmla="*/ 876 h 3172"/>
                  <a:gd name="T46" fmla="*/ 1810 w 3836"/>
                  <a:gd name="T47" fmla="*/ 930 h 3172"/>
                  <a:gd name="T48" fmla="*/ 1912 w 3836"/>
                  <a:gd name="T49" fmla="*/ 992 h 3172"/>
                  <a:gd name="T50" fmla="*/ 2012 w 3836"/>
                  <a:gd name="T51" fmla="*/ 1056 h 3172"/>
                  <a:gd name="T52" fmla="*/ 2110 w 3836"/>
                  <a:gd name="T53" fmla="*/ 1128 h 3172"/>
                  <a:gd name="T54" fmla="*/ 2204 w 3836"/>
                  <a:gd name="T55" fmla="*/ 1202 h 3172"/>
                  <a:gd name="T56" fmla="*/ 2294 w 3836"/>
                  <a:gd name="T57" fmla="*/ 1282 h 3172"/>
                  <a:gd name="T58" fmla="*/ 2382 w 3836"/>
                  <a:gd name="T59" fmla="*/ 1366 h 3172"/>
                  <a:gd name="T60" fmla="*/ 2466 w 3836"/>
                  <a:gd name="T61" fmla="*/ 1454 h 3172"/>
                  <a:gd name="T62" fmla="*/ 2546 w 3836"/>
                  <a:gd name="T63" fmla="*/ 1546 h 3172"/>
                  <a:gd name="T64" fmla="*/ 2622 w 3836"/>
                  <a:gd name="T65" fmla="*/ 1640 h 3172"/>
                  <a:gd name="T66" fmla="*/ 2694 w 3836"/>
                  <a:gd name="T67" fmla="*/ 1740 h 3172"/>
                  <a:gd name="T68" fmla="*/ 2762 w 3836"/>
                  <a:gd name="T69" fmla="*/ 1844 h 3172"/>
                  <a:gd name="T70" fmla="*/ 2826 w 3836"/>
                  <a:gd name="T71" fmla="*/ 1950 h 3172"/>
                  <a:gd name="T72" fmla="*/ 2886 w 3836"/>
                  <a:gd name="T73" fmla="*/ 2060 h 3172"/>
                  <a:gd name="T74" fmla="*/ 2940 w 3836"/>
                  <a:gd name="T75" fmla="*/ 2174 h 3172"/>
                  <a:gd name="T76" fmla="*/ 2990 w 3836"/>
                  <a:gd name="T77" fmla="*/ 2290 h 3172"/>
                  <a:gd name="T78" fmla="*/ 3036 w 3836"/>
                  <a:gd name="T79" fmla="*/ 2408 h 3172"/>
                  <a:gd name="T80" fmla="*/ 3076 w 3836"/>
                  <a:gd name="T81" fmla="*/ 2530 h 3172"/>
                  <a:gd name="T82" fmla="*/ 3110 w 3836"/>
                  <a:gd name="T83" fmla="*/ 2654 h 3172"/>
                  <a:gd name="T84" fmla="*/ 3140 w 3836"/>
                  <a:gd name="T85" fmla="*/ 2780 h 3172"/>
                  <a:gd name="T86" fmla="*/ 3166 w 3836"/>
                  <a:gd name="T87" fmla="*/ 2908 h 3172"/>
                  <a:gd name="T88" fmla="*/ 3184 w 3836"/>
                  <a:gd name="T89" fmla="*/ 3040 h 3172"/>
                  <a:gd name="T90" fmla="*/ 3198 w 3836"/>
                  <a:gd name="T91" fmla="*/ 3172 h 3172"/>
                  <a:gd name="T92" fmla="*/ 3246 w 3836"/>
                  <a:gd name="T93" fmla="*/ 3130 h 3172"/>
                  <a:gd name="T94" fmla="*/ 3326 w 3836"/>
                  <a:gd name="T95" fmla="*/ 3050 h 3172"/>
                  <a:gd name="T96" fmla="*/ 3386 w 3836"/>
                  <a:gd name="T97" fmla="*/ 2970 h 3172"/>
                  <a:gd name="T98" fmla="*/ 3432 w 3836"/>
                  <a:gd name="T99" fmla="*/ 2896 h 3172"/>
                  <a:gd name="T100" fmla="*/ 3462 w 3836"/>
                  <a:gd name="T101" fmla="*/ 2822 h 3172"/>
                  <a:gd name="T102" fmla="*/ 3482 w 3836"/>
                  <a:gd name="T103" fmla="*/ 2754 h 3172"/>
                  <a:gd name="T104" fmla="*/ 3488 w 3836"/>
                  <a:gd name="T105" fmla="*/ 2690 h 3172"/>
                  <a:gd name="T106" fmla="*/ 3488 w 3836"/>
                  <a:gd name="T107" fmla="*/ 2630 h 3172"/>
                  <a:gd name="T108" fmla="*/ 3480 w 3836"/>
                  <a:gd name="T109" fmla="*/ 2574 h 3172"/>
                  <a:gd name="T110" fmla="*/ 3466 w 3836"/>
                  <a:gd name="T111" fmla="*/ 2524 h 3172"/>
                  <a:gd name="T112" fmla="*/ 3438 w 3836"/>
                  <a:gd name="T113" fmla="*/ 2460 h 3172"/>
                  <a:gd name="T114" fmla="*/ 3402 w 3836"/>
                  <a:gd name="T115" fmla="*/ 2400 h 3172"/>
                  <a:gd name="T116" fmla="*/ 3372 w 3836"/>
                  <a:gd name="T117" fmla="*/ 2362 h 3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36" h="3172">
                    <a:moveTo>
                      <a:pt x="3836" y="2016"/>
                    </a:moveTo>
                    <a:lnTo>
                      <a:pt x="3370" y="0"/>
                    </a:lnTo>
                    <a:lnTo>
                      <a:pt x="3370" y="0"/>
                    </a:lnTo>
                    <a:lnTo>
                      <a:pt x="2928" y="38"/>
                    </a:lnTo>
                    <a:lnTo>
                      <a:pt x="2522" y="66"/>
                    </a:lnTo>
                    <a:lnTo>
                      <a:pt x="2150" y="90"/>
                    </a:lnTo>
                    <a:lnTo>
                      <a:pt x="1810" y="108"/>
                    </a:lnTo>
                    <a:lnTo>
                      <a:pt x="1502" y="122"/>
                    </a:lnTo>
                    <a:lnTo>
                      <a:pt x="1226" y="130"/>
                    </a:lnTo>
                    <a:lnTo>
                      <a:pt x="982" y="136"/>
                    </a:lnTo>
                    <a:lnTo>
                      <a:pt x="766" y="138"/>
                    </a:lnTo>
                    <a:lnTo>
                      <a:pt x="580" y="138"/>
                    </a:lnTo>
                    <a:lnTo>
                      <a:pt x="420" y="136"/>
                    </a:lnTo>
                    <a:lnTo>
                      <a:pt x="288" y="132"/>
                    </a:lnTo>
                    <a:lnTo>
                      <a:pt x="182" y="128"/>
                    </a:lnTo>
                    <a:lnTo>
                      <a:pt x="44" y="120"/>
                    </a:lnTo>
                    <a:lnTo>
                      <a:pt x="0" y="116"/>
                    </a:lnTo>
                    <a:lnTo>
                      <a:pt x="84" y="696"/>
                    </a:lnTo>
                    <a:lnTo>
                      <a:pt x="84" y="696"/>
                    </a:lnTo>
                    <a:lnTo>
                      <a:pt x="152" y="680"/>
                    </a:lnTo>
                    <a:lnTo>
                      <a:pt x="222" y="666"/>
                    </a:lnTo>
                    <a:lnTo>
                      <a:pt x="292" y="656"/>
                    </a:lnTo>
                    <a:lnTo>
                      <a:pt x="362" y="646"/>
                    </a:lnTo>
                    <a:lnTo>
                      <a:pt x="432" y="638"/>
                    </a:lnTo>
                    <a:lnTo>
                      <a:pt x="504" y="632"/>
                    </a:lnTo>
                    <a:lnTo>
                      <a:pt x="576" y="628"/>
                    </a:lnTo>
                    <a:lnTo>
                      <a:pt x="648" y="628"/>
                    </a:lnTo>
                    <a:lnTo>
                      <a:pt x="648" y="628"/>
                    </a:lnTo>
                    <a:lnTo>
                      <a:pt x="710" y="628"/>
                    </a:lnTo>
                    <a:lnTo>
                      <a:pt x="772" y="630"/>
                    </a:lnTo>
                    <a:lnTo>
                      <a:pt x="834" y="636"/>
                    </a:lnTo>
                    <a:lnTo>
                      <a:pt x="896" y="640"/>
                    </a:lnTo>
                    <a:lnTo>
                      <a:pt x="956" y="648"/>
                    </a:lnTo>
                    <a:lnTo>
                      <a:pt x="1018" y="656"/>
                    </a:lnTo>
                    <a:lnTo>
                      <a:pt x="1078" y="666"/>
                    </a:lnTo>
                    <a:lnTo>
                      <a:pt x="1136" y="678"/>
                    </a:lnTo>
                    <a:lnTo>
                      <a:pt x="1196" y="692"/>
                    </a:lnTo>
                    <a:lnTo>
                      <a:pt x="1254" y="706"/>
                    </a:lnTo>
                    <a:lnTo>
                      <a:pt x="1312" y="722"/>
                    </a:lnTo>
                    <a:lnTo>
                      <a:pt x="1370" y="740"/>
                    </a:lnTo>
                    <a:lnTo>
                      <a:pt x="1428" y="760"/>
                    </a:lnTo>
                    <a:lnTo>
                      <a:pt x="1484" y="780"/>
                    </a:lnTo>
                    <a:lnTo>
                      <a:pt x="1540" y="802"/>
                    </a:lnTo>
                    <a:lnTo>
                      <a:pt x="1594" y="824"/>
                    </a:lnTo>
                    <a:lnTo>
                      <a:pt x="1650" y="850"/>
                    </a:lnTo>
                    <a:lnTo>
                      <a:pt x="1704" y="876"/>
                    </a:lnTo>
                    <a:lnTo>
                      <a:pt x="1756" y="902"/>
                    </a:lnTo>
                    <a:lnTo>
                      <a:pt x="1810" y="930"/>
                    </a:lnTo>
                    <a:lnTo>
                      <a:pt x="1862" y="960"/>
                    </a:lnTo>
                    <a:lnTo>
                      <a:pt x="1912" y="992"/>
                    </a:lnTo>
                    <a:lnTo>
                      <a:pt x="1964" y="1024"/>
                    </a:lnTo>
                    <a:lnTo>
                      <a:pt x="2012" y="1056"/>
                    </a:lnTo>
                    <a:lnTo>
                      <a:pt x="2062" y="1092"/>
                    </a:lnTo>
                    <a:lnTo>
                      <a:pt x="2110" y="1128"/>
                    </a:lnTo>
                    <a:lnTo>
                      <a:pt x="2158" y="1164"/>
                    </a:lnTo>
                    <a:lnTo>
                      <a:pt x="2204" y="1202"/>
                    </a:lnTo>
                    <a:lnTo>
                      <a:pt x="2250" y="1242"/>
                    </a:lnTo>
                    <a:lnTo>
                      <a:pt x="2294" y="1282"/>
                    </a:lnTo>
                    <a:lnTo>
                      <a:pt x="2340" y="1322"/>
                    </a:lnTo>
                    <a:lnTo>
                      <a:pt x="2382" y="1366"/>
                    </a:lnTo>
                    <a:lnTo>
                      <a:pt x="2424" y="1408"/>
                    </a:lnTo>
                    <a:lnTo>
                      <a:pt x="2466" y="1454"/>
                    </a:lnTo>
                    <a:lnTo>
                      <a:pt x="2506" y="1498"/>
                    </a:lnTo>
                    <a:lnTo>
                      <a:pt x="2546" y="1546"/>
                    </a:lnTo>
                    <a:lnTo>
                      <a:pt x="2584" y="1592"/>
                    </a:lnTo>
                    <a:lnTo>
                      <a:pt x="2622" y="1640"/>
                    </a:lnTo>
                    <a:lnTo>
                      <a:pt x="2658" y="1690"/>
                    </a:lnTo>
                    <a:lnTo>
                      <a:pt x="2694" y="1740"/>
                    </a:lnTo>
                    <a:lnTo>
                      <a:pt x="2728" y="1792"/>
                    </a:lnTo>
                    <a:lnTo>
                      <a:pt x="2762" y="1844"/>
                    </a:lnTo>
                    <a:lnTo>
                      <a:pt x="2794" y="1896"/>
                    </a:lnTo>
                    <a:lnTo>
                      <a:pt x="2826" y="1950"/>
                    </a:lnTo>
                    <a:lnTo>
                      <a:pt x="2856" y="2004"/>
                    </a:lnTo>
                    <a:lnTo>
                      <a:pt x="2886" y="2060"/>
                    </a:lnTo>
                    <a:lnTo>
                      <a:pt x="2914" y="2116"/>
                    </a:lnTo>
                    <a:lnTo>
                      <a:pt x="2940" y="2174"/>
                    </a:lnTo>
                    <a:lnTo>
                      <a:pt x="2966" y="2230"/>
                    </a:lnTo>
                    <a:lnTo>
                      <a:pt x="2990" y="2290"/>
                    </a:lnTo>
                    <a:lnTo>
                      <a:pt x="3014" y="2348"/>
                    </a:lnTo>
                    <a:lnTo>
                      <a:pt x="3036" y="2408"/>
                    </a:lnTo>
                    <a:lnTo>
                      <a:pt x="3056" y="2468"/>
                    </a:lnTo>
                    <a:lnTo>
                      <a:pt x="3076" y="2530"/>
                    </a:lnTo>
                    <a:lnTo>
                      <a:pt x="3094" y="2592"/>
                    </a:lnTo>
                    <a:lnTo>
                      <a:pt x="3110" y="2654"/>
                    </a:lnTo>
                    <a:lnTo>
                      <a:pt x="3126" y="2716"/>
                    </a:lnTo>
                    <a:lnTo>
                      <a:pt x="3140" y="2780"/>
                    </a:lnTo>
                    <a:lnTo>
                      <a:pt x="3154" y="2844"/>
                    </a:lnTo>
                    <a:lnTo>
                      <a:pt x="3166" y="2908"/>
                    </a:lnTo>
                    <a:lnTo>
                      <a:pt x="3176" y="2974"/>
                    </a:lnTo>
                    <a:lnTo>
                      <a:pt x="3184" y="3040"/>
                    </a:lnTo>
                    <a:lnTo>
                      <a:pt x="3192" y="3106"/>
                    </a:lnTo>
                    <a:lnTo>
                      <a:pt x="3198" y="3172"/>
                    </a:lnTo>
                    <a:lnTo>
                      <a:pt x="3198" y="3172"/>
                    </a:lnTo>
                    <a:lnTo>
                      <a:pt x="3246" y="3130"/>
                    </a:lnTo>
                    <a:lnTo>
                      <a:pt x="3288" y="3090"/>
                    </a:lnTo>
                    <a:lnTo>
                      <a:pt x="3326" y="3050"/>
                    </a:lnTo>
                    <a:lnTo>
                      <a:pt x="3358" y="3010"/>
                    </a:lnTo>
                    <a:lnTo>
                      <a:pt x="3386" y="2970"/>
                    </a:lnTo>
                    <a:lnTo>
                      <a:pt x="3412" y="2932"/>
                    </a:lnTo>
                    <a:lnTo>
                      <a:pt x="3432" y="2896"/>
                    </a:lnTo>
                    <a:lnTo>
                      <a:pt x="3450" y="2858"/>
                    </a:lnTo>
                    <a:lnTo>
                      <a:pt x="3462" y="2822"/>
                    </a:lnTo>
                    <a:lnTo>
                      <a:pt x="3474" y="2788"/>
                    </a:lnTo>
                    <a:lnTo>
                      <a:pt x="3482" y="2754"/>
                    </a:lnTo>
                    <a:lnTo>
                      <a:pt x="3486" y="2720"/>
                    </a:lnTo>
                    <a:lnTo>
                      <a:pt x="3488" y="2690"/>
                    </a:lnTo>
                    <a:lnTo>
                      <a:pt x="3490" y="2658"/>
                    </a:lnTo>
                    <a:lnTo>
                      <a:pt x="3488" y="2630"/>
                    </a:lnTo>
                    <a:lnTo>
                      <a:pt x="3484" y="2600"/>
                    </a:lnTo>
                    <a:lnTo>
                      <a:pt x="3480" y="2574"/>
                    </a:lnTo>
                    <a:lnTo>
                      <a:pt x="3472" y="2548"/>
                    </a:lnTo>
                    <a:lnTo>
                      <a:pt x="3466" y="2524"/>
                    </a:lnTo>
                    <a:lnTo>
                      <a:pt x="3456" y="2502"/>
                    </a:lnTo>
                    <a:lnTo>
                      <a:pt x="3438" y="2460"/>
                    </a:lnTo>
                    <a:lnTo>
                      <a:pt x="3420" y="2426"/>
                    </a:lnTo>
                    <a:lnTo>
                      <a:pt x="3402" y="2400"/>
                    </a:lnTo>
                    <a:lnTo>
                      <a:pt x="3386" y="2378"/>
                    </a:lnTo>
                    <a:lnTo>
                      <a:pt x="3372" y="2362"/>
                    </a:lnTo>
                    <a:lnTo>
                      <a:pt x="3836" y="2016"/>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6"/>
              <p:cNvSpPr>
                <a:spLocks/>
              </p:cNvSpPr>
              <p:nvPr/>
            </p:nvSpPr>
            <p:spPr bwMode="auto">
              <a:xfrm>
                <a:off x="2014" y="1117"/>
                <a:ext cx="3114" cy="3068"/>
              </a:xfrm>
              <a:custGeom>
                <a:avLst/>
                <a:gdLst>
                  <a:gd name="T0" fmla="*/ 564 w 3114"/>
                  <a:gd name="T1" fmla="*/ 0 h 3068"/>
                  <a:gd name="T2" fmla="*/ 420 w 3114"/>
                  <a:gd name="T3" fmla="*/ 4 h 3068"/>
                  <a:gd name="T4" fmla="*/ 278 w 3114"/>
                  <a:gd name="T5" fmla="*/ 18 h 3068"/>
                  <a:gd name="T6" fmla="*/ 138 w 3114"/>
                  <a:gd name="T7" fmla="*/ 38 h 3068"/>
                  <a:gd name="T8" fmla="*/ 0 w 3114"/>
                  <a:gd name="T9" fmla="*/ 68 h 3068"/>
                  <a:gd name="T10" fmla="*/ 420 w 3114"/>
                  <a:gd name="T11" fmla="*/ 2964 h 3068"/>
                  <a:gd name="T12" fmla="*/ 554 w 3114"/>
                  <a:gd name="T13" fmla="*/ 2990 h 3068"/>
                  <a:gd name="T14" fmla="*/ 770 w 3114"/>
                  <a:gd name="T15" fmla="*/ 3026 h 3068"/>
                  <a:gd name="T16" fmla="*/ 982 w 3114"/>
                  <a:gd name="T17" fmla="*/ 3048 h 3068"/>
                  <a:gd name="T18" fmla="*/ 1144 w 3114"/>
                  <a:gd name="T19" fmla="*/ 3060 h 3068"/>
                  <a:gd name="T20" fmla="*/ 1320 w 3114"/>
                  <a:gd name="T21" fmla="*/ 3066 h 3068"/>
                  <a:gd name="T22" fmla="*/ 1506 w 3114"/>
                  <a:gd name="T23" fmla="*/ 3066 h 3068"/>
                  <a:gd name="T24" fmla="*/ 1698 w 3114"/>
                  <a:gd name="T25" fmla="*/ 3056 h 3068"/>
                  <a:gd name="T26" fmla="*/ 1896 w 3114"/>
                  <a:gd name="T27" fmla="*/ 3036 h 3068"/>
                  <a:gd name="T28" fmla="*/ 2098 w 3114"/>
                  <a:gd name="T29" fmla="*/ 3002 h 3068"/>
                  <a:gd name="T30" fmla="*/ 2298 w 3114"/>
                  <a:gd name="T31" fmla="*/ 2956 h 3068"/>
                  <a:gd name="T32" fmla="*/ 2496 w 3114"/>
                  <a:gd name="T33" fmla="*/ 2892 h 3068"/>
                  <a:gd name="T34" fmla="*/ 2594 w 3114"/>
                  <a:gd name="T35" fmla="*/ 2854 h 3068"/>
                  <a:gd name="T36" fmla="*/ 2688 w 3114"/>
                  <a:gd name="T37" fmla="*/ 2812 h 3068"/>
                  <a:gd name="T38" fmla="*/ 2782 w 3114"/>
                  <a:gd name="T39" fmla="*/ 2764 h 3068"/>
                  <a:gd name="T40" fmla="*/ 2832 w 3114"/>
                  <a:gd name="T41" fmla="*/ 2736 h 3068"/>
                  <a:gd name="T42" fmla="*/ 2926 w 3114"/>
                  <a:gd name="T43" fmla="*/ 2680 h 3068"/>
                  <a:gd name="T44" fmla="*/ 3008 w 3114"/>
                  <a:gd name="T45" fmla="*/ 2626 h 3068"/>
                  <a:gd name="T46" fmla="*/ 3082 w 3114"/>
                  <a:gd name="T47" fmla="*/ 2572 h 3068"/>
                  <a:gd name="T48" fmla="*/ 3114 w 3114"/>
                  <a:gd name="T49" fmla="*/ 2544 h 3068"/>
                  <a:gd name="T50" fmla="*/ 3100 w 3114"/>
                  <a:gd name="T51" fmla="*/ 2412 h 3068"/>
                  <a:gd name="T52" fmla="*/ 3082 w 3114"/>
                  <a:gd name="T53" fmla="*/ 2280 h 3068"/>
                  <a:gd name="T54" fmla="*/ 3056 w 3114"/>
                  <a:gd name="T55" fmla="*/ 2152 h 3068"/>
                  <a:gd name="T56" fmla="*/ 3026 w 3114"/>
                  <a:gd name="T57" fmla="*/ 2026 h 3068"/>
                  <a:gd name="T58" fmla="*/ 2992 w 3114"/>
                  <a:gd name="T59" fmla="*/ 1902 h 3068"/>
                  <a:gd name="T60" fmla="*/ 2952 w 3114"/>
                  <a:gd name="T61" fmla="*/ 1780 h 3068"/>
                  <a:gd name="T62" fmla="*/ 2906 w 3114"/>
                  <a:gd name="T63" fmla="*/ 1662 h 3068"/>
                  <a:gd name="T64" fmla="*/ 2856 w 3114"/>
                  <a:gd name="T65" fmla="*/ 1546 h 3068"/>
                  <a:gd name="T66" fmla="*/ 2802 w 3114"/>
                  <a:gd name="T67" fmla="*/ 1432 h 3068"/>
                  <a:gd name="T68" fmla="*/ 2742 w 3114"/>
                  <a:gd name="T69" fmla="*/ 1322 h 3068"/>
                  <a:gd name="T70" fmla="*/ 2678 w 3114"/>
                  <a:gd name="T71" fmla="*/ 1216 h 3068"/>
                  <a:gd name="T72" fmla="*/ 2610 w 3114"/>
                  <a:gd name="T73" fmla="*/ 1112 h 3068"/>
                  <a:gd name="T74" fmla="*/ 2538 w 3114"/>
                  <a:gd name="T75" fmla="*/ 1012 h 3068"/>
                  <a:gd name="T76" fmla="*/ 2462 w 3114"/>
                  <a:gd name="T77" fmla="*/ 918 h 3068"/>
                  <a:gd name="T78" fmla="*/ 2382 w 3114"/>
                  <a:gd name="T79" fmla="*/ 826 h 3068"/>
                  <a:gd name="T80" fmla="*/ 2298 w 3114"/>
                  <a:gd name="T81" fmla="*/ 738 h 3068"/>
                  <a:gd name="T82" fmla="*/ 2210 w 3114"/>
                  <a:gd name="T83" fmla="*/ 654 h 3068"/>
                  <a:gd name="T84" fmla="*/ 2120 w 3114"/>
                  <a:gd name="T85" fmla="*/ 574 h 3068"/>
                  <a:gd name="T86" fmla="*/ 2026 w 3114"/>
                  <a:gd name="T87" fmla="*/ 500 h 3068"/>
                  <a:gd name="T88" fmla="*/ 1928 w 3114"/>
                  <a:gd name="T89" fmla="*/ 428 h 3068"/>
                  <a:gd name="T90" fmla="*/ 1828 w 3114"/>
                  <a:gd name="T91" fmla="*/ 364 h 3068"/>
                  <a:gd name="T92" fmla="*/ 1726 w 3114"/>
                  <a:gd name="T93" fmla="*/ 302 h 3068"/>
                  <a:gd name="T94" fmla="*/ 1620 w 3114"/>
                  <a:gd name="T95" fmla="*/ 248 h 3068"/>
                  <a:gd name="T96" fmla="*/ 1510 w 3114"/>
                  <a:gd name="T97" fmla="*/ 196 h 3068"/>
                  <a:gd name="T98" fmla="*/ 1400 w 3114"/>
                  <a:gd name="T99" fmla="*/ 152 h 3068"/>
                  <a:gd name="T100" fmla="*/ 1286 w 3114"/>
                  <a:gd name="T101" fmla="*/ 112 h 3068"/>
                  <a:gd name="T102" fmla="*/ 1170 w 3114"/>
                  <a:gd name="T103" fmla="*/ 78 h 3068"/>
                  <a:gd name="T104" fmla="*/ 1052 w 3114"/>
                  <a:gd name="T105" fmla="*/ 50 h 3068"/>
                  <a:gd name="T106" fmla="*/ 934 w 3114"/>
                  <a:gd name="T107" fmla="*/ 28 h 3068"/>
                  <a:gd name="T108" fmla="*/ 812 w 3114"/>
                  <a:gd name="T109" fmla="*/ 12 h 3068"/>
                  <a:gd name="T110" fmla="*/ 688 w 3114"/>
                  <a:gd name="T111" fmla="*/ 2 h 3068"/>
                  <a:gd name="T112" fmla="*/ 564 w 3114"/>
                  <a:gd name="T113" fmla="*/ 0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14" h="3068">
                    <a:moveTo>
                      <a:pt x="564" y="0"/>
                    </a:moveTo>
                    <a:lnTo>
                      <a:pt x="564" y="0"/>
                    </a:lnTo>
                    <a:lnTo>
                      <a:pt x="492" y="0"/>
                    </a:lnTo>
                    <a:lnTo>
                      <a:pt x="420" y="4"/>
                    </a:lnTo>
                    <a:lnTo>
                      <a:pt x="348" y="10"/>
                    </a:lnTo>
                    <a:lnTo>
                      <a:pt x="278" y="18"/>
                    </a:lnTo>
                    <a:lnTo>
                      <a:pt x="208" y="28"/>
                    </a:lnTo>
                    <a:lnTo>
                      <a:pt x="138" y="38"/>
                    </a:lnTo>
                    <a:lnTo>
                      <a:pt x="68" y="52"/>
                    </a:lnTo>
                    <a:lnTo>
                      <a:pt x="0" y="68"/>
                    </a:lnTo>
                    <a:lnTo>
                      <a:pt x="420" y="2964"/>
                    </a:lnTo>
                    <a:lnTo>
                      <a:pt x="420" y="2964"/>
                    </a:lnTo>
                    <a:lnTo>
                      <a:pt x="482" y="2976"/>
                    </a:lnTo>
                    <a:lnTo>
                      <a:pt x="554" y="2990"/>
                    </a:lnTo>
                    <a:lnTo>
                      <a:pt x="650" y="3008"/>
                    </a:lnTo>
                    <a:lnTo>
                      <a:pt x="770" y="3026"/>
                    </a:lnTo>
                    <a:lnTo>
                      <a:pt x="908" y="3042"/>
                    </a:lnTo>
                    <a:lnTo>
                      <a:pt x="982" y="3048"/>
                    </a:lnTo>
                    <a:lnTo>
                      <a:pt x="1062" y="3056"/>
                    </a:lnTo>
                    <a:lnTo>
                      <a:pt x="1144" y="3060"/>
                    </a:lnTo>
                    <a:lnTo>
                      <a:pt x="1232" y="3064"/>
                    </a:lnTo>
                    <a:lnTo>
                      <a:pt x="1320" y="3066"/>
                    </a:lnTo>
                    <a:lnTo>
                      <a:pt x="1412" y="3068"/>
                    </a:lnTo>
                    <a:lnTo>
                      <a:pt x="1506" y="3066"/>
                    </a:lnTo>
                    <a:lnTo>
                      <a:pt x="1602" y="3062"/>
                    </a:lnTo>
                    <a:lnTo>
                      <a:pt x="1698" y="3056"/>
                    </a:lnTo>
                    <a:lnTo>
                      <a:pt x="1798" y="3048"/>
                    </a:lnTo>
                    <a:lnTo>
                      <a:pt x="1896" y="3036"/>
                    </a:lnTo>
                    <a:lnTo>
                      <a:pt x="1996" y="3022"/>
                    </a:lnTo>
                    <a:lnTo>
                      <a:pt x="2098" y="3002"/>
                    </a:lnTo>
                    <a:lnTo>
                      <a:pt x="2198" y="2982"/>
                    </a:lnTo>
                    <a:lnTo>
                      <a:pt x="2298" y="2956"/>
                    </a:lnTo>
                    <a:lnTo>
                      <a:pt x="2398" y="2926"/>
                    </a:lnTo>
                    <a:lnTo>
                      <a:pt x="2496" y="2892"/>
                    </a:lnTo>
                    <a:lnTo>
                      <a:pt x="2544" y="2874"/>
                    </a:lnTo>
                    <a:lnTo>
                      <a:pt x="2594" y="2854"/>
                    </a:lnTo>
                    <a:lnTo>
                      <a:pt x="2642" y="2834"/>
                    </a:lnTo>
                    <a:lnTo>
                      <a:pt x="2688" y="2812"/>
                    </a:lnTo>
                    <a:lnTo>
                      <a:pt x="2736" y="2788"/>
                    </a:lnTo>
                    <a:lnTo>
                      <a:pt x="2782" y="2764"/>
                    </a:lnTo>
                    <a:lnTo>
                      <a:pt x="2782" y="2764"/>
                    </a:lnTo>
                    <a:lnTo>
                      <a:pt x="2832" y="2736"/>
                    </a:lnTo>
                    <a:lnTo>
                      <a:pt x="2880" y="2708"/>
                    </a:lnTo>
                    <a:lnTo>
                      <a:pt x="2926" y="2680"/>
                    </a:lnTo>
                    <a:lnTo>
                      <a:pt x="2968" y="2652"/>
                    </a:lnTo>
                    <a:lnTo>
                      <a:pt x="3008" y="2626"/>
                    </a:lnTo>
                    <a:lnTo>
                      <a:pt x="3046" y="2598"/>
                    </a:lnTo>
                    <a:lnTo>
                      <a:pt x="3082" y="2572"/>
                    </a:lnTo>
                    <a:lnTo>
                      <a:pt x="3114" y="2544"/>
                    </a:lnTo>
                    <a:lnTo>
                      <a:pt x="3114" y="2544"/>
                    </a:lnTo>
                    <a:lnTo>
                      <a:pt x="3108" y="2478"/>
                    </a:lnTo>
                    <a:lnTo>
                      <a:pt x="3100" y="2412"/>
                    </a:lnTo>
                    <a:lnTo>
                      <a:pt x="3092" y="2346"/>
                    </a:lnTo>
                    <a:lnTo>
                      <a:pt x="3082" y="2280"/>
                    </a:lnTo>
                    <a:lnTo>
                      <a:pt x="3070" y="2216"/>
                    </a:lnTo>
                    <a:lnTo>
                      <a:pt x="3056" y="2152"/>
                    </a:lnTo>
                    <a:lnTo>
                      <a:pt x="3042" y="2088"/>
                    </a:lnTo>
                    <a:lnTo>
                      <a:pt x="3026" y="2026"/>
                    </a:lnTo>
                    <a:lnTo>
                      <a:pt x="3010" y="1964"/>
                    </a:lnTo>
                    <a:lnTo>
                      <a:pt x="2992" y="1902"/>
                    </a:lnTo>
                    <a:lnTo>
                      <a:pt x="2972" y="1840"/>
                    </a:lnTo>
                    <a:lnTo>
                      <a:pt x="2952" y="1780"/>
                    </a:lnTo>
                    <a:lnTo>
                      <a:pt x="2930" y="1720"/>
                    </a:lnTo>
                    <a:lnTo>
                      <a:pt x="2906" y="1662"/>
                    </a:lnTo>
                    <a:lnTo>
                      <a:pt x="2882" y="1602"/>
                    </a:lnTo>
                    <a:lnTo>
                      <a:pt x="2856" y="1546"/>
                    </a:lnTo>
                    <a:lnTo>
                      <a:pt x="2830" y="1488"/>
                    </a:lnTo>
                    <a:lnTo>
                      <a:pt x="2802" y="1432"/>
                    </a:lnTo>
                    <a:lnTo>
                      <a:pt x="2772" y="1376"/>
                    </a:lnTo>
                    <a:lnTo>
                      <a:pt x="2742" y="1322"/>
                    </a:lnTo>
                    <a:lnTo>
                      <a:pt x="2710" y="1268"/>
                    </a:lnTo>
                    <a:lnTo>
                      <a:pt x="2678" y="1216"/>
                    </a:lnTo>
                    <a:lnTo>
                      <a:pt x="2644" y="1164"/>
                    </a:lnTo>
                    <a:lnTo>
                      <a:pt x="2610" y="1112"/>
                    </a:lnTo>
                    <a:lnTo>
                      <a:pt x="2574" y="1062"/>
                    </a:lnTo>
                    <a:lnTo>
                      <a:pt x="2538" y="1012"/>
                    </a:lnTo>
                    <a:lnTo>
                      <a:pt x="2500" y="964"/>
                    </a:lnTo>
                    <a:lnTo>
                      <a:pt x="2462" y="918"/>
                    </a:lnTo>
                    <a:lnTo>
                      <a:pt x="2422" y="870"/>
                    </a:lnTo>
                    <a:lnTo>
                      <a:pt x="2382" y="826"/>
                    </a:lnTo>
                    <a:lnTo>
                      <a:pt x="2340" y="780"/>
                    </a:lnTo>
                    <a:lnTo>
                      <a:pt x="2298" y="738"/>
                    </a:lnTo>
                    <a:lnTo>
                      <a:pt x="2256" y="694"/>
                    </a:lnTo>
                    <a:lnTo>
                      <a:pt x="2210" y="654"/>
                    </a:lnTo>
                    <a:lnTo>
                      <a:pt x="2166" y="614"/>
                    </a:lnTo>
                    <a:lnTo>
                      <a:pt x="2120" y="574"/>
                    </a:lnTo>
                    <a:lnTo>
                      <a:pt x="2074" y="536"/>
                    </a:lnTo>
                    <a:lnTo>
                      <a:pt x="2026" y="500"/>
                    </a:lnTo>
                    <a:lnTo>
                      <a:pt x="1978" y="464"/>
                    </a:lnTo>
                    <a:lnTo>
                      <a:pt x="1928" y="428"/>
                    </a:lnTo>
                    <a:lnTo>
                      <a:pt x="1880" y="396"/>
                    </a:lnTo>
                    <a:lnTo>
                      <a:pt x="1828" y="364"/>
                    </a:lnTo>
                    <a:lnTo>
                      <a:pt x="1778" y="332"/>
                    </a:lnTo>
                    <a:lnTo>
                      <a:pt x="1726" y="302"/>
                    </a:lnTo>
                    <a:lnTo>
                      <a:pt x="1672" y="274"/>
                    </a:lnTo>
                    <a:lnTo>
                      <a:pt x="1620" y="248"/>
                    </a:lnTo>
                    <a:lnTo>
                      <a:pt x="1566" y="222"/>
                    </a:lnTo>
                    <a:lnTo>
                      <a:pt x="1510" y="196"/>
                    </a:lnTo>
                    <a:lnTo>
                      <a:pt x="1456" y="174"/>
                    </a:lnTo>
                    <a:lnTo>
                      <a:pt x="1400" y="152"/>
                    </a:lnTo>
                    <a:lnTo>
                      <a:pt x="1344" y="132"/>
                    </a:lnTo>
                    <a:lnTo>
                      <a:pt x="1286" y="112"/>
                    </a:lnTo>
                    <a:lnTo>
                      <a:pt x="1228" y="94"/>
                    </a:lnTo>
                    <a:lnTo>
                      <a:pt x="1170" y="78"/>
                    </a:lnTo>
                    <a:lnTo>
                      <a:pt x="1112" y="64"/>
                    </a:lnTo>
                    <a:lnTo>
                      <a:pt x="1052" y="50"/>
                    </a:lnTo>
                    <a:lnTo>
                      <a:pt x="994" y="38"/>
                    </a:lnTo>
                    <a:lnTo>
                      <a:pt x="934" y="28"/>
                    </a:lnTo>
                    <a:lnTo>
                      <a:pt x="872" y="20"/>
                    </a:lnTo>
                    <a:lnTo>
                      <a:pt x="812" y="12"/>
                    </a:lnTo>
                    <a:lnTo>
                      <a:pt x="750" y="8"/>
                    </a:lnTo>
                    <a:lnTo>
                      <a:pt x="688" y="2"/>
                    </a:lnTo>
                    <a:lnTo>
                      <a:pt x="626" y="0"/>
                    </a:lnTo>
                    <a:lnTo>
                      <a:pt x="564" y="0"/>
                    </a:lnTo>
                    <a:lnTo>
                      <a:pt x="564" y="0"/>
                    </a:lnTo>
                    <a:close/>
                  </a:path>
                </a:pathLst>
              </a:custGeom>
              <a:gradFill flip="none" rotWithShape="1">
                <a:gsLst>
                  <a:gs pos="46000">
                    <a:schemeClr val="accent4">
                      <a:lumMod val="20000"/>
                      <a:lumOff val="80000"/>
                    </a:schemeClr>
                  </a:gs>
                  <a:gs pos="100000">
                    <a:schemeClr val="accent4">
                      <a:lumMod val="60000"/>
                      <a:lumOff val="40000"/>
                    </a:schemeClr>
                  </a:gs>
                </a:gsLst>
                <a:lin ang="66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7"/>
              <p:cNvSpPr>
                <a:spLocks/>
              </p:cNvSpPr>
              <p:nvPr/>
            </p:nvSpPr>
            <p:spPr bwMode="auto">
              <a:xfrm>
                <a:off x="4787" y="2516"/>
                <a:ext cx="972" cy="1376"/>
              </a:xfrm>
              <a:custGeom>
                <a:avLst/>
                <a:gdLst>
                  <a:gd name="T0" fmla="*/ 0 w 972"/>
                  <a:gd name="T1" fmla="*/ 1376 h 1376"/>
                  <a:gd name="T2" fmla="*/ 0 w 972"/>
                  <a:gd name="T3" fmla="*/ 1376 h 1376"/>
                  <a:gd name="T4" fmla="*/ 88 w 972"/>
                  <a:gd name="T5" fmla="*/ 1326 h 1376"/>
                  <a:gd name="T6" fmla="*/ 168 w 972"/>
                  <a:gd name="T7" fmla="*/ 1276 h 1376"/>
                  <a:gd name="T8" fmla="*/ 240 w 972"/>
                  <a:gd name="T9" fmla="*/ 1226 h 1376"/>
                  <a:gd name="T10" fmla="*/ 306 w 972"/>
                  <a:gd name="T11" fmla="*/ 1178 h 1376"/>
                  <a:gd name="T12" fmla="*/ 362 w 972"/>
                  <a:gd name="T13" fmla="*/ 1130 h 1376"/>
                  <a:gd name="T14" fmla="*/ 414 w 972"/>
                  <a:gd name="T15" fmla="*/ 1082 h 1376"/>
                  <a:gd name="T16" fmla="*/ 458 w 972"/>
                  <a:gd name="T17" fmla="*/ 1036 h 1376"/>
                  <a:gd name="T18" fmla="*/ 496 w 972"/>
                  <a:gd name="T19" fmla="*/ 990 h 1376"/>
                  <a:gd name="T20" fmla="*/ 528 w 972"/>
                  <a:gd name="T21" fmla="*/ 944 h 1376"/>
                  <a:gd name="T22" fmla="*/ 554 w 972"/>
                  <a:gd name="T23" fmla="*/ 900 h 1376"/>
                  <a:gd name="T24" fmla="*/ 576 w 972"/>
                  <a:gd name="T25" fmla="*/ 856 h 1376"/>
                  <a:gd name="T26" fmla="*/ 594 w 972"/>
                  <a:gd name="T27" fmla="*/ 814 h 1376"/>
                  <a:gd name="T28" fmla="*/ 606 w 972"/>
                  <a:gd name="T29" fmla="*/ 774 h 1376"/>
                  <a:gd name="T30" fmla="*/ 616 w 972"/>
                  <a:gd name="T31" fmla="*/ 734 h 1376"/>
                  <a:gd name="T32" fmla="*/ 622 w 972"/>
                  <a:gd name="T33" fmla="*/ 696 h 1376"/>
                  <a:gd name="T34" fmla="*/ 624 w 972"/>
                  <a:gd name="T35" fmla="*/ 660 h 1376"/>
                  <a:gd name="T36" fmla="*/ 622 w 972"/>
                  <a:gd name="T37" fmla="*/ 626 h 1376"/>
                  <a:gd name="T38" fmla="*/ 620 w 972"/>
                  <a:gd name="T39" fmla="*/ 592 h 1376"/>
                  <a:gd name="T40" fmla="*/ 614 w 972"/>
                  <a:gd name="T41" fmla="*/ 560 h 1376"/>
                  <a:gd name="T42" fmla="*/ 606 w 972"/>
                  <a:gd name="T43" fmla="*/ 530 h 1376"/>
                  <a:gd name="T44" fmla="*/ 598 w 972"/>
                  <a:gd name="T45" fmla="*/ 504 h 1376"/>
                  <a:gd name="T46" fmla="*/ 588 w 972"/>
                  <a:gd name="T47" fmla="*/ 478 h 1376"/>
                  <a:gd name="T48" fmla="*/ 576 w 972"/>
                  <a:gd name="T49" fmla="*/ 454 h 1376"/>
                  <a:gd name="T50" fmla="*/ 566 w 972"/>
                  <a:gd name="T51" fmla="*/ 432 h 1376"/>
                  <a:gd name="T52" fmla="*/ 544 w 972"/>
                  <a:gd name="T53" fmla="*/ 396 h 1376"/>
                  <a:gd name="T54" fmla="*/ 524 w 972"/>
                  <a:gd name="T55" fmla="*/ 368 h 1376"/>
                  <a:gd name="T56" fmla="*/ 506 w 972"/>
                  <a:gd name="T57" fmla="*/ 346 h 1376"/>
                  <a:gd name="T58" fmla="*/ 970 w 972"/>
                  <a:gd name="T59" fmla="*/ 0 h 1376"/>
                  <a:gd name="T60" fmla="*/ 970 w 972"/>
                  <a:gd name="T61" fmla="*/ 0 h 1376"/>
                  <a:gd name="T62" fmla="*/ 972 w 972"/>
                  <a:gd name="T63" fmla="*/ 38 h 1376"/>
                  <a:gd name="T64" fmla="*/ 970 w 972"/>
                  <a:gd name="T65" fmla="*/ 82 h 1376"/>
                  <a:gd name="T66" fmla="*/ 966 w 972"/>
                  <a:gd name="T67" fmla="*/ 142 h 1376"/>
                  <a:gd name="T68" fmla="*/ 956 w 972"/>
                  <a:gd name="T69" fmla="*/ 214 h 1376"/>
                  <a:gd name="T70" fmla="*/ 948 w 972"/>
                  <a:gd name="T71" fmla="*/ 254 h 1376"/>
                  <a:gd name="T72" fmla="*/ 938 w 972"/>
                  <a:gd name="T73" fmla="*/ 296 h 1376"/>
                  <a:gd name="T74" fmla="*/ 928 w 972"/>
                  <a:gd name="T75" fmla="*/ 342 h 1376"/>
                  <a:gd name="T76" fmla="*/ 914 w 972"/>
                  <a:gd name="T77" fmla="*/ 390 h 1376"/>
                  <a:gd name="T78" fmla="*/ 896 w 972"/>
                  <a:gd name="T79" fmla="*/ 438 h 1376"/>
                  <a:gd name="T80" fmla="*/ 878 w 972"/>
                  <a:gd name="T81" fmla="*/ 490 h 1376"/>
                  <a:gd name="T82" fmla="*/ 854 w 972"/>
                  <a:gd name="T83" fmla="*/ 542 h 1376"/>
                  <a:gd name="T84" fmla="*/ 828 w 972"/>
                  <a:gd name="T85" fmla="*/ 596 h 1376"/>
                  <a:gd name="T86" fmla="*/ 800 w 972"/>
                  <a:gd name="T87" fmla="*/ 652 h 1376"/>
                  <a:gd name="T88" fmla="*/ 766 w 972"/>
                  <a:gd name="T89" fmla="*/ 708 h 1376"/>
                  <a:gd name="T90" fmla="*/ 730 w 972"/>
                  <a:gd name="T91" fmla="*/ 766 h 1376"/>
                  <a:gd name="T92" fmla="*/ 688 w 972"/>
                  <a:gd name="T93" fmla="*/ 822 h 1376"/>
                  <a:gd name="T94" fmla="*/ 642 w 972"/>
                  <a:gd name="T95" fmla="*/ 880 h 1376"/>
                  <a:gd name="T96" fmla="*/ 592 w 972"/>
                  <a:gd name="T97" fmla="*/ 938 h 1376"/>
                  <a:gd name="T98" fmla="*/ 538 w 972"/>
                  <a:gd name="T99" fmla="*/ 996 h 1376"/>
                  <a:gd name="T100" fmla="*/ 478 w 972"/>
                  <a:gd name="T101" fmla="*/ 1052 h 1376"/>
                  <a:gd name="T102" fmla="*/ 412 w 972"/>
                  <a:gd name="T103" fmla="*/ 1110 h 1376"/>
                  <a:gd name="T104" fmla="*/ 342 w 972"/>
                  <a:gd name="T105" fmla="*/ 1166 h 1376"/>
                  <a:gd name="T106" fmla="*/ 266 w 972"/>
                  <a:gd name="T107" fmla="*/ 1220 h 1376"/>
                  <a:gd name="T108" fmla="*/ 184 w 972"/>
                  <a:gd name="T109" fmla="*/ 1274 h 1376"/>
                  <a:gd name="T110" fmla="*/ 94 w 972"/>
                  <a:gd name="T111" fmla="*/ 1326 h 1376"/>
                  <a:gd name="T112" fmla="*/ 0 w 972"/>
                  <a:gd name="T113" fmla="*/ 1376 h 1376"/>
                  <a:gd name="T114" fmla="*/ 0 w 972"/>
                  <a:gd name="T115" fmla="*/ 1376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72" h="1376">
                    <a:moveTo>
                      <a:pt x="0" y="1376"/>
                    </a:moveTo>
                    <a:lnTo>
                      <a:pt x="0" y="1376"/>
                    </a:lnTo>
                    <a:lnTo>
                      <a:pt x="88" y="1326"/>
                    </a:lnTo>
                    <a:lnTo>
                      <a:pt x="168" y="1276"/>
                    </a:lnTo>
                    <a:lnTo>
                      <a:pt x="240" y="1226"/>
                    </a:lnTo>
                    <a:lnTo>
                      <a:pt x="306" y="1178"/>
                    </a:lnTo>
                    <a:lnTo>
                      <a:pt x="362" y="1130"/>
                    </a:lnTo>
                    <a:lnTo>
                      <a:pt x="414" y="1082"/>
                    </a:lnTo>
                    <a:lnTo>
                      <a:pt x="458" y="1036"/>
                    </a:lnTo>
                    <a:lnTo>
                      <a:pt x="496" y="990"/>
                    </a:lnTo>
                    <a:lnTo>
                      <a:pt x="528" y="944"/>
                    </a:lnTo>
                    <a:lnTo>
                      <a:pt x="554" y="900"/>
                    </a:lnTo>
                    <a:lnTo>
                      <a:pt x="576" y="856"/>
                    </a:lnTo>
                    <a:lnTo>
                      <a:pt x="594" y="814"/>
                    </a:lnTo>
                    <a:lnTo>
                      <a:pt x="606" y="774"/>
                    </a:lnTo>
                    <a:lnTo>
                      <a:pt x="616" y="734"/>
                    </a:lnTo>
                    <a:lnTo>
                      <a:pt x="622" y="696"/>
                    </a:lnTo>
                    <a:lnTo>
                      <a:pt x="624" y="660"/>
                    </a:lnTo>
                    <a:lnTo>
                      <a:pt x="622" y="626"/>
                    </a:lnTo>
                    <a:lnTo>
                      <a:pt x="620" y="592"/>
                    </a:lnTo>
                    <a:lnTo>
                      <a:pt x="614" y="560"/>
                    </a:lnTo>
                    <a:lnTo>
                      <a:pt x="606" y="530"/>
                    </a:lnTo>
                    <a:lnTo>
                      <a:pt x="598" y="504"/>
                    </a:lnTo>
                    <a:lnTo>
                      <a:pt x="588" y="478"/>
                    </a:lnTo>
                    <a:lnTo>
                      <a:pt x="576" y="454"/>
                    </a:lnTo>
                    <a:lnTo>
                      <a:pt x="566" y="432"/>
                    </a:lnTo>
                    <a:lnTo>
                      <a:pt x="544" y="396"/>
                    </a:lnTo>
                    <a:lnTo>
                      <a:pt x="524" y="368"/>
                    </a:lnTo>
                    <a:lnTo>
                      <a:pt x="506" y="346"/>
                    </a:lnTo>
                    <a:lnTo>
                      <a:pt x="970" y="0"/>
                    </a:lnTo>
                    <a:lnTo>
                      <a:pt x="970" y="0"/>
                    </a:lnTo>
                    <a:lnTo>
                      <a:pt x="972" y="38"/>
                    </a:lnTo>
                    <a:lnTo>
                      <a:pt x="970" y="82"/>
                    </a:lnTo>
                    <a:lnTo>
                      <a:pt x="966" y="142"/>
                    </a:lnTo>
                    <a:lnTo>
                      <a:pt x="956" y="214"/>
                    </a:lnTo>
                    <a:lnTo>
                      <a:pt x="948" y="254"/>
                    </a:lnTo>
                    <a:lnTo>
                      <a:pt x="938" y="296"/>
                    </a:lnTo>
                    <a:lnTo>
                      <a:pt x="928" y="342"/>
                    </a:lnTo>
                    <a:lnTo>
                      <a:pt x="914" y="390"/>
                    </a:lnTo>
                    <a:lnTo>
                      <a:pt x="896" y="438"/>
                    </a:lnTo>
                    <a:lnTo>
                      <a:pt x="878" y="490"/>
                    </a:lnTo>
                    <a:lnTo>
                      <a:pt x="854" y="542"/>
                    </a:lnTo>
                    <a:lnTo>
                      <a:pt x="828" y="596"/>
                    </a:lnTo>
                    <a:lnTo>
                      <a:pt x="800" y="652"/>
                    </a:lnTo>
                    <a:lnTo>
                      <a:pt x="766" y="708"/>
                    </a:lnTo>
                    <a:lnTo>
                      <a:pt x="730" y="766"/>
                    </a:lnTo>
                    <a:lnTo>
                      <a:pt x="688" y="822"/>
                    </a:lnTo>
                    <a:lnTo>
                      <a:pt x="642" y="880"/>
                    </a:lnTo>
                    <a:lnTo>
                      <a:pt x="592" y="938"/>
                    </a:lnTo>
                    <a:lnTo>
                      <a:pt x="538" y="996"/>
                    </a:lnTo>
                    <a:lnTo>
                      <a:pt x="478" y="1052"/>
                    </a:lnTo>
                    <a:lnTo>
                      <a:pt x="412" y="1110"/>
                    </a:lnTo>
                    <a:lnTo>
                      <a:pt x="342" y="1166"/>
                    </a:lnTo>
                    <a:lnTo>
                      <a:pt x="266" y="1220"/>
                    </a:lnTo>
                    <a:lnTo>
                      <a:pt x="184" y="1274"/>
                    </a:lnTo>
                    <a:lnTo>
                      <a:pt x="94" y="1326"/>
                    </a:lnTo>
                    <a:lnTo>
                      <a:pt x="0" y="1376"/>
                    </a:lnTo>
                    <a:lnTo>
                      <a:pt x="0" y="1376"/>
                    </a:lnTo>
                    <a:close/>
                  </a:path>
                </a:pathLst>
              </a:custGeom>
              <a:gradFill flip="none" rotWithShape="1">
                <a:gsLst>
                  <a:gs pos="0">
                    <a:schemeClr val="accent4"/>
                  </a:gs>
                  <a:gs pos="100000">
                    <a:schemeClr val="accent4">
                      <a:lumMod val="23000"/>
                      <a:lumOff val="77000"/>
                    </a:schemeClr>
                  </a:gs>
                </a:gsLst>
                <a:lin ang="120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8"/>
              <p:cNvSpPr>
                <a:spLocks/>
              </p:cNvSpPr>
              <p:nvPr/>
            </p:nvSpPr>
            <p:spPr bwMode="auto">
              <a:xfrm>
                <a:off x="4481" y="2362"/>
                <a:ext cx="2" cy="6"/>
              </a:xfrm>
              <a:custGeom>
                <a:avLst/>
                <a:gdLst>
                  <a:gd name="T0" fmla="*/ 2 w 2"/>
                  <a:gd name="T1" fmla="*/ 6 h 6"/>
                  <a:gd name="T2" fmla="*/ 0 w 2"/>
                  <a:gd name="T3" fmla="*/ 6 h 6"/>
                  <a:gd name="T4" fmla="*/ 0 w 2"/>
                  <a:gd name="T5" fmla="*/ 0 h 6"/>
                  <a:gd name="T6" fmla="*/ 2 w 2"/>
                  <a:gd name="T7" fmla="*/ 6 h 6"/>
                </a:gdLst>
                <a:ahLst/>
                <a:cxnLst>
                  <a:cxn ang="0">
                    <a:pos x="T0" y="T1"/>
                  </a:cxn>
                  <a:cxn ang="0">
                    <a:pos x="T2" y="T3"/>
                  </a:cxn>
                  <a:cxn ang="0">
                    <a:pos x="T4" y="T5"/>
                  </a:cxn>
                  <a:cxn ang="0">
                    <a:pos x="T6" y="T7"/>
                  </a:cxn>
                </a:cxnLst>
                <a:rect l="0" t="0" r="r" b="b"/>
                <a:pathLst>
                  <a:path w="2" h="6">
                    <a:moveTo>
                      <a:pt x="2" y="6"/>
                    </a:moveTo>
                    <a:lnTo>
                      <a:pt x="0" y="6"/>
                    </a:lnTo>
                    <a:lnTo>
                      <a:pt x="0" y="0"/>
                    </a:lnTo>
                    <a:lnTo>
                      <a:pt x="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9"/>
              <p:cNvSpPr>
                <a:spLocks/>
              </p:cNvSpPr>
              <p:nvPr/>
            </p:nvSpPr>
            <p:spPr bwMode="auto">
              <a:xfrm>
                <a:off x="4285" y="682"/>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8F1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Rectangle 10"/>
              <p:cNvSpPr>
                <a:spLocks noChangeArrowheads="1"/>
              </p:cNvSpPr>
              <p:nvPr/>
            </p:nvSpPr>
            <p:spPr bwMode="auto">
              <a:xfrm>
                <a:off x="4421" y="572"/>
                <a:ext cx="1" cy="1"/>
              </a:xfrm>
              <a:prstGeom prst="rect">
                <a:avLst/>
              </a:prstGeom>
              <a:solidFill>
                <a:srgbClr val="8F19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11"/>
              <p:cNvSpPr>
                <a:spLocks/>
              </p:cNvSpPr>
              <p:nvPr/>
            </p:nvSpPr>
            <p:spPr bwMode="auto">
              <a:xfrm>
                <a:off x="3971" y="124"/>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8F1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7" name="TextBox 86"/>
            <p:cNvSpPr txBox="1"/>
            <p:nvPr/>
          </p:nvSpPr>
          <p:spPr>
            <a:xfrm rot="21302644">
              <a:off x="1790497" y="1864789"/>
              <a:ext cx="217355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75000"/>
                    </a:srgbClr>
                  </a:solidFill>
                  <a:effectLst/>
                  <a:uLnTx/>
                  <a:uFillTx/>
                  <a:latin typeface="Comic Sans MS" panose="030F0702030302020204" pitchFamily="66" charset="0"/>
                  <a:ea typeface="+mn-ea"/>
                  <a:cs typeface="+mn-cs"/>
                </a:rPr>
                <a:t>Paraphilia-Related Disorder</a:t>
              </a:r>
              <a:endParaRPr kumimoji="0" lang="en-US" sz="16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endParaRPr>
            </a:p>
          </p:txBody>
        </p:sp>
      </p:grpSp>
      <p:grpSp>
        <p:nvGrpSpPr>
          <p:cNvPr id="96" name="Group 95"/>
          <p:cNvGrpSpPr/>
          <p:nvPr/>
        </p:nvGrpSpPr>
        <p:grpSpPr>
          <a:xfrm>
            <a:off x="2193264" y="2080545"/>
            <a:ext cx="2880363" cy="3055977"/>
            <a:chOff x="1234437" y="669808"/>
            <a:chExt cx="2880363" cy="3055977"/>
          </a:xfrm>
        </p:grpSpPr>
        <p:grpSp>
          <p:nvGrpSpPr>
            <p:cNvPr id="97" name="Group 4"/>
            <p:cNvGrpSpPr>
              <a:grpSpLocks noChangeAspect="1"/>
            </p:cNvGrpSpPr>
            <p:nvPr/>
          </p:nvGrpSpPr>
          <p:grpSpPr bwMode="auto">
            <a:xfrm>
              <a:off x="1234437" y="669808"/>
              <a:ext cx="2880363" cy="3055977"/>
              <a:chOff x="1921" y="124"/>
              <a:chExt cx="3838" cy="4072"/>
            </a:xfrm>
            <a:effectLst>
              <a:outerShdw blurRad="190500" dist="165100" dir="3600000" algn="tl" rotWithShape="0">
                <a:prstClr val="black">
                  <a:alpha val="31000"/>
                </a:prstClr>
              </a:outerShdw>
            </a:effectLst>
          </p:grpSpPr>
          <p:sp>
            <p:nvSpPr>
              <p:cNvPr id="99" name="AutoShape 3"/>
              <p:cNvSpPr>
                <a:spLocks noChangeAspect="1" noChangeArrowheads="1" noTextEdit="1"/>
              </p:cNvSpPr>
              <p:nvPr/>
            </p:nvSpPr>
            <p:spPr bwMode="auto">
              <a:xfrm>
                <a:off x="1921" y="124"/>
                <a:ext cx="3838" cy="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5"/>
              <p:cNvSpPr>
                <a:spLocks/>
              </p:cNvSpPr>
              <p:nvPr/>
            </p:nvSpPr>
            <p:spPr bwMode="auto">
              <a:xfrm>
                <a:off x="1921" y="500"/>
                <a:ext cx="3836" cy="3172"/>
              </a:xfrm>
              <a:custGeom>
                <a:avLst/>
                <a:gdLst>
                  <a:gd name="T0" fmla="*/ 3370 w 3836"/>
                  <a:gd name="T1" fmla="*/ 0 h 3172"/>
                  <a:gd name="T2" fmla="*/ 2928 w 3836"/>
                  <a:gd name="T3" fmla="*/ 38 h 3172"/>
                  <a:gd name="T4" fmla="*/ 2150 w 3836"/>
                  <a:gd name="T5" fmla="*/ 90 h 3172"/>
                  <a:gd name="T6" fmla="*/ 1502 w 3836"/>
                  <a:gd name="T7" fmla="*/ 122 h 3172"/>
                  <a:gd name="T8" fmla="*/ 982 w 3836"/>
                  <a:gd name="T9" fmla="*/ 136 h 3172"/>
                  <a:gd name="T10" fmla="*/ 580 w 3836"/>
                  <a:gd name="T11" fmla="*/ 138 h 3172"/>
                  <a:gd name="T12" fmla="*/ 288 w 3836"/>
                  <a:gd name="T13" fmla="*/ 132 h 3172"/>
                  <a:gd name="T14" fmla="*/ 44 w 3836"/>
                  <a:gd name="T15" fmla="*/ 120 h 3172"/>
                  <a:gd name="T16" fmla="*/ 84 w 3836"/>
                  <a:gd name="T17" fmla="*/ 696 h 3172"/>
                  <a:gd name="T18" fmla="*/ 152 w 3836"/>
                  <a:gd name="T19" fmla="*/ 680 h 3172"/>
                  <a:gd name="T20" fmla="*/ 292 w 3836"/>
                  <a:gd name="T21" fmla="*/ 656 h 3172"/>
                  <a:gd name="T22" fmla="*/ 432 w 3836"/>
                  <a:gd name="T23" fmla="*/ 638 h 3172"/>
                  <a:gd name="T24" fmla="*/ 576 w 3836"/>
                  <a:gd name="T25" fmla="*/ 628 h 3172"/>
                  <a:gd name="T26" fmla="*/ 648 w 3836"/>
                  <a:gd name="T27" fmla="*/ 628 h 3172"/>
                  <a:gd name="T28" fmla="*/ 772 w 3836"/>
                  <a:gd name="T29" fmla="*/ 630 h 3172"/>
                  <a:gd name="T30" fmla="*/ 896 w 3836"/>
                  <a:gd name="T31" fmla="*/ 640 h 3172"/>
                  <a:gd name="T32" fmla="*/ 1018 w 3836"/>
                  <a:gd name="T33" fmla="*/ 656 h 3172"/>
                  <a:gd name="T34" fmla="*/ 1136 w 3836"/>
                  <a:gd name="T35" fmla="*/ 678 h 3172"/>
                  <a:gd name="T36" fmla="*/ 1254 w 3836"/>
                  <a:gd name="T37" fmla="*/ 706 h 3172"/>
                  <a:gd name="T38" fmla="*/ 1370 w 3836"/>
                  <a:gd name="T39" fmla="*/ 740 h 3172"/>
                  <a:gd name="T40" fmla="*/ 1484 w 3836"/>
                  <a:gd name="T41" fmla="*/ 780 h 3172"/>
                  <a:gd name="T42" fmla="*/ 1594 w 3836"/>
                  <a:gd name="T43" fmla="*/ 824 h 3172"/>
                  <a:gd name="T44" fmla="*/ 1704 w 3836"/>
                  <a:gd name="T45" fmla="*/ 876 h 3172"/>
                  <a:gd name="T46" fmla="*/ 1810 w 3836"/>
                  <a:gd name="T47" fmla="*/ 930 h 3172"/>
                  <a:gd name="T48" fmla="*/ 1912 w 3836"/>
                  <a:gd name="T49" fmla="*/ 992 h 3172"/>
                  <a:gd name="T50" fmla="*/ 2012 w 3836"/>
                  <a:gd name="T51" fmla="*/ 1056 h 3172"/>
                  <a:gd name="T52" fmla="*/ 2110 w 3836"/>
                  <a:gd name="T53" fmla="*/ 1128 h 3172"/>
                  <a:gd name="T54" fmla="*/ 2204 w 3836"/>
                  <a:gd name="T55" fmla="*/ 1202 h 3172"/>
                  <a:gd name="T56" fmla="*/ 2294 w 3836"/>
                  <a:gd name="T57" fmla="*/ 1282 h 3172"/>
                  <a:gd name="T58" fmla="*/ 2382 w 3836"/>
                  <a:gd name="T59" fmla="*/ 1366 h 3172"/>
                  <a:gd name="T60" fmla="*/ 2466 w 3836"/>
                  <a:gd name="T61" fmla="*/ 1454 h 3172"/>
                  <a:gd name="T62" fmla="*/ 2546 w 3836"/>
                  <a:gd name="T63" fmla="*/ 1546 h 3172"/>
                  <a:gd name="T64" fmla="*/ 2622 w 3836"/>
                  <a:gd name="T65" fmla="*/ 1640 h 3172"/>
                  <a:gd name="T66" fmla="*/ 2694 w 3836"/>
                  <a:gd name="T67" fmla="*/ 1740 h 3172"/>
                  <a:gd name="T68" fmla="*/ 2762 w 3836"/>
                  <a:gd name="T69" fmla="*/ 1844 h 3172"/>
                  <a:gd name="T70" fmla="*/ 2826 w 3836"/>
                  <a:gd name="T71" fmla="*/ 1950 h 3172"/>
                  <a:gd name="T72" fmla="*/ 2886 w 3836"/>
                  <a:gd name="T73" fmla="*/ 2060 h 3172"/>
                  <a:gd name="T74" fmla="*/ 2940 w 3836"/>
                  <a:gd name="T75" fmla="*/ 2174 h 3172"/>
                  <a:gd name="T76" fmla="*/ 2990 w 3836"/>
                  <a:gd name="T77" fmla="*/ 2290 h 3172"/>
                  <a:gd name="T78" fmla="*/ 3036 w 3836"/>
                  <a:gd name="T79" fmla="*/ 2408 h 3172"/>
                  <a:gd name="T80" fmla="*/ 3076 w 3836"/>
                  <a:gd name="T81" fmla="*/ 2530 h 3172"/>
                  <a:gd name="T82" fmla="*/ 3110 w 3836"/>
                  <a:gd name="T83" fmla="*/ 2654 h 3172"/>
                  <a:gd name="T84" fmla="*/ 3140 w 3836"/>
                  <a:gd name="T85" fmla="*/ 2780 h 3172"/>
                  <a:gd name="T86" fmla="*/ 3166 w 3836"/>
                  <a:gd name="T87" fmla="*/ 2908 h 3172"/>
                  <a:gd name="T88" fmla="*/ 3184 w 3836"/>
                  <a:gd name="T89" fmla="*/ 3040 h 3172"/>
                  <a:gd name="T90" fmla="*/ 3198 w 3836"/>
                  <a:gd name="T91" fmla="*/ 3172 h 3172"/>
                  <a:gd name="T92" fmla="*/ 3246 w 3836"/>
                  <a:gd name="T93" fmla="*/ 3130 h 3172"/>
                  <a:gd name="T94" fmla="*/ 3326 w 3836"/>
                  <a:gd name="T95" fmla="*/ 3050 h 3172"/>
                  <a:gd name="T96" fmla="*/ 3386 w 3836"/>
                  <a:gd name="T97" fmla="*/ 2970 h 3172"/>
                  <a:gd name="T98" fmla="*/ 3432 w 3836"/>
                  <a:gd name="T99" fmla="*/ 2896 h 3172"/>
                  <a:gd name="T100" fmla="*/ 3462 w 3836"/>
                  <a:gd name="T101" fmla="*/ 2822 h 3172"/>
                  <a:gd name="T102" fmla="*/ 3482 w 3836"/>
                  <a:gd name="T103" fmla="*/ 2754 h 3172"/>
                  <a:gd name="T104" fmla="*/ 3488 w 3836"/>
                  <a:gd name="T105" fmla="*/ 2690 h 3172"/>
                  <a:gd name="T106" fmla="*/ 3488 w 3836"/>
                  <a:gd name="T107" fmla="*/ 2630 h 3172"/>
                  <a:gd name="T108" fmla="*/ 3480 w 3836"/>
                  <a:gd name="T109" fmla="*/ 2574 h 3172"/>
                  <a:gd name="T110" fmla="*/ 3466 w 3836"/>
                  <a:gd name="T111" fmla="*/ 2524 h 3172"/>
                  <a:gd name="T112" fmla="*/ 3438 w 3836"/>
                  <a:gd name="T113" fmla="*/ 2460 h 3172"/>
                  <a:gd name="T114" fmla="*/ 3402 w 3836"/>
                  <a:gd name="T115" fmla="*/ 2400 h 3172"/>
                  <a:gd name="T116" fmla="*/ 3372 w 3836"/>
                  <a:gd name="T117" fmla="*/ 2362 h 3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36" h="3172">
                    <a:moveTo>
                      <a:pt x="3836" y="2016"/>
                    </a:moveTo>
                    <a:lnTo>
                      <a:pt x="3370" y="0"/>
                    </a:lnTo>
                    <a:lnTo>
                      <a:pt x="3370" y="0"/>
                    </a:lnTo>
                    <a:lnTo>
                      <a:pt x="2928" y="38"/>
                    </a:lnTo>
                    <a:lnTo>
                      <a:pt x="2522" y="66"/>
                    </a:lnTo>
                    <a:lnTo>
                      <a:pt x="2150" y="90"/>
                    </a:lnTo>
                    <a:lnTo>
                      <a:pt x="1810" y="108"/>
                    </a:lnTo>
                    <a:lnTo>
                      <a:pt x="1502" y="122"/>
                    </a:lnTo>
                    <a:lnTo>
                      <a:pt x="1226" y="130"/>
                    </a:lnTo>
                    <a:lnTo>
                      <a:pt x="982" y="136"/>
                    </a:lnTo>
                    <a:lnTo>
                      <a:pt x="766" y="138"/>
                    </a:lnTo>
                    <a:lnTo>
                      <a:pt x="580" y="138"/>
                    </a:lnTo>
                    <a:lnTo>
                      <a:pt x="420" y="136"/>
                    </a:lnTo>
                    <a:lnTo>
                      <a:pt x="288" y="132"/>
                    </a:lnTo>
                    <a:lnTo>
                      <a:pt x="182" y="128"/>
                    </a:lnTo>
                    <a:lnTo>
                      <a:pt x="44" y="120"/>
                    </a:lnTo>
                    <a:lnTo>
                      <a:pt x="0" y="116"/>
                    </a:lnTo>
                    <a:lnTo>
                      <a:pt x="84" y="696"/>
                    </a:lnTo>
                    <a:lnTo>
                      <a:pt x="84" y="696"/>
                    </a:lnTo>
                    <a:lnTo>
                      <a:pt x="152" y="680"/>
                    </a:lnTo>
                    <a:lnTo>
                      <a:pt x="222" y="666"/>
                    </a:lnTo>
                    <a:lnTo>
                      <a:pt x="292" y="656"/>
                    </a:lnTo>
                    <a:lnTo>
                      <a:pt x="362" y="646"/>
                    </a:lnTo>
                    <a:lnTo>
                      <a:pt x="432" y="638"/>
                    </a:lnTo>
                    <a:lnTo>
                      <a:pt x="504" y="632"/>
                    </a:lnTo>
                    <a:lnTo>
                      <a:pt x="576" y="628"/>
                    </a:lnTo>
                    <a:lnTo>
                      <a:pt x="648" y="628"/>
                    </a:lnTo>
                    <a:lnTo>
                      <a:pt x="648" y="628"/>
                    </a:lnTo>
                    <a:lnTo>
                      <a:pt x="710" y="628"/>
                    </a:lnTo>
                    <a:lnTo>
                      <a:pt x="772" y="630"/>
                    </a:lnTo>
                    <a:lnTo>
                      <a:pt x="834" y="636"/>
                    </a:lnTo>
                    <a:lnTo>
                      <a:pt x="896" y="640"/>
                    </a:lnTo>
                    <a:lnTo>
                      <a:pt x="956" y="648"/>
                    </a:lnTo>
                    <a:lnTo>
                      <a:pt x="1018" y="656"/>
                    </a:lnTo>
                    <a:lnTo>
                      <a:pt x="1078" y="666"/>
                    </a:lnTo>
                    <a:lnTo>
                      <a:pt x="1136" y="678"/>
                    </a:lnTo>
                    <a:lnTo>
                      <a:pt x="1196" y="692"/>
                    </a:lnTo>
                    <a:lnTo>
                      <a:pt x="1254" y="706"/>
                    </a:lnTo>
                    <a:lnTo>
                      <a:pt x="1312" y="722"/>
                    </a:lnTo>
                    <a:lnTo>
                      <a:pt x="1370" y="740"/>
                    </a:lnTo>
                    <a:lnTo>
                      <a:pt x="1428" y="760"/>
                    </a:lnTo>
                    <a:lnTo>
                      <a:pt x="1484" y="780"/>
                    </a:lnTo>
                    <a:lnTo>
                      <a:pt x="1540" y="802"/>
                    </a:lnTo>
                    <a:lnTo>
                      <a:pt x="1594" y="824"/>
                    </a:lnTo>
                    <a:lnTo>
                      <a:pt x="1650" y="850"/>
                    </a:lnTo>
                    <a:lnTo>
                      <a:pt x="1704" y="876"/>
                    </a:lnTo>
                    <a:lnTo>
                      <a:pt x="1756" y="902"/>
                    </a:lnTo>
                    <a:lnTo>
                      <a:pt x="1810" y="930"/>
                    </a:lnTo>
                    <a:lnTo>
                      <a:pt x="1862" y="960"/>
                    </a:lnTo>
                    <a:lnTo>
                      <a:pt x="1912" y="992"/>
                    </a:lnTo>
                    <a:lnTo>
                      <a:pt x="1964" y="1024"/>
                    </a:lnTo>
                    <a:lnTo>
                      <a:pt x="2012" y="1056"/>
                    </a:lnTo>
                    <a:lnTo>
                      <a:pt x="2062" y="1092"/>
                    </a:lnTo>
                    <a:lnTo>
                      <a:pt x="2110" y="1128"/>
                    </a:lnTo>
                    <a:lnTo>
                      <a:pt x="2158" y="1164"/>
                    </a:lnTo>
                    <a:lnTo>
                      <a:pt x="2204" y="1202"/>
                    </a:lnTo>
                    <a:lnTo>
                      <a:pt x="2250" y="1242"/>
                    </a:lnTo>
                    <a:lnTo>
                      <a:pt x="2294" y="1282"/>
                    </a:lnTo>
                    <a:lnTo>
                      <a:pt x="2340" y="1322"/>
                    </a:lnTo>
                    <a:lnTo>
                      <a:pt x="2382" y="1366"/>
                    </a:lnTo>
                    <a:lnTo>
                      <a:pt x="2424" y="1408"/>
                    </a:lnTo>
                    <a:lnTo>
                      <a:pt x="2466" y="1454"/>
                    </a:lnTo>
                    <a:lnTo>
                      <a:pt x="2506" y="1498"/>
                    </a:lnTo>
                    <a:lnTo>
                      <a:pt x="2546" y="1546"/>
                    </a:lnTo>
                    <a:lnTo>
                      <a:pt x="2584" y="1592"/>
                    </a:lnTo>
                    <a:lnTo>
                      <a:pt x="2622" y="1640"/>
                    </a:lnTo>
                    <a:lnTo>
                      <a:pt x="2658" y="1690"/>
                    </a:lnTo>
                    <a:lnTo>
                      <a:pt x="2694" y="1740"/>
                    </a:lnTo>
                    <a:lnTo>
                      <a:pt x="2728" y="1792"/>
                    </a:lnTo>
                    <a:lnTo>
                      <a:pt x="2762" y="1844"/>
                    </a:lnTo>
                    <a:lnTo>
                      <a:pt x="2794" y="1896"/>
                    </a:lnTo>
                    <a:lnTo>
                      <a:pt x="2826" y="1950"/>
                    </a:lnTo>
                    <a:lnTo>
                      <a:pt x="2856" y="2004"/>
                    </a:lnTo>
                    <a:lnTo>
                      <a:pt x="2886" y="2060"/>
                    </a:lnTo>
                    <a:lnTo>
                      <a:pt x="2914" y="2116"/>
                    </a:lnTo>
                    <a:lnTo>
                      <a:pt x="2940" y="2174"/>
                    </a:lnTo>
                    <a:lnTo>
                      <a:pt x="2966" y="2230"/>
                    </a:lnTo>
                    <a:lnTo>
                      <a:pt x="2990" y="2290"/>
                    </a:lnTo>
                    <a:lnTo>
                      <a:pt x="3014" y="2348"/>
                    </a:lnTo>
                    <a:lnTo>
                      <a:pt x="3036" y="2408"/>
                    </a:lnTo>
                    <a:lnTo>
                      <a:pt x="3056" y="2468"/>
                    </a:lnTo>
                    <a:lnTo>
                      <a:pt x="3076" y="2530"/>
                    </a:lnTo>
                    <a:lnTo>
                      <a:pt x="3094" y="2592"/>
                    </a:lnTo>
                    <a:lnTo>
                      <a:pt x="3110" y="2654"/>
                    </a:lnTo>
                    <a:lnTo>
                      <a:pt x="3126" y="2716"/>
                    </a:lnTo>
                    <a:lnTo>
                      <a:pt x="3140" y="2780"/>
                    </a:lnTo>
                    <a:lnTo>
                      <a:pt x="3154" y="2844"/>
                    </a:lnTo>
                    <a:lnTo>
                      <a:pt x="3166" y="2908"/>
                    </a:lnTo>
                    <a:lnTo>
                      <a:pt x="3176" y="2974"/>
                    </a:lnTo>
                    <a:lnTo>
                      <a:pt x="3184" y="3040"/>
                    </a:lnTo>
                    <a:lnTo>
                      <a:pt x="3192" y="3106"/>
                    </a:lnTo>
                    <a:lnTo>
                      <a:pt x="3198" y="3172"/>
                    </a:lnTo>
                    <a:lnTo>
                      <a:pt x="3198" y="3172"/>
                    </a:lnTo>
                    <a:lnTo>
                      <a:pt x="3246" y="3130"/>
                    </a:lnTo>
                    <a:lnTo>
                      <a:pt x="3288" y="3090"/>
                    </a:lnTo>
                    <a:lnTo>
                      <a:pt x="3326" y="3050"/>
                    </a:lnTo>
                    <a:lnTo>
                      <a:pt x="3358" y="3010"/>
                    </a:lnTo>
                    <a:lnTo>
                      <a:pt x="3386" y="2970"/>
                    </a:lnTo>
                    <a:lnTo>
                      <a:pt x="3412" y="2932"/>
                    </a:lnTo>
                    <a:lnTo>
                      <a:pt x="3432" y="2896"/>
                    </a:lnTo>
                    <a:lnTo>
                      <a:pt x="3450" y="2858"/>
                    </a:lnTo>
                    <a:lnTo>
                      <a:pt x="3462" y="2822"/>
                    </a:lnTo>
                    <a:lnTo>
                      <a:pt x="3474" y="2788"/>
                    </a:lnTo>
                    <a:lnTo>
                      <a:pt x="3482" y="2754"/>
                    </a:lnTo>
                    <a:lnTo>
                      <a:pt x="3486" y="2720"/>
                    </a:lnTo>
                    <a:lnTo>
                      <a:pt x="3488" y="2690"/>
                    </a:lnTo>
                    <a:lnTo>
                      <a:pt x="3490" y="2658"/>
                    </a:lnTo>
                    <a:lnTo>
                      <a:pt x="3488" y="2630"/>
                    </a:lnTo>
                    <a:lnTo>
                      <a:pt x="3484" y="2600"/>
                    </a:lnTo>
                    <a:lnTo>
                      <a:pt x="3480" y="2574"/>
                    </a:lnTo>
                    <a:lnTo>
                      <a:pt x="3472" y="2548"/>
                    </a:lnTo>
                    <a:lnTo>
                      <a:pt x="3466" y="2524"/>
                    </a:lnTo>
                    <a:lnTo>
                      <a:pt x="3456" y="2502"/>
                    </a:lnTo>
                    <a:lnTo>
                      <a:pt x="3438" y="2460"/>
                    </a:lnTo>
                    <a:lnTo>
                      <a:pt x="3420" y="2426"/>
                    </a:lnTo>
                    <a:lnTo>
                      <a:pt x="3402" y="2400"/>
                    </a:lnTo>
                    <a:lnTo>
                      <a:pt x="3386" y="2378"/>
                    </a:lnTo>
                    <a:lnTo>
                      <a:pt x="3372" y="2362"/>
                    </a:lnTo>
                    <a:lnTo>
                      <a:pt x="3836" y="2016"/>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6"/>
              <p:cNvSpPr>
                <a:spLocks/>
              </p:cNvSpPr>
              <p:nvPr/>
            </p:nvSpPr>
            <p:spPr bwMode="auto">
              <a:xfrm>
                <a:off x="2014" y="1117"/>
                <a:ext cx="3114" cy="3068"/>
              </a:xfrm>
              <a:custGeom>
                <a:avLst/>
                <a:gdLst>
                  <a:gd name="T0" fmla="*/ 564 w 3114"/>
                  <a:gd name="T1" fmla="*/ 0 h 3068"/>
                  <a:gd name="T2" fmla="*/ 420 w 3114"/>
                  <a:gd name="T3" fmla="*/ 4 h 3068"/>
                  <a:gd name="T4" fmla="*/ 278 w 3114"/>
                  <a:gd name="T5" fmla="*/ 18 h 3068"/>
                  <a:gd name="T6" fmla="*/ 138 w 3114"/>
                  <a:gd name="T7" fmla="*/ 38 h 3068"/>
                  <a:gd name="T8" fmla="*/ 0 w 3114"/>
                  <a:gd name="T9" fmla="*/ 68 h 3068"/>
                  <a:gd name="T10" fmla="*/ 420 w 3114"/>
                  <a:gd name="T11" fmla="*/ 2964 h 3068"/>
                  <a:gd name="T12" fmla="*/ 554 w 3114"/>
                  <a:gd name="T13" fmla="*/ 2990 h 3068"/>
                  <a:gd name="T14" fmla="*/ 770 w 3114"/>
                  <a:gd name="T15" fmla="*/ 3026 h 3068"/>
                  <a:gd name="T16" fmla="*/ 982 w 3114"/>
                  <a:gd name="T17" fmla="*/ 3048 h 3068"/>
                  <a:gd name="T18" fmla="*/ 1144 w 3114"/>
                  <a:gd name="T19" fmla="*/ 3060 h 3068"/>
                  <a:gd name="T20" fmla="*/ 1320 w 3114"/>
                  <a:gd name="T21" fmla="*/ 3066 h 3068"/>
                  <a:gd name="T22" fmla="*/ 1506 w 3114"/>
                  <a:gd name="T23" fmla="*/ 3066 h 3068"/>
                  <a:gd name="T24" fmla="*/ 1698 w 3114"/>
                  <a:gd name="T25" fmla="*/ 3056 h 3068"/>
                  <a:gd name="T26" fmla="*/ 1896 w 3114"/>
                  <a:gd name="T27" fmla="*/ 3036 h 3068"/>
                  <a:gd name="T28" fmla="*/ 2098 w 3114"/>
                  <a:gd name="T29" fmla="*/ 3002 h 3068"/>
                  <a:gd name="T30" fmla="*/ 2298 w 3114"/>
                  <a:gd name="T31" fmla="*/ 2956 h 3068"/>
                  <a:gd name="T32" fmla="*/ 2496 w 3114"/>
                  <a:gd name="T33" fmla="*/ 2892 h 3068"/>
                  <a:gd name="T34" fmla="*/ 2594 w 3114"/>
                  <a:gd name="T35" fmla="*/ 2854 h 3068"/>
                  <a:gd name="T36" fmla="*/ 2688 w 3114"/>
                  <a:gd name="T37" fmla="*/ 2812 h 3068"/>
                  <a:gd name="T38" fmla="*/ 2782 w 3114"/>
                  <a:gd name="T39" fmla="*/ 2764 h 3068"/>
                  <a:gd name="T40" fmla="*/ 2832 w 3114"/>
                  <a:gd name="T41" fmla="*/ 2736 h 3068"/>
                  <a:gd name="T42" fmla="*/ 2926 w 3114"/>
                  <a:gd name="T43" fmla="*/ 2680 h 3068"/>
                  <a:gd name="T44" fmla="*/ 3008 w 3114"/>
                  <a:gd name="T45" fmla="*/ 2626 h 3068"/>
                  <a:gd name="T46" fmla="*/ 3082 w 3114"/>
                  <a:gd name="T47" fmla="*/ 2572 h 3068"/>
                  <a:gd name="T48" fmla="*/ 3114 w 3114"/>
                  <a:gd name="T49" fmla="*/ 2544 h 3068"/>
                  <a:gd name="T50" fmla="*/ 3100 w 3114"/>
                  <a:gd name="T51" fmla="*/ 2412 h 3068"/>
                  <a:gd name="T52" fmla="*/ 3082 w 3114"/>
                  <a:gd name="T53" fmla="*/ 2280 h 3068"/>
                  <a:gd name="T54" fmla="*/ 3056 w 3114"/>
                  <a:gd name="T55" fmla="*/ 2152 h 3068"/>
                  <a:gd name="T56" fmla="*/ 3026 w 3114"/>
                  <a:gd name="T57" fmla="*/ 2026 h 3068"/>
                  <a:gd name="T58" fmla="*/ 2992 w 3114"/>
                  <a:gd name="T59" fmla="*/ 1902 h 3068"/>
                  <a:gd name="T60" fmla="*/ 2952 w 3114"/>
                  <a:gd name="T61" fmla="*/ 1780 h 3068"/>
                  <a:gd name="T62" fmla="*/ 2906 w 3114"/>
                  <a:gd name="T63" fmla="*/ 1662 h 3068"/>
                  <a:gd name="T64" fmla="*/ 2856 w 3114"/>
                  <a:gd name="T65" fmla="*/ 1546 h 3068"/>
                  <a:gd name="T66" fmla="*/ 2802 w 3114"/>
                  <a:gd name="T67" fmla="*/ 1432 h 3068"/>
                  <a:gd name="T68" fmla="*/ 2742 w 3114"/>
                  <a:gd name="T69" fmla="*/ 1322 h 3068"/>
                  <a:gd name="T70" fmla="*/ 2678 w 3114"/>
                  <a:gd name="T71" fmla="*/ 1216 h 3068"/>
                  <a:gd name="T72" fmla="*/ 2610 w 3114"/>
                  <a:gd name="T73" fmla="*/ 1112 h 3068"/>
                  <a:gd name="T74" fmla="*/ 2538 w 3114"/>
                  <a:gd name="T75" fmla="*/ 1012 h 3068"/>
                  <a:gd name="T76" fmla="*/ 2462 w 3114"/>
                  <a:gd name="T77" fmla="*/ 918 h 3068"/>
                  <a:gd name="T78" fmla="*/ 2382 w 3114"/>
                  <a:gd name="T79" fmla="*/ 826 h 3068"/>
                  <a:gd name="T80" fmla="*/ 2298 w 3114"/>
                  <a:gd name="T81" fmla="*/ 738 h 3068"/>
                  <a:gd name="T82" fmla="*/ 2210 w 3114"/>
                  <a:gd name="T83" fmla="*/ 654 h 3068"/>
                  <a:gd name="T84" fmla="*/ 2120 w 3114"/>
                  <a:gd name="T85" fmla="*/ 574 h 3068"/>
                  <a:gd name="T86" fmla="*/ 2026 w 3114"/>
                  <a:gd name="T87" fmla="*/ 500 h 3068"/>
                  <a:gd name="T88" fmla="*/ 1928 w 3114"/>
                  <a:gd name="T89" fmla="*/ 428 h 3068"/>
                  <a:gd name="T90" fmla="*/ 1828 w 3114"/>
                  <a:gd name="T91" fmla="*/ 364 h 3068"/>
                  <a:gd name="T92" fmla="*/ 1726 w 3114"/>
                  <a:gd name="T93" fmla="*/ 302 h 3068"/>
                  <a:gd name="T94" fmla="*/ 1620 w 3114"/>
                  <a:gd name="T95" fmla="*/ 248 h 3068"/>
                  <a:gd name="T96" fmla="*/ 1510 w 3114"/>
                  <a:gd name="T97" fmla="*/ 196 h 3068"/>
                  <a:gd name="T98" fmla="*/ 1400 w 3114"/>
                  <a:gd name="T99" fmla="*/ 152 h 3068"/>
                  <a:gd name="T100" fmla="*/ 1286 w 3114"/>
                  <a:gd name="T101" fmla="*/ 112 h 3068"/>
                  <a:gd name="T102" fmla="*/ 1170 w 3114"/>
                  <a:gd name="T103" fmla="*/ 78 h 3068"/>
                  <a:gd name="T104" fmla="*/ 1052 w 3114"/>
                  <a:gd name="T105" fmla="*/ 50 h 3068"/>
                  <a:gd name="T106" fmla="*/ 934 w 3114"/>
                  <a:gd name="T107" fmla="*/ 28 h 3068"/>
                  <a:gd name="T108" fmla="*/ 812 w 3114"/>
                  <a:gd name="T109" fmla="*/ 12 h 3068"/>
                  <a:gd name="T110" fmla="*/ 688 w 3114"/>
                  <a:gd name="T111" fmla="*/ 2 h 3068"/>
                  <a:gd name="T112" fmla="*/ 564 w 3114"/>
                  <a:gd name="T113" fmla="*/ 0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14" h="3068">
                    <a:moveTo>
                      <a:pt x="564" y="0"/>
                    </a:moveTo>
                    <a:lnTo>
                      <a:pt x="564" y="0"/>
                    </a:lnTo>
                    <a:lnTo>
                      <a:pt x="492" y="0"/>
                    </a:lnTo>
                    <a:lnTo>
                      <a:pt x="420" y="4"/>
                    </a:lnTo>
                    <a:lnTo>
                      <a:pt x="348" y="10"/>
                    </a:lnTo>
                    <a:lnTo>
                      <a:pt x="278" y="18"/>
                    </a:lnTo>
                    <a:lnTo>
                      <a:pt x="208" y="28"/>
                    </a:lnTo>
                    <a:lnTo>
                      <a:pt x="138" y="38"/>
                    </a:lnTo>
                    <a:lnTo>
                      <a:pt x="68" y="52"/>
                    </a:lnTo>
                    <a:lnTo>
                      <a:pt x="0" y="68"/>
                    </a:lnTo>
                    <a:lnTo>
                      <a:pt x="420" y="2964"/>
                    </a:lnTo>
                    <a:lnTo>
                      <a:pt x="420" y="2964"/>
                    </a:lnTo>
                    <a:lnTo>
                      <a:pt x="482" y="2976"/>
                    </a:lnTo>
                    <a:lnTo>
                      <a:pt x="554" y="2990"/>
                    </a:lnTo>
                    <a:lnTo>
                      <a:pt x="650" y="3008"/>
                    </a:lnTo>
                    <a:lnTo>
                      <a:pt x="770" y="3026"/>
                    </a:lnTo>
                    <a:lnTo>
                      <a:pt x="908" y="3042"/>
                    </a:lnTo>
                    <a:lnTo>
                      <a:pt x="982" y="3048"/>
                    </a:lnTo>
                    <a:lnTo>
                      <a:pt x="1062" y="3056"/>
                    </a:lnTo>
                    <a:lnTo>
                      <a:pt x="1144" y="3060"/>
                    </a:lnTo>
                    <a:lnTo>
                      <a:pt x="1232" y="3064"/>
                    </a:lnTo>
                    <a:lnTo>
                      <a:pt x="1320" y="3066"/>
                    </a:lnTo>
                    <a:lnTo>
                      <a:pt x="1412" y="3068"/>
                    </a:lnTo>
                    <a:lnTo>
                      <a:pt x="1506" y="3066"/>
                    </a:lnTo>
                    <a:lnTo>
                      <a:pt x="1602" y="3062"/>
                    </a:lnTo>
                    <a:lnTo>
                      <a:pt x="1698" y="3056"/>
                    </a:lnTo>
                    <a:lnTo>
                      <a:pt x="1798" y="3048"/>
                    </a:lnTo>
                    <a:lnTo>
                      <a:pt x="1896" y="3036"/>
                    </a:lnTo>
                    <a:lnTo>
                      <a:pt x="1996" y="3022"/>
                    </a:lnTo>
                    <a:lnTo>
                      <a:pt x="2098" y="3002"/>
                    </a:lnTo>
                    <a:lnTo>
                      <a:pt x="2198" y="2982"/>
                    </a:lnTo>
                    <a:lnTo>
                      <a:pt x="2298" y="2956"/>
                    </a:lnTo>
                    <a:lnTo>
                      <a:pt x="2398" y="2926"/>
                    </a:lnTo>
                    <a:lnTo>
                      <a:pt x="2496" y="2892"/>
                    </a:lnTo>
                    <a:lnTo>
                      <a:pt x="2544" y="2874"/>
                    </a:lnTo>
                    <a:lnTo>
                      <a:pt x="2594" y="2854"/>
                    </a:lnTo>
                    <a:lnTo>
                      <a:pt x="2642" y="2834"/>
                    </a:lnTo>
                    <a:lnTo>
                      <a:pt x="2688" y="2812"/>
                    </a:lnTo>
                    <a:lnTo>
                      <a:pt x="2736" y="2788"/>
                    </a:lnTo>
                    <a:lnTo>
                      <a:pt x="2782" y="2764"/>
                    </a:lnTo>
                    <a:lnTo>
                      <a:pt x="2782" y="2764"/>
                    </a:lnTo>
                    <a:lnTo>
                      <a:pt x="2832" y="2736"/>
                    </a:lnTo>
                    <a:lnTo>
                      <a:pt x="2880" y="2708"/>
                    </a:lnTo>
                    <a:lnTo>
                      <a:pt x="2926" y="2680"/>
                    </a:lnTo>
                    <a:lnTo>
                      <a:pt x="2968" y="2652"/>
                    </a:lnTo>
                    <a:lnTo>
                      <a:pt x="3008" y="2626"/>
                    </a:lnTo>
                    <a:lnTo>
                      <a:pt x="3046" y="2598"/>
                    </a:lnTo>
                    <a:lnTo>
                      <a:pt x="3082" y="2572"/>
                    </a:lnTo>
                    <a:lnTo>
                      <a:pt x="3114" y="2544"/>
                    </a:lnTo>
                    <a:lnTo>
                      <a:pt x="3114" y="2544"/>
                    </a:lnTo>
                    <a:lnTo>
                      <a:pt x="3108" y="2478"/>
                    </a:lnTo>
                    <a:lnTo>
                      <a:pt x="3100" y="2412"/>
                    </a:lnTo>
                    <a:lnTo>
                      <a:pt x="3092" y="2346"/>
                    </a:lnTo>
                    <a:lnTo>
                      <a:pt x="3082" y="2280"/>
                    </a:lnTo>
                    <a:lnTo>
                      <a:pt x="3070" y="2216"/>
                    </a:lnTo>
                    <a:lnTo>
                      <a:pt x="3056" y="2152"/>
                    </a:lnTo>
                    <a:lnTo>
                      <a:pt x="3042" y="2088"/>
                    </a:lnTo>
                    <a:lnTo>
                      <a:pt x="3026" y="2026"/>
                    </a:lnTo>
                    <a:lnTo>
                      <a:pt x="3010" y="1964"/>
                    </a:lnTo>
                    <a:lnTo>
                      <a:pt x="2992" y="1902"/>
                    </a:lnTo>
                    <a:lnTo>
                      <a:pt x="2972" y="1840"/>
                    </a:lnTo>
                    <a:lnTo>
                      <a:pt x="2952" y="1780"/>
                    </a:lnTo>
                    <a:lnTo>
                      <a:pt x="2930" y="1720"/>
                    </a:lnTo>
                    <a:lnTo>
                      <a:pt x="2906" y="1662"/>
                    </a:lnTo>
                    <a:lnTo>
                      <a:pt x="2882" y="1602"/>
                    </a:lnTo>
                    <a:lnTo>
                      <a:pt x="2856" y="1546"/>
                    </a:lnTo>
                    <a:lnTo>
                      <a:pt x="2830" y="1488"/>
                    </a:lnTo>
                    <a:lnTo>
                      <a:pt x="2802" y="1432"/>
                    </a:lnTo>
                    <a:lnTo>
                      <a:pt x="2772" y="1376"/>
                    </a:lnTo>
                    <a:lnTo>
                      <a:pt x="2742" y="1322"/>
                    </a:lnTo>
                    <a:lnTo>
                      <a:pt x="2710" y="1268"/>
                    </a:lnTo>
                    <a:lnTo>
                      <a:pt x="2678" y="1216"/>
                    </a:lnTo>
                    <a:lnTo>
                      <a:pt x="2644" y="1164"/>
                    </a:lnTo>
                    <a:lnTo>
                      <a:pt x="2610" y="1112"/>
                    </a:lnTo>
                    <a:lnTo>
                      <a:pt x="2574" y="1062"/>
                    </a:lnTo>
                    <a:lnTo>
                      <a:pt x="2538" y="1012"/>
                    </a:lnTo>
                    <a:lnTo>
                      <a:pt x="2500" y="964"/>
                    </a:lnTo>
                    <a:lnTo>
                      <a:pt x="2462" y="918"/>
                    </a:lnTo>
                    <a:lnTo>
                      <a:pt x="2422" y="870"/>
                    </a:lnTo>
                    <a:lnTo>
                      <a:pt x="2382" y="826"/>
                    </a:lnTo>
                    <a:lnTo>
                      <a:pt x="2340" y="780"/>
                    </a:lnTo>
                    <a:lnTo>
                      <a:pt x="2298" y="738"/>
                    </a:lnTo>
                    <a:lnTo>
                      <a:pt x="2256" y="694"/>
                    </a:lnTo>
                    <a:lnTo>
                      <a:pt x="2210" y="654"/>
                    </a:lnTo>
                    <a:lnTo>
                      <a:pt x="2166" y="614"/>
                    </a:lnTo>
                    <a:lnTo>
                      <a:pt x="2120" y="574"/>
                    </a:lnTo>
                    <a:lnTo>
                      <a:pt x="2074" y="536"/>
                    </a:lnTo>
                    <a:lnTo>
                      <a:pt x="2026" y="500"/>
                    </a:lnTo>
                    <a:lnTo>
                      <a:pt x="1978" y="464"/>
                    </a:lnTo>
                    <a:lnTo>
                      <a:pt x="1928" y="428"/>
                    </a:lnTo>
                    <a:lnTo>
                      <a:pt x="1880" y="396"/>
                    </a:lnTo>
                    <a:lnTo>
                      <a:pt x="1828" y="364"/>
                    </a:lnTo>
                    <a:lnTo>
                      <a:pt x="1778" y="332"/>
                    </a:lnTo>
                    <a:lnTo>
                      <a:pt x="1726" y="302"/>
                    </a:lnTo>
                    <a:lnTo>
                      <a:pt x="1672" y="274"/>
                    </a:lnTo>
                    <a:lnTo>
                      <a:pt x="1620" y="248"/>
                    </a:lnTo>
                    <a:lnTo>
                      <a:pt x="1566" y="222"/>
                    </a:lnTo>
                    <a:lnTo>
                      <a:pt x="1510" y="196"/>
                    </a:lnTo>
                    <a:lnTo>
                      <a:pt x="1456" y="174"/>
                    </a:lnTo>
                    <a:lnTo>
                      <a:pt x="1400" y="152"/>
                    </a:lnTo>
                    <a:lnTo>
                      <a:pt x="1344" y="132"/>
                    </a:lnTo>
                    <a:lnTo>
                      <a:pt x="1286" y="112"/>
                    </a:lnTo>
                    <a:lnTo>
                      <a:pt x="1228" y="94"/>
                    </a:lnTo>
                    <a:lnTo>
                      <a:pt x="1170" y="78"/>
                    </a:lnTo>
                    <a:lnTo>
                      <a:pt x="1112" y="64"/>
                    </a:lnTo>
                    <a:lnTo>
                      <a:pt x="1052" y="50"/>
                    </a:lnTo>
                    <a:lnTo>
                      <a:pt x="994" y="38"/>
                    </a:lnTo>
                    <a:lnTo>
                      <a:pt x="934" y="28"/>
                    </a:lnTo>
                    <a:lnTo>
                      <a:pt x="872" y="20"/>
                    </a:lnTo>
                    <a:lnTo>
                      <a:pt x="812" y="12"/>
                    </a:lnTo>
                    <a:lnTo>
                      <a:pt x="750" y="8"/>
                    </a:lnTo>
                    <a:lnTo>
                      <a:pt x="688" y="2"/>
                    </a:lnTo>
                    <a:lnTo>
                      <a:pt x="626" y="0"/>
                    </a:lnTo>
                    <a:lnTo>
                      <a:pt x="564" y="0"/>
                    </a:lnTo>
                    <a:lnTo>
                      <a:pt x="564" y="0"/>
                    </a:lnTo>
                    <a:close/>
                  </a:path>
                </a:pathLst>
              </a:custGeom>
              <a:gradFill flip="none" rotWithShape="1">
                <a:gsLst>
                  <a:gs pos="46000">
                    <a:schemeClr val="accent4">
                      <a:lumMod val="20000"/>
                      <a:lumOff val="80000"/>
                    </a:schemeClr>
                  </a:gs>
                  <a:gs pos="100000">
                    <a:schemeClr val="accent4">
                      <a:lumMod val="60000"/>
                      <a:lumOff val="40000"/>
                    </a:schemeClr>
                  </a:gs>
                </a:gsLst>
                <a:lin ang="66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7"/>
              <p:cNvSpPr>
                <a:spLocks/>
              </p:cNvSpPr>
              <p:nvPr/>
            </p:nvSpPr>
            <p:spPr bwMode="auto">
              <a:xfrm>
                <a:off x="4787" y="2516"/>
                <a:ext cx="972" cy="1376"/>
              </a:xfrm>
              <a:custGeom>
                <a:avLst/>
                <a:gdLst>
                  <a:gd name="T0" fmla="*/ 0 w 972"/>
                  <a:gd name="T1" fmla="*/ 1376 h 1376"/>
                  <a:gd name="T2" fmla="*/ 0 w 972"/>
                  <a:gd name="T3" fmla="*/ 1376 h 1376"/>
                  <a:gd name="T4" fmla="*/ 88 w 972"/>
                  <a:gd name="T5" fmla="*/ 1326 h 1376"/>
                  <a:gd name="T6" fmla="*/ 168 w 972"/>
                  <a:gd name="T7" fmla="*/ 1276 h 1376"/>
                  <a:gd name="T8" fmla="*/ 240 w 972"/>
                  <a:gd name="T9" fmla="*/ 1226 h 1376"/>
                  <a:gd name="T10" fmla="*/ 306 w 972"/>
                  <a:gd name="T11" fmla="*/ 1178 h 1376"/>
                  <a:gd name="T12" fmla="*/ 362 w 972"/>
                  <a:gd name="T13" fmla="*/ 1130 h 1376"/>
                  <a:gd name="T14" fmla="*/ 414 w 972"/>
                  <a:gd name="T15" fmla="*/ 1082 h 1376"/>
                  <a:gd name="T16" fmla="*/ 458 w 972"/>
                  <a:gd name="T17" fmla="*/ 1036 h 1376"/>
                  <a:gd name="T18" fmla="*/ 496 w 972"/>
                  <a:gd name="T19" fmla="*/ 990 h 1376"/>
                  <a:gd name="T20" fmla="*/ 528 w 972"/>
                  <a:gd name="T21" fmla="*/ 944 h 1376"/>
                  <a:gd name="T22" fmla="*/ 554 w 972"/>
                  <a:gd name="T23" fmla="*/ 900 h 1376"/>
                  <a:gd name="T24" fmla="*/ 576 w 972"/>
                  <a:gd name="T25" fmla="*/ 856 h 1376"/>
                  <a:gd name="T26" fmla="*/ 594 w 972"/>
                  <a:gd name="T27" fmla="*/ 814 h 1376"/>
                  <a:gd name="T28" fmla="*/ 606 w 972"/>
                  <a:gd name="T29" fmla="*/ 774 h 1376"/>
                  <a:gd name="T30" fmla="*/ 616 w 972"/>
                  <a:gd name="T31" fmla="*/ 734 h 1376"/>
                  <a:gd name="T32" fmla="*/ 622 w 972"/>
                  <a:gd name="T33" fmla="*/ 696 h 1376"/>
                  <a:gd name="T34" fmla="*/ 624 w 972"/>
                  <a:gd name="T35" fmla="*/ 660 h 1376"/>
                  <a:gd name="T36" fmla="*/ 622 w 972"/>
                  <a:gd name="T37" fmla="*/ 626 h 1376"/>
                  <a:gd name="T38" fmla="*/ 620 w 972"/>
                  <a:gd name="T39" fmla="*/ 592 h 1376"/>
                  <a:gd name="T40" fmla="*/ 614 w 972"/>
                  <a:gd name="T41" fmla="*/ 560 h 1376"/>
                  <a:gd name="T42" fmla="*/ 606 w 972"/>
                  <a:gd name="T43" fmla="*/ 530 h 1376"/>
                  <a:gd name="T44" fmla="*/ 598 w 972"/>
                  <a:gd name="T45" fmla="*/ 504 h 1376"/>
                  <a:gd name="T46" fmla="*/ 588 w 972"/>
                  <a:gd name="T47" fmla="*/ 478 h 1376"/>
                  <a:gd name="T48" fmla="*/ 576 w 972"/>
                  <a:gd name="T49" fmla="*/ 454 h 1376"/>
                  <a:gd name="T50" fmla="*/ 566 w 972"/>
                  <a:gd name="T51" fmla="*/ 432 h 1376"/>
                  <a:gd name="T52" fmla="*/ 544 w 972"/>
                  <a:gd name="T53" fmla="*/ 396 h 1376"/>
                  <a:gd name="T54" fmla="*/ 524 w 972"/>
                  <a:gd name="T55" fmla="*/ 368 h 1376"/>
                  <a:gd name="T56" fmla="*/ 506 w 972"/>
                  <a:gd name="T57" fmla="*/ 346 h 1376"/>
                  <a:gd name="T58" fmla="*/ 970 w 972"/>
                  <a:gd name="T59" fmla="*/ 0 h 1376"/>
                  <a:gd name="T60" fmla="*/ 970 w 972"/>
                  <a:gd name="T61" fmla="*/ 0 h 1376"/>
                  <a:gd name="T62" fmla="*/ 972 w 972"/>
                  <a:gd name="T63" fmla="*/ 38 h 1376"/>
                  <a:gd name="T64" fmla="*/ 970 w 972"/>
                  <a:gd name="T65" fmla="*/ 82 h 1376"/>
                  <a:gd name="T66" fmla="*/ 966 w 972"/>
                  <a:gd name="T67" fmla="*/ 142 h 1376"/>
                  <a:gd name="T68" fmla="*/ 956 w 972"/>
                  <a:gd name="T69" fmla="*/ 214 h 1376"/>
                  <a:gd name="T70" fmla="*/ 948 w 972"/>
                  <a:gd name="T71" fmla="*/ 254 h 1376"/>
                  <a:gd name="T72" fmla="*/ 938 w 972"/>
                  <a:gd name="T73" fmla="*/ 296 h 1376"/>
                  <a:gd name="T74" fmla="*/ 928 w 972"/>
                  <a:gd name="T75" fmla="*/ 342 h 1376"/>
                  <a:gd name="T76" fmla="*/ 914 w 972"/>
                  <a:gd name="T77" fmla="*/ 390 h 1376"/>
                  <a:gd name="T78" fmla="*/ 896 w 972"/>
                  <a:gd name="T79" fmla="*/ 438 h 1376"/>
                  <a:gd name="T80" fmla="*/ 878 w 972"/>
                  <a:gd name="T81" fmla="*/ 490 h 1376"/>
                  <a:gd name="T82" fmla="*/ 854 w 972"/>
                  <a:gd name="T83" fmla="*/ 542 h 1376"/>
                  <a:gd name="T84" fmla="*/ 828 w 972"/>
                  <a:gd name="T85" fmla="*/ 596 h 1376"/>
                  <a:gd name="T86" fmla="*/ 800 w 972"/>
                  <a:gd name="T87" fmla="*/ 652 h 1376"/>
                  <a:gd name="T88" fmla="*/ 766 w 972"/>
                  <a:gd name="T89" fmla="*/ 708 h 1376"/>
                  <a:gd name="T90" fmla="*/ 730 w 972"/>
                  <a:gd name="T91" fmla="*/ 766 h 1376"/>
                  <a:gd name="T92" fmla="*/ 688 w 972"/>
                  <a:gd name="T93" fmla="*/ 822 h 1376"/>
                  <a:gd name="T94" fmla="*/ 642 w 972"/>
                  <a:gd name="T95" fmla="*/ 880 h 1376"/>
                  <a:gd name="T96" fmla="*/ 592 w 972"/>
                  <a:gd name="T97" fmla="*/ 938 h 1376"/>
                  <a:gd name="T98" fmla="*/ 538 w 972"/>
                  <a:gd name="T99" fmla="*/ 996 h 1376"/>
                  <a:gd name="T100" fmla="*/ 478 w 972"/>
                  <a:gd name="T101" fmla="*/ 1052 h 1376"/>
                  <a:gd name="T102" fmla="*/ 412 w 972"/>
                  <a:gd name="T103" fmla="*/ 1110 h 1376"/>
                  <a:gd name="T104" fmla="*/ 342 w 972"/>
                  <a:gd name="T105" fmla="*/ 1166 h 1376"/>
                  <a:gd name="T106" fmla="*/ 266 w 972"/>
                  <a:gd name="T107" fmla="*/ 1220 h 1376"/>
                  <a:gd name="T108" fmla="*/ 184 w 972"/>
                  <a:gd name="T109" fmla="*/ 1274 h 1376"/>
                  <a:gd name="T110" fmla="*/ 94 w 972"/>
                  <a:gd name="T111" fmla="*/ 1326 h 1376"/>
                  <a:gd name="T112" fmla="*/ 0 w 972"/>
                  <a:gd name="T113" fmla="*/ 1376 h 1376"/>
                  <a:gd name="T114" fmla="*/ 0 w 972"/>
                  <a:gd name="T115" fmla="*/ 1376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72" h="1376">
                    <a:moveTo>
                      <a:pt x="0" y="1376"/>
                    </a:moveTo>
                    <a:lnTo>
                      <a:pt x="0" y="1376"/>
                    </a:lnTo>
                    <a:lnTo>
                      <a:pt x="88" y="1326"/>
                    </a:lnTo>
                    <a:lnTo>
                      <a:pt x="168" y="1276"/>
                    </a:lnTo>
                    <a:lnTo>
                      <a:pt x="240" y="1226"/>
                    </a:lnTo>
                    <a:lnTo>
                      <a:pt x="306" y="1178"/>
                    </a:lnTo>
                    <a:lnTo>
                      <a:pt x="362" y="1130"/>
                    </a:lnTo>
                    <a:lnTo>
                      <a:pt x="414" y="1082"/>
                    </a:lnTo>
                    <a:lnTo>
                      <a:pt x="458" y="1036"/>
                    </a:lnTo>
                    <a:lnTo>
                      <a:pt x="496" y="990"/>
                    </a:lnTo>
                    <a:lnTo>
                      <a:pt x="528" y="944"/>
                    </a:lnTo>
                    <a:lnTo>
                      <a:pt x="554" y="900"/>
                    </a:lnTo>
                    <a:lnTo>
                      <a:pt x="576" y="856"/>
                    </a:lnTo>
                    <a:lnTo>
                      <a:pt x="594" y="814"/>
                    </a:lnTo>
                    <a:lnTo>
                      <a:pt x="606" y="774"/>
                    </a:lnTo>
                    <a:lnTo>
                      <a:pt x="616" y="734"/>
                    </a:lnTo>
                    <a:lnTo>
                      <a:pt x="622" y="696"/>
                    </a:lnTo>
                    <a:lnTo>
                      <a:pt x="624" y="660"/>
                    </a:lnTo>
                    <a:lnTo>
                      <a:pt x="622" y="626"/>
                    </a:lnTo>
                    <a:lnTo>
                      <a:pt x="620" y="592"/>
                    </a:lnTo>
                    <a:lnTo>
                      <a:pt x="614" y="560"/>
                    </a:lnTo>
                    <a:lnTo>
                      <a:pt x="606" y="530"/>
                    </a:lnTo>
                    <a:lnTo>
                      <a:pt x="598" y="504"/>
                    </a:lnTo>
                    <a:lnTo>
                      <a:pt x="588" y="478"/>
                    </a:lnTo>
                    <a:lnTo>
                      <a:pt x="576" y="454"/>
                    </a:lnTo>
                    <a:lnTo>
                      <a:pt x="566" y="432"/>
                    </a:lnTo>
                    <a:lnTo>
                      <a:pt x="544" y="396"/>
                    </a:lnTo>
                    <a:lnTo>
                      <a:pt x="524" y="368"/>
                    </a:lnTo>
                    <a:lnTo>
                      <a:pt x="506" y="346"/>
                    </a:lnTo>
                    <a:lnTo>
                      <a:pt x="970" y="0"/>
                    </a:lnTo>
                    <a:lnTo>
                      <a:pt x="970" y="0"/>
                    </a:lnTo>
                    <a:lnTo>
                      <a:pt x="972" y="38"/>
                    </a:lnTo>
                    <a:lnTo>
                      <a:pt x="970" y="82"/>
                    </a:lnTo>
                    <a:lnTo>
                      <a:pt x="966" y="142"/>
                    </a:lnTo>
                    <a:lnTo>
                      <a:pt x="956" y="214"/>
                    </a:lnTo>
                    <a:lnTo>
                      <a:pt x="948" y="254"/>
                    </a:lnTo>
                    <a:lnTo>
                      <a:pt x="938" y="296"/>
                    </a:lnTo>
                    <a:lnTo>
                      <a:pt x="928" y="342"/>
                    </a:lnTo>
                    <a:lnTo>
                      <a:pt x="914" y="390"/>
                    </a:lnTo>
                    <a:lnTo>
                      <a:pt x="896" y="438"/>
                    </a:lnTo>
                    <a:lnTo>
                      <a:pt x="878" y="490"/>
                    </a:lnTo>
                    <a:lnTo>
                      <a:pt x="854" y="542"/>
                    </a:lnTo>
                    <a:lnTo>
                      <a:pt x="828" y="596"/>
                    </a:lnTo>
                    <a:lnTo>
                      <a:pt x="800" y="652"/>
                    </a:lnTo>
                    <a:lnTo>
                      <a:pt x="766" y="708"/>
                    </a:lnTo>
                    <a:lnTo>
                      <a:pt x="730" y="766"/>
                    </a:lnTo>
                    <a:lnTo>
                      <a:pt x="688" y="822"/>
                    </a:lnTo>
                    <a:lnTo>
                      <a:pt x="642" y="880"/>
                    </a:lnTo>
                    <a:lnTo>
                      <a:pt x="592" y="938"/>
                    </a:lnTo>
                    <a:lnTo>
                      <a:pt x="538" y="996"/>
                    </a:lnTo>
                    <a:lnTo>
                      <a:pt x="478" y="1052"/>
                    </a:lnTo>
                    <a:lnTo>
                      <a:pt x="412" y="1110"/>
                    </a:lnTo>
                    <a:lnTo>
                      <a:pt x="342" y="1166"/>
                    </a:lnTo>
                    <a:lnTo>
                      <a:pt x="266" y="1220"/>
                    </a:lnTo>
                    <a:lnTo>
                      <a:pt x="184" y="1274"/>
                    </a:lnTo>
                    <a:lnTo>
                      <a:pt x="94" y="1326"/>
                    </a:lnTo>
                    <a:lnTo>
                      <a:pt x="0" y="1376"/>
                    </a:lnTo>
                    <a:lnTo>
                      <a:pt x="0" y="1376"/>
                    </a:lnTo>
                    <a:close/>
                  </a:path>
                </a:pathLst>
              </a:custGeom>
              <a:gradFill flip="none" rotWithShape="1">
                <a:gsLst>
                  <a:gs pos="0">
                    <a:schemeClr val="accent4"/>
                  </a:gs>
                  <a:gs pos="100000">
                    <a:schemeClr val="accent4">
                      <a:lumMod val="23000"/>
                      <a:lumOff val="77000"/>
                    </a:schemeClr>
                  </a:gs>
                </a:gsLst>
                <a:lin ang="120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8"/>
              <p:cNvSpPr>
                <a:spLocks/>
              </p:cNvSpPr>
              <p:nvPr/>
            </p:nvSpPr>
            <p:spPr bwMode="auto">
              <a:xfrm>
                <a:off x="4481" y="2362"/>
                <a:ext cx="2" cy="6"/>
              </a:xfrm>
              <a:custGeom>
                <a:avLst/>
                <a:gdLst>
                  <a:gd name="T0" fmla="*/ 2 w 2"/>
                  <a:gd name="T1" fmla="*/ 6 h 6"/>
                  <a:gd name="T2" fmla="*/ 0 w 2"/>
                  <a:gd name="T3" fmla="*/ 6 h 6"/>
                  <a:gd name="T4" fmla="*/ 0 w 2"/>
                  <a:gd name="T5" fmla="*/ 0 h 6"/>
                  <a:gd name="T6" fmla="*/ 2 w 2"/>
                  <a:gd name="T7" fmla="*/ 6 h 6"/>
                </a:gdLst>
                <a:ahLst/>
                <a:cxnLst>
                  <a:cxn ang="0">
                    <a:pos x="T0" y="T1"/>
                  </a:cxn>
                  <a:cxn ang="0">
                    <a:pos x="T2" y="T3"/>
                  </a:cxn>
                  <a:cxn ang="0">
                    <a:pos x="T4" y="T5"/>
                  </a:cxn>
                  <a:cxn ang="0">
                    <a:pos x="T6" y="T7"/>
                  </a:cxn>
                </a:cxnLst>
                <a:rect l="0" t="0" r="r" b="b"/>
                <a:pathLst>
                  <a:path w="2" h="6">
                    <a:moveTo>
                      <a:pt x="2" y="6"/>
                    </a:moveTo>
                    <a:lnTo>
                      <a:pt x="0" y="6"/>
                    </a:lnTo>
                    <a:lnTo>
                      <a:pt x="0" y="0"/>
                    </a:lnTo>
                    <a:lnTo>
                      <a:pt x="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9"/>
              <p:cNvSpPr>
                <a:spLocks/>
              </p:cNvSpPr>
              <p:nvPr/>
            </p:nvSpPr>
            <p:spPr bwMode="auto">
              <a:xfrm>
                <a:off x="4285" y="682"/>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8F1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Rectangle 10"/>
              <p:cNvSpPr>
                <a:spLocks noChangeArrowheads="1"/>
              </p:cNvSpPr>
              <p:nvPr/>
            </p:nvSpPr>
            <p:spPr bwMode="auto">
              <a:xfrm>
                <a:off x="4421" y="572"/>
                <a:ext cx="1" cy="1"/>
              </a:xfrm>
              <a:prstGeom prst="rect">
                <a:avLst/>
              </a:prstGeom>
              <a:solidFill>
                <a:srgbClr val="8F19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11"/>
              <p:cNvSpPr>
                <a:spLocks/>
              </p:cNvSpPr>
              <p:nvPr/>
            </p:nvSpPr>
            <p:spPr bwMode="auto">
              <a:xfrm>
                <a:off x="3971" y="124"/>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8F19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8" name="TextBox 97"/>
            <p:cNvSpPr txBox="1"/>
            <p:nvPr/>
          </p:nvSpPr>
          <p:spPr>
            <a:xfrm rot="21302644">
              <a:off x="1790497" y="1864789"/>
              <a:ext cx="217355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75000"/>
                    </a:srgbClr>
                  </a:solidFill>
                  <a:effectLst/>
                  <a:uLnTx/>
                  <a:uFillTx/>
                  <a:latin typeface="Comic Sans MS" panose="030F0702030302020204" pitchFamily="66" charset="0"/>
                  <a:ea typeface="+mn-ea"/>
                  <a:cs typeface="+mn-cs"/>
                </a:rPr>
                <a:t>Compulsive Sexual Behavior Disorder</a:t>
              </a:r>
              <a:endParaRPr kumimoji="0" lang="en-US" sz="16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endParaRPr>
            </a:p>
          </p:txBody>
        </p:sp>
      </p:grpSp>
      <p:sp>
        <p:nvSpPr>
          <p:cNvPr id="109" name="TextBox 108"/>
          <p:cNvSpPr txBox="1"/>
          <p:nvPr/>
        </p:nvSpPr>
        <p:spPr>
          <a:xfrm>
            <a:off x="3730313" y="-672845"/>
            <a:ext cx="37061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On Click Animated Version</a:t>
            </a:r>
          </a:p>
        </p:txBody>
      </p:sp>
      <p:sp>
        <p:nvSpPr>
          <p:cNvPr id="2" name="Oval 1">
            <a:extLst>
              <a:ext uri="{FF2B5EF4-FFF2-40B4-BE49-F238E27FC236}">
                <a16:creationId xmlns:a16="http://schemas.microsoft.com/office/drawing/2014/main" id="{777EDA76-BFE9-4068-95DF-C1B00BA673E6}"/>
              </a:ext>
            </a:extLst>
          </p:cNvPr>
          <p:cNvSpPr/>
          <p:nvPr/>
        </p:nvSpPr>
        <p:spPr>
          <a:xfrm>
            <a:off x="2383370" y="2623492"/>
            <a:ext cx="2983963" cy="1958762"/>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722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450" decel="100000" fill="hold"/>
                                        <p:tgtEl>
                                          <p:spTgt spid="1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450" decel="100000" fill="hold"/>
                                        <p:tgtEl>
                                          <p:spTgt spid="19"/>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anim calcmode="lin" valueType="num">
                                      <p:cBhvr>
                                        <p:cTn id="24" dur="500" fill="hold"/>
                                        <p:tgtEl>
                                          <p:spTgt spid="30"/>
                                        </p:tgtEl>
                                        <p:attrNameLst>
                                          <p:attrName>ppt_x</p:attrName>
                                        </p:attrNameLst>
                                      </p:cBhvr>
                                      <p:tavLst>
                                        <p:tav tm="0">
                                          <p:val>
                                            <p:strVal val="#ppt_x"/>
                                          </p:val>
                                        </p:tav>
                                        <p:tav tm="100000">
                                          <p:val>
                                            <p:strVal val="#ppt_x"/>
                                          </p:val>
                                        </p:tav>
                                      </p:tavLst>
                                    </p:anim>
                                    <p:anim calcmode="lin" valueType="num">
                                      <p:cBhvr>
                                        <p:cTn id="25" dur="450" decel="100000" fill="hold"/>
                                        <p:tgtEl>
                                          <p:spTgt spid="30"/>
                                        </p:tgtEl>
                                        <p:attrNameLst>
                                          <p:attrName>ppt_y</p:attrName>
                                        </p:attrNameLst>
                                      </p:cBhvr>
                                      <p:tavLst>
                                        <p:tav tm="0">
                                          <p:val>
                                            <p:strVal val="#ppt_y+1"/>
                                          </p:val>
                                        </p:tav>
                                        <p:tav tm="100000">
                                          <p:val>
                                            <p:strVal val="#ppt_y-.03"/>
                                          </p:val>
                                        </p:tav>
                                      </p:tavLst>
                                    </p:anim>
                                    <p:anim calcmode="lin" valueType="num">
                                      <p:cBhvr>
                                        <p:cTn id="26" dur="50" accel="100000" fill="hold">
                                          <p:stCondLst>
                                            <p:cond delay="45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anim calcmode="lin" valueType="num">
                                      <p:cBhvr>
                                        <p:cTn id="32" dur="500" fill="hold"/>
                                        <p:tgtEl>
                                          <p:spTgt spid="41"/>
                                        </p:tgtEl>
                                        <p:attrNameLst>
                                          <p:attrName>ppt_x</p:attrName>
                                        </p:attrNameLst>
                                      </p:cBhvr>
                                      <p:tavLst>
                                        <p:tav tm="0">
                                          <p:val>
                                            <p:strVal val="#ppt_x"/>
                                          </p:val>
                                        </p:tav>
                                        <p:tav tm="100000">
                                          <p:val>
                                            <p:strVal val="#ppt_x"/>
                                          </p:val>
                                        </p:tav>
                                      </p:tavLst>
                                    </p:anim>
                                    <p:anim calcmode="lin" valueType="num">
                                      <p:cBhvr>
                                        <p:cTn id="33" dur="450" decel="100000" fill="hold"/>
                                        <p:tgtEl>
                                          <p:spTgt spid="41"/>
                                        </p:tgtEl>
                                        <p:attrNameLst>
                                          <p:attrName>ppt_y</p:attrName>
                                        </p:attrNameLst>
                                      </p:cBhvr>
                                      <p:tavLst>
                                        <p:tav tm="0">
                                          <p:val>
                                            <p:strVal val="#ppt_y+1"/>
                                          </p:val>
                                        </p:tav>
                                        <p:tav tm="100000">
                                          <p:val>
                                            <p:strVal val="#ppt_y-.03"/>
                                          </p:val>
                                        </p:tav>
                                      </p:tavLst>
                                    </p:anim>
                                    <p:anim calcmode="lin" valueType="num">
                                      <p:cBhvr>
                                        <p:cTn id="34" dur="50" accel="100000" fill="hold">
                                          <p:stCondLst>
                                            <p:cond delay="450"/>
                                          </p:stCondLst>
                                        </p:cTn>
                                        <p:tgtEl>
                                          <p:spTgt spid="41"/>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anim calcmode="lin" valueType="num">
                                      <p:cBhvr>
                                        <p:cTn id="40" dur="500" fill="hold"/>
                                        <p:tgtEl>
                                          <p:spTgt spid="52"/>
                                        </p:tgtEl>
                                        <p:attrNameLst>
                                          <p:attrName>ppt_x</p:attrName>
                                        </p:attrNameLst>
                                      </p:cBhvr>
                                      <p:tavLst>
                                        <p:tav tm="0">
                                          <p:val>
                                            <p:strVal val="#ppt_x"/>
                                          </p:val>
                                        </p:tav>
                                        <p:tav tm="100000">
                                          <p:val>
                                            <p:strVal val="#ppt_x"/>
                                          </p:val>
                                        </p:tav>
                                      </p:tavLst>
                                    </p:anim>
                                    <p:anim calcmode="lin" valueType="num">
                                      <p:cBhvr>
                                        <p:cTn id="41" dur="450" decel="100000" fill="hold"/>
                                        <p:tgtEl>
                                          <p:spTgt spid="52"/>
                                        </p:tgtEl>
                                        <p:attrNameLst>
                                          <p:attrName>ppt_y</p:attrName>
                                        </p:attrNameLst>
                                      </p:cBhvr>
                                      <p:tavLst>
                                        <p:tav tm="0">
                                          <p:val>
                                            <p:strVal val="#ppt_y+1"/>
                                          </p:val>
                                        </p:tav>
                                        <p:tav tm="100000">
                                          <p:val>
                                            <p:strVal val="#ppt_y-.03"/>
                                          </p:val>
                                        </p:tav>
                                      </p:tavLst>
                                    </p:anim>
                                    <p:anim calcmode="lin" valueType="num">
                                      <p:cBhvr>
                                        <p:cTn id="42" dur="50" accel="100000" fill="hold">
                                          <p:stCondLst>
                                            <p:cond delay="450"/>
                                          </p:stCondLst>
                                        </p:cTn>
                                        <p:tgtEl>
                                          <p:spTgt spid="52"/>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fade">
                                      <p:cBhvr>
                                        <p:cTn id="47" dur="500"/>
                                        <p:tgtEl>
                                          <p:spTgt spid="63"/>
                                        </p:tgtEl>
                                      </p:cBhvr>
                                    </p:animEffect>
                                    <p:anim calcmode="lin" valueType="num">
                                      <p:cBhvr>
                                        <p:cTn id="48" dur="500" fill="hold"/>
                                        <p:tgtEl>
                                          <p:spTgt spid="63"/>
                                        </p:tgtEl>
                                        <p:attrNameLst>
                                          <p:attrName>ppt_x</p:attrName>
                                        </p:attrNameLst>
                                      </p:cBhvr>
                                      <p:tavLst>
                                        <p:tav tm="0">
                                          <p:val>
                                            <p:strVal val="#ppt_x"/>
                                          </p:val>
                                        </p:tav>
                                        <p:tav tm="100000">
                                          <p:val>
                                            <p:strVal val="#ppt_x"/>
                                          </p:val>
                                        </p:tav>
                                      </p:tavLst>
                                    </p:anim>
                                    <p:anim calcmode="lin" valueType="num">
                                      <p:cBhvr>
                                        <p:cTn id="49" dur="450" decel="100000" fill="hold"/>
                                        <p:tgtEl>
                                          <p:spTgt spid="63"/>
                                        </p:tgtEl>
                                        <p:attrNameLst>
                                          <p:attrName>ppt_y</p:attrName>
                                        </p:attrNameLst>
                                      </p:cBhvr>
                                      <p:tavLst>
                                        <p:tav tm="0">
                                          <p:val>
                                            <p:strVal val="#ppt_y+1"/>
                                          </p:val>
                                        </p:tav>
                                        <p:tav tm="100000">
                                          <p:val>
                                            <p:strVal val="#ppt_y-.03"/>
                                          </p:val>
                                        </p:tav>
                                      </p:tavLst>
                                    </p:anim>
                                    <p:anim calcmode="lin" valueType="num">
                                      <p:cBhvr>
                                        <p:cTn id="50" dur="50" accel="100000" fill="hold">
                                          <p:stCondLst>
                                            <p:cond delay="450"/>
                                          </p:stCondLst>
                                        </p:cTn>
                                        <p:tgtEl>
                                          <p:spTgt spid="63"/>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fade">
                                      <p:cBhvr>
                                        <p:cTn id="55" dur="500"/>
                                        <p:tgtEl>
                                          <p:spTgt spid="74"/>
                                        </p:tgtEl>
                                      </p:cBhvr>
                                    </p:animEffect>
                                    <p:anim calcmode="lin" valueType="num">
                                      <p:cBhvr>
                                        <p:cTn id="56" dur="500" fill="hold"/>
                                        <p:tgtEl>
                                          <p:spTgt spid="74"/>
                                        </p:tgtEl>
                                        <p:attrNameLst>
                                          <p:attrName>ppt_x</p:attrName>
                                        </p:attrNameLst>
                                      </p:cBhvr>
                                      <p:tavLst>
                                        <p:tav tm="0">
                                          <p:val>
                                            <p:strVal val="#ppt_x"/>
                                          </p:val>
                                        </p:tav>
                                        <p:tav tm="100000">
                                          <p:val>
                                            <p:strVal val="#ppt_x"/>
                                          </p:val>
                                        </p:tav>
                                      </p:tavLst>
                                    </p:anim>
                                    <p:anim calcmode="lin" valueType="num">
                                      <p:cBhvr>
                                        <p:cTn id="57" dur="450" decel="100000" fill="hold"/>
                                        <p:tgtEl>
                                          <p:spTgt spid="74"/>
                                        </p:tgtEl>
                                        <p:attrNameLst>
                                          <p:attrName>ppt_y</p:attrName>
                                        </p:attrNameLst>
                                      </p:cBhvr>
                                      <p:tavLst>
                                        <p:tav tm="0">
                                          <p:val>
                                            <p:strVal val="#ppt_y+1"/>
                                          </p:val>
                                        </p:tav>
                                        <p:tav tm="100000">
                                          <p:val>
                                            <p:strVal val="#ppt_y-.03"/>
                                          </p:val>
                                        </p:tav>
                                      </p:tavLst>
                                    </p:anim>
                                    <p:anim calcmode="lin" valueType="num">
                                      <p:cBhvr>
                                        <p:cTn id="58" dur="50" accel="100000" fill="hold">
                                          <p:stCondLst>
                                            <p:cond delay="450"/>
                                          </p:stCondLst>
                                        </p:cTn>
                                        <p:tgtEl>
                                          <p:spTgt spid="74"/>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85"/>
                                        </p:tgtEl>
                                        <p:attrNameLst>
                                          <p:attrName>style.visibility</p:attrName>
                                        </p:attrNameLst>
                                      </p:cBhvr>
                                      <p:to>
                                        <p:strVal val="visible"/>
                                      </p:to>
                                    </p:set>
                                    <p:animEffect transition="in" filter="fade">
                                      <p:cBhvr>
                                        <p:cTn id="63" dur="500"/>
                                        <p:tgtEl>
                                          <p:spTgt spid="85"/>
                                        </p:tgtEl>
                                      </p:cBhvr>
                                    </p:animEffect>
                                    <p:anim calcmode="lin" valueType="num">
                                      <p:cBhvr>
                                        <p:cTn id="64" dur="500" fill="hold"/>
                                        <p:tgtEl>
                                          <p:spTgt spid="85"/>
                                        </p:tgtEl>
                                        <p:attrNameLst>
                                          <p:attrName>ppt_x</p:attrName>
                                        </p:attrNameLst>
                                      </p:cBhvr>
                                      <p:tavLst>
                                        <p:tav tm="0">
                                          <p:val>
                                            <p:strVal val="#ppt_x"/>
                                          </p:val>
                                        </p:tav>
                                        <p:tav tm="100000">
                                          <p:val>
                                            <p:strVal val="#ppt_x"/>
                                          </p:val>
                                        </p:tav>
                                      </p:tavLst>
                                    </p:anim>
                                    <p:anim calcmode="lin" valueType="num">
                                      <p:cBhvr>
                                        <p:cTn id="65" dur="450" decel="100000" fill="hold"/>
                                        <p:tgtEl>
                                          <p:spTgt spid="85"/>
                                        </p:tgtEl>
                                        <p:attrNameLst>
                                          <p:attrName>ppt_y</p:attrName>
                                        </p:attrNameLst>
                                      </p:cBhvr>
                                      <p:tavLst>
                                        <p:tav tm="0">
                                          <p:val>
                                            <p:strVal val="#ppt_y+1"/>
                                          </p:val>
                                        </p:tav>
                                        <p:tav tm="100000">
                                          <p:val>
                                            <p:strVal val="#ppt_y-.03"/>
                                          </p:val>
                                        </p:tav>
                                      </p:tavLst>
                                    </p:anim>
                                    <p:anim calcmode="lin" valueType="num">
                                      <p:cBhvr>
                                        <p:cTn id="66" dur="50" accel="100000" fill="hold">
                                          <p:stCondLst>
                                            <p:cond delay="450"/>
                                          </p:stCondLst>
                                        </p:cTn>
                                        <p:tgtEl>
                                          <p:spTgt spid="85"/>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nodeType="clickEffect">
                                  <p:stCondLst>
                                    <p:cond delay="0"/>
                                  </p:stCondLst>
                                  <p:childTnLst>
                                    <p:set>
                                      <p:cBhvr>
                                        <p:cTn id="70" dur="1" fill="hold">
                                          <p:stCondLst>
                                            <p:cond delay="0"/>
                                          </p:stCondLst>
                                        </p:cTn>
                                        <p:tgtEl>
                                          <p:spTgt spid="96"/>
                                        </p:tgtEl>
                                        <p:attrNameLst>
                                          <p:attrName>style.visibility</p:attrName>
                                        </p:attrNameLst>
                                      </p:cBhvr>
                                      <p:to>
                                        <p:strVal val="visible"/>
                                      </p:to>
                                    </p:set>
                                    <p:animEffect transition="in" filter="fade">
                                      <p:cBhvr>
                                        <p:cTn id="71" dur="500"/>
                                        <p:tgtEl>
                                          <p:spTgt spid="96"/>
                                        </p:tgtEl>
                                      </p:cBhvr>
                                    </p:animEffect>
                                    <p:anim calcmode="lin" valueType="num">
                                      <p:cBhvr>
                                        <p:cTn id="72" dur="500" fill="hold"/>
                                        <p:tgtEl>
                                          <p:spTgt spid="96"/>
                                        </p:tgtEl>
                                        <p:attrNameLst>
                                          <p:attrName>ppt_x</p:attrName>
                                        </p:attrNameLst>
                                      </p:cBhvr>
                                      <p:tavLst>
                                        <p:tav tm="0">
                                          <p:val>
                                            <p:strVal val="#ppt_x"/>
                                          </p:val>
                                        </p:tav>
                                        <p:tav tm="100000">
                                          <p:val>
                                            <p:strVal val="#ppt_x"/>
                                          </p:val>
                                        </p:tav>
                                      </p:tavLst>
                                    </p:anim>
                                    <p:anim calcmode="lin" valueType="num">
                                      <p:cBhvr>
                                        <p:cTn id="73" dur="450" decel="100000" fill="hold"/>
                                        <p:tgtEl>
                                          <p:spTgt spid="96"/>
                                        </p:tgtEl>
                                        <p:attrNameLst>
                                          <p:attrName>ppt_y</p:attrName>
                                        </p:attrNameLst>
                                      </p:cBhvr>
                                      <p:tavLst>
                                        <p:tav tm="0">
                                          <p:val>
                                            <p:strVal val="#ppt_y+1"/>
                                          </p:val>
                                        </p:tav>
                                        <p:tav tm="100000">
                                          <p:val>
                                            <p:strVal val="#ppt_y-.03"/>
                                          </p:val>
                                        </p:tav>
                                      </p:tavLst>
                                    </p:anim>
                                    <p:anim calcmode="lin" valueType="num">
                                      <p:cBhvr>
                                        <p:cTn id="74" dur="50" accel="100000" fill="hold">
                                          <p:stCondLst>
                                            <p:cond delay="450"/>
                                          </p:stCondLst>
                                        </p:cTn>
                                        <p:tgtEl>
                                          <p:spTgt spid="96"/>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additive="base">
                                        <p:cTn id="79" dur="500" fill="hold"/>
                                        <p:tgtEl>
                                          <p:spTgt spid="2"/>
                                        </p:tgtEl>
                                        <p:attrNameLst>
                                          <p:attrName>ppt_x</p:attrName>
                                        </p:attrNameLst>
                                      </p:cBhvr>
                                      <p:tavLst>
                                        <p:tav tm="0">
                                          <p:val>
                                            <p:strVal val="#ppt_x"/>
                                          </p:val>
                                        </p:tav>
                                        <p:tav tm="100000">
                                          <p:val>
                                            <p:strVal val="#ppt_x"/>
                                          </p:val>
                                        </p:tav>
                                      </p:tavLst>
                                    </p:anim>
                                    <p:anim calcmode="lin" valueType="num">
                                      <p:cBhvr additive="base">
                                        <p:cTn id="8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EF66E0-7CC7-A056-C49F-2CF30B4A179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F51BB6A-81DC-4675-A232-CD25C7AD67AE}"/>
              </a:ext>
            </a:extLst>
          </p:cNvPr>
          <p:cNvPicPr>
            <a:picLocks noChangeAspect="1"/>
          </p:cNvPicPr>
          <p:nvPr/>
        </p:nvPicPr>
        <p:blipFill>
          <a:blip r:embed="rId3"/>
          <a:stretch>
            <a:fillRect/>
          </a:stretch>
        </p:blipFill>
        <p:spPr>
          <a:xfrm>
            <a:off x="2267088" y="643466"/>
            <a:ext cx="7657824" cy="5571067"/>
          </a:xfrm>
          <a:prstGeom prst="rect">
            <a:avLst/>
          </a:prstGeom>
        </p:spPr>
      </p:pic>
    </p:spTree>
    <p:extLst>
      <p:ext uri="{BB962C8B-B14F-4D97-AF65-F5344CB8AC3E}">
        <p14:creationId xmlns:p14="http://schemas.microsoft.com/office/powerpoint/2010/main" val="428454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6CBA06-D418-A265-A9C9-37C0717885ED}"/>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9A320C9-9735-4D13-8279-C1C674841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92544CF4-9B52-4A7B-A4B3-88C72729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7126"/>
            <a:ext cx="11167447" cy="2018806"/>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Rectangle 19">
            <a:extLst>
              <a:ext uri="{FF2B5EF4-FFF2-40B4-BE49-F238E27FC236}">
                <a16:creationId xmlns:a16="http://schemas.microsoft.com/office/drawing/2014/main" id="{E75862C5-5C00-4421-BC7B-9B7B86DBC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29CE56-4EEB-4D13-DBD3-ABD8E7426955}"/>
              </a:ext>
            </a:extLst>
          </p:cNvPr>
          <p:cNvSpPr>
            <a:spLocks noGrp="1"/>
          </p:cNvSpPr>
          <p:nvPr>
            <p:ph type="title"/>
          </p:nvPr>
        </p:nvSpPr>
        <p:spPr>
          <a:xfrm>
            <a:off x="1115568" y="548640"/>
            <a:ext cx="10168128" cy="1179576"/>
          </a:xfrm>
        </p:spPr>
        <p:txBody>
          <a:bodyPr>
            <a:normAutofit/>
          </a:bodyPr>
          <a:lstStyle/>
          <a:p>
            <a:r>
              <a:rPr lang="en-US" sz="4000"/>
              <a:t>CSBD:DI</a:t>
            </a:r>
          </a:p>
        </p:txBody>
      </p:sp>
      <p:sp>
        <p:nvSpPr>
          <p:cNvPr id="21" name="Rectangle 20">
            <a:extLst>
              <a:ext uri="{FF2B5EF4-FFF2-40B4-BE49-F238E27FC236}">
                <a16:creationId xmlns:a16="http://schemas.microsoft.com/office/drawing/2014/main" id="{089440EF-9BE9-4AE9-8C28-00B02296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642D05FE-19F1-282F-8A36-DAA803A5B01C}"/>
              </a:ext>
            </a:extLst>
          </p:cNvPr>
          <p:cNvSpPr>
            <a:spLocks/>
          </p:cNvSpPr>
          <p:nvPr/>
        </p:nvSpPr>
        <p:spPr>
          <a:xfrm>
            <a:off x="1726237" y="2269730"/>
            <a:ext cx="8946790" cy="3702167"/>
          </a:xfrm>
          <a:prstGeom prst="rect">
            <a:avLst/>
          </a:prstGeom>
        </p:spPr>
        <p:txBody>
          <a:bodyPr>
            <a:normAutofit/>
          </a:bodyPr>
          <a:lstStyle/>
          <a:p>
            <a:pPr marL="437198" indent="-437198" defTabSz="777240">
              <a:spcAft>
                <a:spcPts val="600"/>
              </a:spcAft>
              <a:buFont typeface="+mj-lt"/>
              <a:buAutoNum type="arabicPeriod"/>
            </a:pPr>
            <a:r>
              <a:rPr lang="en-US" sz="1530" kern="1200" dirty="0">
                <a:solidFill>
                  <a:schemeClr val="tx1"/>
                </a:solidFill>
                <a:latin typeface="+mn-lt"/>
                <a:ea typeface="+mn-ea"/>
                <a:cs typeface="+mn-cs"/>
              </a:rPr>
              <a:t>I have spent too much time focused on sexual behavior while neglecting other areas</a:t>
            </a:r>
          </a:p>
          <a:p>
            <a:pPr marL="437198" indent="-437198" defTabSz="777240">
              <a:spcAft>
                <a:spcPts val="600"/>
              </a:spcAft>
              <a:buFont typeface="+mj-lt"/>
              <a:buAutoNum type="arabicPeriod"/>
            </a:pPr>
            <a:r>
              <a:rPr lang="en-US" sz="1530" kern="1200" dirty="0">
                <a:solidFill>
                  <a:schemeClr val="tx1"/>
                </a:solidFill>
                <a:latin typeface="+mn-lt"/>
                <a:ea typeface="+mn-ea"/>
                <a:cs typeface="+mn-cs"/>
              </a:rPr>
              <a:t>Numerous unsuccessful attempts to stop </a:t>
            </a:r>
          </a:p>
          <a:p>
            <a:pPr marL="437198" indent="-437198" defTabSz="777240">
              <a:spcAft>
                <a:spcPts val="600"/>
              </a:spcAft>
              <a:buFont typeface="+mj-lt"/>
              <a:buAutoNum type="arabicPeriod"/>
            </a:pPr>
            <a:r>
              <a:rPr lang="en-US" sz="1530" kern="1200" dirty="0">
                <a:solidFill>
                  <a:schemeClr val="tx1"/>
                </a:solidFill>
                <a:latin typeface="+mn-lt"/>
                <a:ea typeface="+mn-ea"/>
                <a:cs typeface="+mn-cs"/>
              </a:rPr>
              <a:t>Engage in sexual behavior despite risk of physical harm</a:t>
            </a:r>
          </a:p>
          <a:p>
            <a:pPr marL="437198" indent="-437198" defTabSz="777240">
              <a:spcAft>
                <a:spcPts val="600"/>
              </a:spcAft>
              <a:buFont typeface="+mj-lt"/>
              <a:buAutoNum type="arabicPeriod"/>
            </a:pPr>
            <a:r>
              <a:rPr lang="en-US" sz="1530" kern="1200" dirty="0">
                <a:solidFill>
                  <a:schemeClr val="tx1"/>
                </a:solidFill>
                <a:latin typeface="+mn-lt"/>
                <a:ea typeface="+mn-ea"/>
                <a:cs typeface="+mn-cs"/>
              </a:rPr>
              <a:t>Engage in sexual behavior despite risk of emotional harm</a:t>
            </a:r>
          </a:p>
          <a:p>
            <a:pPr marL="437198" indent="-437198" defTabSz="777240">
              <a:spcAft>
                <a:spcPts val="600"/>
              </a:spcAft>
              <a:buFont typeface="+mj-lt"/>
              <a:buAutoNum type="arabicPeriod"/>
            </a:pPr>
            <a:r>
              <a:rPr lang="en-US" sz="1530" kern="1200" dirty="0">
                <a:solidFill>
                  <a:schemeClr val="tx1"/>
                </a:solidFill>
                <a:latin typeface="+mn-lt"/>
                <a:ea typeface="+mn-ea"/>
                <a:cs typeface="+mn-cs"/>
              </a:rPr>
              <a:t>Sexual behaviors cause significant distress </a:t>
            </a:r>
          </a:p>
          <a:p>
            <a:pPr marL="437198" indent="-437198" defTabSz="777240">
              <a:spcAft>
                <a:spcPts val="600"/>
              </a:spcAft>
              <a:buFont typeface="+mj-lt"/>
              <a:buAutoNum type="arabicPeriod"/>
            </a:pPr>
            <a:r>
              <a:rPr lang="en-US" sz="1530" kern="1200" dirty="0">
                <a:solidFill>
                  <a:schemeClr val="tx1"/>
                </a:solidFill>
                <a:latin typeface="+mn-lt"/>
                <a:ea typeface="+mn-ea"/>
                <a:cs typeface="+mn-cs"/>
              </a:rPr>
              <a:t>Sexual behaviors cause problems or consequences</a:t>
            </a:r>
          </a:p>
          <a:p>
            <a:pPr marL="437198" indent="-437198" defTabSz="777240">
              <a:spcAft>
                <a:spcPts val="600"/>
              </a:spcAft>
              <a:buFont typeface="+mj-lt"/>
              <a:buAutoNum type="arabicPeriod"/>
            </a:pPr>
            <a:r>
              <a:rPr lang="en-US" sz="1530" kern="1200" dirty="0">
                <a:solidFill>
                  <a:schemeClr val="tx1"/>
                </a:solidFill>
                <a:latin typeface="+mn-lt"/>
                <a:ea typeface="+mn-ea"/>
                <a:cs typeface="+mn-cs"/>
              </a:rPr>
              <a:t>Sexual behaviors give little or no pleasure</a:t>
            </a:r>
          </a:p>
          <a:p>
            <a:pPr marL="437198" indent="-437198" defTabSz="777240">
              <a:spcAft>
                <a:spcPts val="600"/>
              </a:spcAft>
              <a:buFont typeface="+mj-lt"/>
              <a:buAutoNum type="arabicPeriod"/>
            </a:pPr>
            <a:r>
              <a:rPr lang="en-US" sz="1530" kern="1200" dirty="0">
                <a:solidFill>
                  <a:schemeClr val="tx1"/>
                </a:solidFill>
                <a:latin typeface="+mn-lt"/>
                <a:ea typeface="+mn-ea"/>
                <a:cs typeface="+mn-cs"/>
              </a:rPr>
              <a:t>Sexual behaviors used to escape or distract from unpleasant feelings</a:t>
            </a:r>
          </a:p>
          <a:p>
            <a:pPr marL="437198" indent="-437198" defTabSz="777240">
              <a:spcAft>
                <a:spcPts val="600"/>
              </a:spcAft>
              <a:buFont typeface="+mj-lt"/>
              <a:buAutoNum type="arabicPeriod"/>
            </a:pPr>
            <a:r>
              <a:rPr lang="en-US" sz="1530" kern="1200" dirty="0">
                <a:solidFill>
                  <a:schemeClr val="tx1"/>
                </a:solidFill>
                <a:latin typeface="+mn-lt"/>
                <a:ea typeface="+mn-ea"/>
                <a:cs typeface="+mn-cs"/>
              </a:rPr>
              <a:t>Sexual behaviors used to avoid or cope with stressful experiences</a:t>
            </a:r>
          </a:p>
          <a:p>
            <a:pPr marL="437198" indent="-437198" defTabSz="777240">
              <a:spcAft>
                <a:spcPts val="600"/>
              </a:spcAft>
              <a:buFont typeface="+mj-lt"/>
              <a:buAutoNum type="arabicPeriod"/>
            </a:pPr>
            <a:endParaRPr lang="en-US" sz="1530" kern="1200" dirty="0">
              <a:solidFill>
                <a:schemeClr val="tx1"/>
              </a:solidFill>
              <a:latin typeface="+mn-lt"/>
              <a:ea typeface="+mn-ea"/>
              <a:cs typeface="+mn-cs"/>
            </a:endParaRPr>
          </a:p>
          <a:p>
            <a:pPr marL="437198" indent="-437198" defTabSz="777240">
              <a:spcAft>
                <a:spcPts val="600"/>
              </a:spcAft>
              <a:buFont typeface="+mj-lt"/>
              <a:buAutoNum type="arabicPeriod"/>
            </a:pPr>
            <a:endParaRPr lang="en-US" sz="1530" kern="1200" dirty="0">
              <a:solidFill>
                <a:schemeClr val="tx1"/>
              </a:solidFill>
              <a:latin typeface="+mn-lt"/>
              <a:ea typeface="+mn-ea"/>
              <a:cs typeface="+mn-cs"/>
            </a:endParaRPr>
          </a:p>
          <a:p>
            <a:pPr defTabSz="777240">
              <a:spcAft>
                <a:spcPts val="600"/>
              </a:spcAft>
            </a:pPr>
            <a:endParaRPr lang="en-US" sz="1530" kern="1200" dirty="0">
              <a:solidFill>
                <a:schemeClr val="tx1"/>
              </a:solidFill>
              <a:latin typeface="+mn-lt"/>
              <a:ea typeface="+mn-ea"/>
              <a:cs typeface="+mn-cs"/>
            </a:endParaRPr>
          </a:p>
          <a:p>
            <a:pPr marL="0" indent="0">
              <a:spcAft>
                <a:spcPts val="600"/>
              </a:spcAft>
              <a:buNone/>
            </a:pPr>
            <a:endParaRPr lang="en-US" dirty="0"/>
          </a:p>
        </p:txBody>
      </p:sp>
      <p:pic>
        <p:nvPicPr>
          <p:cNvPr id="4" name="Picture 3">
            <a:extLst>
              <a:ext uri="{FF2B5EF4-FFF2-40B4-BE49-F238E27FC236}">
                <a16:creationId xmlns:a16="http://schemas.microsoft.com/office/drawing/2014/main" id="{0E9FCCE9-04A9-2E63-648D-41FE4612EA20}"/>
              </a:ext>
            </a:extLst>
          </p:cNvPr>
          <p:cNvPicPr>
            <a:picLocks noChangeAspect="1"/>
          </p:cNvPicPr>
          <p:nvPr/>
        </p:nvPicPr>
        <p:blipFill>
          <a:blip r:embed="rId3"/>
          <a:stretch>
            <a:fillRect/>
          </a:stretch>
        </p:blipFill>
        <p:spPr>
          <a:xfrm>
            <a:off x="487192" y="5732890"/>
            <a:ext cx="10182550" cy="530751"/>
          </a:xfrm>
          <a:prstGeom prst="rect">
            <a:avLst/>
          </a:prstGeom>
        </p:spPr>
      </p:pic>
    </p:spTree>
    <p:extLst>
      <p:ext uri="{BB962C8B-B14F-4D97-AF65-F5344CB8AC3E}">
        <p14:creationId xmlns:p14="http://schemas.microsoft.com/office/powerpoint/2010/main" val="273718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7C740B-E17E-09E2-37F0-204F2FF99A96}"/>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2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95D600-CC66-8FE8-CED1-4838C9082DD1}"/>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Assessment Overview</a:t>
            </a:r>
          </a:p>
        </p:txBody>
      </p:sp>
      <p:graphicFrame>
        <p:nvGraphicFramePr>
          <p:cNvPr id="5" name="Content Placeholder 2">
            <a:extLst>
              <a:ext uri="{FF2B5EF4-FFF2-40B4-BE49-F238E27FC236}">
                <a16:creationId xmlns:a16="http://schemas.microsoft.com/office/drawing/2014/main" id="{1DAF4D20-8924-D846-32E2-F00332F8C5E4}"/>
              </a:ext>
            </a:extLst>
          </p:cNvPr>
          <p:cNvGraphicFramePr>
            <a:graphicFrameLocks noGrp="1"/>
          </p:cNvGraphicFramePr>
          <p:nvPr>
            <p:ph idx="1"/>
            <p:extLst>
              <p:ext uri="{D42A27DB-BD31-4B8C-83A1-F6EECF244321}">
                <p14:modId xmlns:p14="http://schemas.microsoft.com/office/powerpoint/2010/main" val="10647892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63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Rectangle 2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44C1E2-44DB-4697-AEC0-71C850A806F9}"/>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Dimensions of CSBD</a:t>
            </a:r>
          </a:p>
        </p:txBody>
      </p:sp>
      <p:sp>
        <p:nvSpPr>
          <p:cNvPr id="7" name="Footer Placeholder 6">
            <a:extLst>
              <a:ext uri="{FF2B5EF4-FFF2-40B4-BE49-F238E27FC236}">
                <a16:creationId xmlns:a16="http://schemas.microsoft.com/office/drawing/2014/main" id="{F7990F52-F5B0-420E-98D4-B4C410EA120C}"/>
              </a:ext>
            </a:extLst>
          </p:cNvPr>
          <p:cNvSpPr>
            <a:spLocks noGrp="1"/>
          </p:cNvSpPr>
          <p:nvPr>
            <p:ph type="ftr" sz="quarter" idx="11"/>
          </p:nvPr>
        </p:nvSpPr>
        <p:spPr>
          <a:xfrm rot="5400000">
            <a:off x="-1828800" y="2002536"/>
            <a:ext cx="4114800" cy="365125"/>
          </a:xfrm>
        </p:spPr>
        <p:txBody>
          <a:bodyPr vert="horz" lIns="91440" tIns="45720" rIns="91440" bIns="45720" rtlCol="0">
            <a:normAutofit/>
          </a:bodyPr>
          <a:lstStyle/>
          <a:p>
            <a:pPr algn="l">
              <a:spcAft>
                <a:spcPts val="600"/>
              </a:spcAft>
            </a:pPr>
            <a:r>
              <a:rPr lang="en-US" sz="1100" kern="1200">
                <a:solidFill>
                  <a:srgbClr val="FFFFFF"/>
                </a:solidFill>
                <a:latin typeface="+mn-lt"/>
                <a:ea typeface="+mn-ea"/>
                <a:cs typeface="+mn-cs"/>
              </a:rPr>
              <a:t>HOPE Program</a:t>
            </a:r>
          </a:p>
        </p:txBody>
      </p:sp>
      <p:sp>
        <p:nvSpPr>
          <p:cNvPr id="8" name="Date Placeholder 7">
            <a:extLst>
              <a:ext uri="{FF2B5EF4-FFF2-40B4-BE49-F238E27FC236}">
                <a16:creationId xmlns:a16="http://schemas.microsoft.com/office/drawing/2014/main" id="{2EC6A166-9C66-43FA-A033-4F8D14A0D882}"/>
              </a:ext>
            </a:extLst>
          </p:cNvPr>
          <p:cNvSpPr>
            <a:spLocks noGrp="1"/>
          </p:cNvSpPr>
          <p:nvPr>
            <p:ph type="dt" sz="half" idx="10"/>
          </p:nvPr>
        </p:nvSpPr>
        <p:spPr>
          <a:xfrm>
            <a:off x="8970264" y="6455664"/>
            <a:ext cx="2743200" cy="365125"/>
          </a:xfrm>
        </p:spPr>
        <p:txBody>
          <a:bodyPr vert="horz" lIns="91440" tIns="45720" rIns="91440" bIns="45720" rtlCol="0">
            <a:normAutofit/>
          </a:bodyPr>
          <a:lstStyle/>
          <a:p>
            <a:pPr algn="r">
              <a:spcAft>
                <a:spcPts val="600"/>
              </a:spcAft>
            </a:pPr>
            <a:r>
              <a:rPr lang="en-US" sz="1100">
                <a:solidFill>
                  <a:schemeClr val="tx1">
                    <a:lumMod val="50000"/>
                    <a:lumOff val="50000"/>
                  </a:schemeClr>
                </a:solidFill>
              </a:rPr>
              <a:t>11/7/2018</a:t>
            </a:r>
          </a:p>
        </p:txBody>
      </p:sp>
      <p:sp>
        <p:nvSpPr>
          <p:cNvPr id="9" name="Slide Number Placeholder 8">
            <a:extLst>
              <a:ext uri="{FF2B5EF4-FFF2-40B4-BE49-F238E27FC236}">
                <a16:creationId xmlns:a16="http://schemas.microsoft.com/office/drawing/2014/main" id="{E23C1814-6C6D-4504-A491-A3BA21D9008E}"/>
              </a:ext>
            </a:extLst>
          </p:cNvPr>
          <p:cNvSpPr>
            <a:spLocks noGrp="1"/>
          </p:cNvSpPr>
          <p:nvPr>
            <p:ph type="sldNum" sz="quarter" idx="12"/>
          </p:nvPr>
        </p:nvSpPr>
        <p:spPr>
          <a:xfrm>
            <a:off x="11704320" y="6455664"/>
            <a:ext cx="448056" cy="365125"/>
          </a:xfrm>
        </p:spPr>
        <p:txBody>
          <a:bodyPr vert="horz" lIns="91440" tIns="45720" rIns="91440" bIns="45720" rtlCol="0">
            <a:normAutofit/>
          </a:bodyPr>
          <a:lstStyle/>
          <a:p>
            <a:pPr>
              <a:spcAft>
                <a:spcPts val="600"/>
              </a:spcAft>
            </a:pPr>
            <a:fld id="{E31375A4-56A4-47D6-9801-1991572033F7}" type="slidenum">
              <a:rPr lang="en-US" sz="1100">
                <a:solidFill>
                  <a:schemeClr val="tx1">
                    <a:lumMod val="50000"/>
                    <a:lumOff val="50000"/>
                  </a:schemeClr>
                </a:solidFill>
              </a:rPr>
              <a:pPr>
                <a:spcAft>
                  <a:spcPts val="600"/>
                </a:spcAft>
              </a:pPr>
              <a:t>63</a:t>
            </a:fld>
            <a:endParaRPr lang="en-US" sz="1100">
              <a:solidFill>
                <a:schemeClr val="tx1">
                  <a:lumMod val="50000"/>
                  <a:lumOff val="50000"/>
                </a:schemeClr>
              </a:solidFill>
            </a:endParaRPr>
          </a:p>
        </p:txBody>
      </p:sp>
      <p:graphicFrame>
        <p:nvGraphicFramePr>
          <p:cNvPr id="12" name="Content Placeholder 4">
            <a:extLst>
              <a:ext uri="{FF2B5EF4-FFF2-40B4-BE49-F238E27FC236}">
                <a16:creationId xmlns:a16="http://schemas.microsoft.com/office/drawing/2014/main" id="{297BB8E7-F118-4FFB-8759-A0E1E34F2B95}"/>
              </a:ext>
            </a:extLst>
          </p:cNvPr>
          <p:cNvGraphicFramePr>
            <a:graphicFrameLocks noGrp="1"/>
          </p:cNvGraphicFramePr>
          <p:nvPr>
            <p:ph idx="1"/>
            <p:extLst>
              <p:ext uri="{D42A27DB-BD31-4B8C-83A1-F6EECF244321}">
                <p14:modId xmlns:p14="http://schemas.microsoft.com/office/powerpoint/2010/main" val="1467380214"/>
              </p:ext>
            </p:extLst>
          </p:nvPr>
        </p:nvGraphicFramePr>
        <p:xfrm>
          <a:off x="4581727" y="417690"/>
          <a:ext cx="4799340" cy="6027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414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654AAA7-BFC9-C031-9273-1ADD556EA760}"/>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Sexual Drive</a:t>
            </a:r>
          </a:p>
        </p:txBody>
      </p:sp>
      <p:sp>
        <p:nvSpPr>
          <p:cNvPr id="3" name="Text Placeholder 2">
            <a:extLst>
              <a:ext uri="{FF2B5EF4-FFF2-40B4-BE49-F238E27FC236}">
                <a16:creationId xmlns:a16="http://schemas.microsoft.com/office/drawing/2014/main" id="{59D93C95-DDB2-509C-C06D-31609B329289}"/>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r>
              <a:rPr lang="en-US" kern="1200" dirty="0">
                <a:solidFill>
                  <a:schemeClr val="tx1"/>
                </a:solidFill>
                <a:latin typeface="+mn-lt"/>
                <a:ea typeface="+mn-ea"/>
                <a:cs typeface="+mn-cs"/>
              </a:rPr>
              <a:t>Can people have too much sex and do we care?</a:t>
            </a:r>
          </a:p>
        </p:txBody>
      </p:sp>
    </p:spTree>
    <p:extLst>
      <p:ext uri="{BB962C8B-B14F-4D97-AF65-F5344CB8AC3E}">
        <p14:creationId xmlns:p14="http://schemas.microsoft.com/office/powerpoint/2010/main" val="107829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FA0139-002A-4378-9684-780C559B72A0}"/>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4800" kern="1200" dirty="0">
                <a:solidFill>
                  <a:schemeClr val="tx1"/>
                </a:solidFill>
                <a:latin typeface="+mj-lt"/>
                <a:ea typeface="+mj-ea"/>
                <a:cs typeface="+mj-cs"/>
              </a:rPr>
              <a:t>Normative Data</a:t>
            </a:r>
          </a:p>
        </p:txBody>
      </p:sp>
      <p:sp>
        <p:nvSpPr>
          <p:cNvPr id="12" name="Rectangle 11">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ACD43DF8-5838-434A-A674-7686AD669BAC}"/>
              </a:ext>
            </a:extLst>
          </p:cNvPr>
          <p:cNvSpPr>
            <a:spLocks noGrp="1"/>
          </p:cNvSpPr>
          <p:nvPr>
            <p:ph type="body" idx="1"/>
          </p:nvPr>
        </p:nvSpPr>
        <p:spPr>
          <a:xfrm>
            <a:off x="823442" y="4541263"/>
            <a:ext cx="4662957" cy="1395022"/>
          </a:xfrm>
        </p:spPr>
        <p:txBody>
          <a:bodyPr vert="horz" lIns="91440" tIns="45720" rIns="91440" bIns="45720" rtlCol="0" anchor="t">
            <a:normAutofit/>
          </a:bodyPr>
          <a:lstStyle/>
          <a:p>
            <a:endParaRPr lang="en-US" sz="2400" kern="1200">
              <a:solidFill>
                <a:srgbClr val="FFFFFF"/>
              </a:solidFill>
              <a:latin typeface="+mn-lt"/>
              <a:ea typeface="+mn-ea"/>
              <a:cs typeface="+mn-cs"/>
            </a:endParaRPr>
          </a:p>
        </p:txBody>
      </p:sp>
      <p:pic>
        <p:nvPicPr>
          <p:cNvPr id="5" name="Picture 4">
            <a:extLst>
              <a:ext uri="{FF2B5EF4-FFF2-40B4-BE49-F238E27FC236}">
                <a16:creationId xmlns:a16="http://schemas.microsoft.com/office/drawing/2014/main" id="{3CCDD58F-76F3-594B-92BA-3D58D5FF8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9906" y="517422"/>
            <a:ext cx="5163022" cy="3872266"/>
          </a:xfrm>
          <a:prstGeom prst="rect">
            <a:avLst/>
          </a:prstGeom>
        </p:spPr>
      </p:pic>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881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3" name="Rectangle 6152">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04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Kinsey Reports - Wikipedia">
            <a:extLst>
              <a:ext uri="{FF2B5EF4-FFF2-40B4-BE49-F238E27FC236}">
                <a16:creationId xmlns:a16="http://schemas.microsoft.com/office/drawing/2014/main" id="{1EAFF0B5-94E0-B187-483C-B1A83B5870E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45635" y="643467"/>
            <a:ext cx="3680584" cy="5571066"/>
          </a:xfrm>
          <a:prstGeom prst="rect">
            <a:avLst/>
          </a:prstGeom>
          <a:noFill/>
          <a:extLst>
            <a:ext uri="{909E8E84-426E-40DD-AFC4-6F175D3DCCD1}">
              <a14:hiddenFill xmlns:a14="http://schemas.microsoft.com/office/drawing/2010/main">
                <a:solidFill>
                  <a:srgbClr val="FFFFFF"/>
                </a:solidFill>
              </a14:hiddenFill>
            </a:ext>
          </a:extLst>
        </p:spPr>
      </p:pic>
      <p:sp>
        <p:nvSpPr>
          <p:cNvPr id="6157" name="Rectangle 6156">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The Kinsey Reports by Alfred Kinsey | All-TIME 100 Nonfiction Books |  TIME.com">
            <a:extLst>
              <a:ext uri="{FF2B5EF4-FFF2-40B4-BE49-F238E27FC236}">
                <a16:creationId xmlns:a16="http://schemas.microsoft.com/office/drawing/2014/main" id="{C8C538B4-2B16-9E7C-E6A8-9D3101146F2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349050" y="643467"/>
            <a:ext cx="3714043"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8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599" y="294538"/>
            <a:ext cx="9895951" cy="1033669"/>
          </a:xfrm>
        </p:spPr>
        <p:txBody>
          <a:bodyPr>
            <a:normAutofit/>
          </a:bodyPr>
          <a:lstStyle/>
          <a:p>
            <a:r>
              <a:rPr lang="en-CA" sz="3400">
                <a:solidFill>
                  <a:srgbClr val="FFFFFF"/>
                </a:solidFill>
              </a:rPr>
              <a:t>Identifying High Rates of Sexual Behavior </a:t>
            </a:r>
            <a:r>
              <a:rPr lang="en-CA" sz="1400">
                <a:solidFill>
                  <a:srgbClr val="FFFFFF"/>
                </a:solidFill>
              </a:rPr>
              <a:t>(Långström &amp; Hanson, 2006)</a:t>
            </a:r>
            <a:endParaRPr lang="en-CA" sz="1400" dirty="0">
              <a:solidFill>
                <a:srgbClr val="FFFFFF"/>
              </a:solidFill>
            </a:endParaRPr>
          </a:p>
        </p:txBody>
      </p:sp>
      <p:graphicFrame>
        <p:nvGraphicFramePr>
          <p:cNvPr id="4" name="Content Placeholder 3">
            <a:extLst>
              <a:ext uri="{FF2B5EF4-FFF2-40B4-BE49-F238E27FC236}">
                <a16:creationId xmlns:a16="http://schemas.microsoft.com/office/drawing/2014/main" id="{F5F43F41-2CFC-C210-CCA6-4C991A3BBEE2}"/>
              </a:ext>
            </a:extLst>
          </p:cNvPr>
          <p:cNvGraphicFramePr>
            <a:graphicFrameLocks noGrp="1"/>
          </p:cNvGraphicFramePr>
          <p:nvPr>
            <p:ph idx="1"/>
            <p:extLst>
              <p:ext uri="{D42A27DB-BD31-4B8C-83A1-F6EECF244321}">
                <p14:modId xmlns:p14="http://schemas.microsoft.com/office/powerpoint/2010/main" val="2545457019"/>
              </p:ext>
            </p:extLst>
          </p:nvPr>
        </p:nvGraphicFramePr>
        <p:xfrm>
          <a:off x="331303" y="1885278"/>
          <a:ext cx="11635410" cy="3919175"/>
        </p:xfrm>
        <a:graphic>
          <a:graphicData uri="http://schemas.openxmlformats.org/drawingml/2006/table">
            <a:tbl>
              <a:tblPr firstRow="1" bandRow="1">
                <a:tableStyleId>{5C22544A-7EE6-4342-B048-85BDC9FD1C3A}</a:tableStyleId>
              </a:tblPr>
              <a:tblGrid>
                <a:gridCol w="5157246">
                  <a:extLst>
                    <a:ext uri="{9D8B030D-6E8A-4147-A177-3AD203B41FA5}">
                      <a16:colId xmlns:a16="http://schemas.microsoft.com/office/drawing/2014/main" val="949083082"/>
                    </a:ext>
                  </a:extLst>
                </a:gridCol>
                <a:gridCol w="3303964">
                  <a:extLst>
                    <a:ext uri="{9D8B030D-6E8A-4147-A177-3AD203B41FA5}">
                      <a16:colId xmlns:a16="http://schemas.microsoft.com/office/drawing/2014/main" val="149173351"/>
                    </a:ext>
                  </a:extLst>
                </a:gridCol>
                <a:gridCol w="3174200">
                  <a:extLst>
                    <a:ext uri="{9D8B030D-6E8A-4147-A177-3AD203B41FA5}">
                      <a16:colId xmlns:a16="http://schemas.microsoft.com/office/drawing/2014/main" val="718861091"/>
                    </a:ext>
                  </a:extLst>
                </a:gridCol>
              </a:tblGrid>
              <a:tr h="783835">
                <a:tc>
                  <a:txBody>
                    <a:bodyPr/>
                    <a:lstStyle/>
                    <a:p>
                      <a:r>
                        <a:rPr lang="en-US"/>
                        <a:t>Variable</a:t>
                      </a:r>
                      <a:endParaRPr lang="en-US" dirty="0"/>
                    </a:p>
                  </a:txBody>
                  <a:tcPr/>
                </a:tc>
                <a:tc>
                  <a:txBody>
                    <a:bodyPr/>
                    <a:lstStyle/>
                    <a:p>
                      <a:r>
                        <a:rPr lang="en-US"/>
                        <a:t>Men</a:t>
                      </a:r>
                      <a:endParaRPr lang="en-US" dirty="0"/>
                    </a:p>
                  </a:txBody>
                  <a:tcPr/>
                </a:tc>
                <a:tc>
                  <a:txBody>
                    <a:bodyPr/>
                    <a:lstStyle/>
                    <a:p>
                      <a:r>
                        <a:rPr lang="en-US"/>
                        <a:t>Women</a:t>
                      </a:r>
                      <a:endParaRPr lang="en-US" dirty="0"/>
                    </a:p>
                  </a:txBody>
                  <a:tcPr/>
                </a:tc>
                <a:extLst>
                  <a:ext uri="{0D108BD9-81ED-4DB2-BD59-A6C34878D82A}">
                    <a16:rowId xmlns:a16="http://schemas.microsoft.com/office/drawing/2014/main" val="3099671822"/>
                  </a:ext>
                </a:extLst>
              </a:tr>
              <a:tr h="783835">
                <a:tc>
                  <a:txBody>
                    <a:bodyPr/>
                    <a:lstStyle/>
                    <a:p>
                      <a:r>
                        <a:rPr lang="en-US" dirty="0"/>
                        <a:t>Masturbation (# past month)</a:t>
                      </a:r>
                    </a:p>
                  </a:txBody>
                  <a:tcPr/>
                </a:tc>
                <a:tc>
                  <a:txBody>
                    <a:bodyPr/>
                    <a:lstStyle/>
                    <a:p>
                      <a:r>
                        <a:rPr lang="en-CA"/>
                        <a:t>≥ 15 (</a:t>
                      </a:r>
                      <a:r>
                        <a:rPr lang="en-CA" i="1"/>
                        <a:t>M</a:t>
                      </a:r>
                      <a:r>
                        <a:rPr lang="en-CA"/>
                        <a:t> = 4.9)</a:t>
                      </a:r>
                      <a:endParaRPr lang="en-US" dirty="0"/>
                    </a:p>
                  </a:txBody>
                  <a:tcPr/>
                </a:tc>
                <a:tc>
                  <a:txBody>
                    <a:bodyPr/>
                    <a:lstStyle/>
                    <a:p>
                      <a:r>
                        <a:rPr lang="en-CA"/>
                        <a:t>≥ 5 (</a:t>
                      </a:r>
                      <a:r>
                        <a:rPr lang="en-CA" i="1"/>
                        <a:t>M</a:t>
                      </a:r>
                      <a:r>
                        <a:rPr lang="en-CA"/>
                        <a:t> = 1.6)</a:t>
                      </a:r>
                      <a:endParaRPr lang="en-US" dirty="0"/>
                    </a:p>
                  </a:txBody>
                  <a:tcPr/>
                </a:tc>
                <a:extLst>
                  <a:ext uri="{0D108BD9-81ED-4DB2-BD59-A6C34878D82A}">
                    <a16:rowId xmlns:a16="http://schemas.microsoft.com/office/drawing/2014/main" val="3101277097"/>
                  </a:ext>
                </a:extLst>
              </a:tr>
              <a:tr h="783835">
                <a:tc>
                  <a:txBody>
                    <a:bodyPr/>
                    <a:lstStyle/>
                    <a:p>
                      <a:r>
                        <a:rPr lang="en-US"/>
                        <a:t>Pornography (# past year)</a:t>
                      </a:r>
                      <a:endParaRPr lang="en-US" dirty="0"/>
                    </a:p>
                  </a:txBody>
                  <a:tcPr/>
                </a:tc>
                <a:tc>
                  <a:txBody>
                    <a:bodyPr/>
                    <a:lstStyle/>
                    <a:p>
                      <a:r>
                        <a:rPr lang="en-CA"/>
                        <a:t>≥ 31 (</a:t>
                      </a:r>
                      <a:r>
                        <a:rPr lang="en-CA" i="1"/>
                        <a:t>M</a:t>
                      </a:r>
                      <a:r>
                        <a:rPr lang="en-CA"/>
                        <a:t> = 14)</a:t>
                      </a:r>
                      <a:endParaRPr lang="en-US" dirty="0"/>
                    </a:p>
                  </a:txBody>
                  <a:tcPr/>
                </a:tc>
                <a:tc>
                  <a:txBody>
                    <a:bodyPr/>
                    <a:lstStyle/>
                    <a:p>
                      <a:r>
                        <a:rPr lang="en-CA"/>
                        <a:t>≥ 4 (</a:t>
                      </a:r>
                      <a:r>
                        <a:rPr lang="en-CA" i="1"/>
                        <a:t>M</a:t>
                      </a:r>
                      <a:r>
                        <a:rPr lang="en-CA"/>
                        <a:t> = 1.4)</a:t>
                      </a:r>
                      <a:endParaRPr lang="en-US" dirty="0"/>
                    </a:p>
                  </a:txBody>
                  <a:tcPr/>
                </a:tc>
                <a:extLst>
                  <a:ext uri="{0D108BD9-81ED-4DB2-BD59-A6C34878D82A}">
                    <a16:rowId xmlns:a16="http://schemas.microsoft.com/office/drawing/2014/main" val="2814914903"/>
                  </a:ext>
                </a:extLst>
              </a:tr>
              <a:tr h="783835">
                <a:tc>
                  <a:txBody>
                    <a:bodyPr/>
                    <a:lstStyle/>
                    <a:p>
                      <a:r>
                        <a:rPr lang="en-US"/>
                        <a:t>Sexual partners (# past year)</a:t>
                      </a:r>
                      <a:endParaRPr lang="en-US" dirty="0"/>
                    </a:p>
                  </a:txBody>
                  <a:tcPr/>
                </a:tc>
                <a:tc>
                  <a:txBody>
                    <a:bodyPr/>
                    <a:lstStyle/>
                    <a:p>
                      <a:r>
                        <a:rPr lang="en-CA" sz="1800"/>
                        <a:t>≥ 3 </a:t>
                      </a:r>
                      <a:r>
                        <a:rPr lang="en-CA"/>
                        <a:t>(</a:t>
                      </a:r>
                      <a:r>
                        <a:rPr lang="en-CA" i="1"/>
                        <a:t>M</a:t>
                      </a:r>
                      <a:r>
                        <a:rPr lang="en-CA"/>
                        <a:t> = 1.4)</a:t>
                      </a:r>
                      <a:endParaRPr lang="en-US" dirty="0"/>
                    </a:p>
                  </a:txBody>
                  <a:tcPr/>
                </a:tc>
                <a:tc>
                  <a:txBody>
                    <a:bodyPr/>
                    <a:lstStyle/>
                    <a:p>
                      <a:r>
                        <a:rPr lang="en-CA" sz="1800"/>
                        <a:t>≥ 2 </a:t>
                      </a:r>
                      <a:r>
                        <a:rPr lang="en-CA"/>
                        <a:t>(</a:t>
                      </a:r>
                      <a:r>
                        <a:rPr lang="en-CA" i="1"/>
                        <a:t>M</a:t>
                      </a:r>
                      <a:r>
                        <a:rPr lang="en-CA"/>
                        <a:t> = 1.2)</a:t>
                      </a:r>
                      <a:endParaRPr lang="en-US" dirty="0"/>
                    </a:p>
                  </a:txBody>
                  <a:tcPr/>
                </a:tc>
                <a:extLst>
                  <a:ext uri="{0D108BD9-81ED-4DB2-BD59-A6C34878D82A}">
                    <a16:rowId xmlns:a16="http://schemas.microsoft.com/office/drawing/2014/main" val="4074628523"/>
                  </a:ext>
                </a:extLst>
              </a:tr>
              <a:tr h="783835">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844775468"/>
                  </a:ext>
                </a:extLst>
              </a:tr>
            </a:tbl>
          </a:graphicData>
        </a:graphic>
      </p:graphicFrame>
    </p:spTree>
    <p:extLst>
      <p:ext uri="{BB962C8B-B14F-4D97-AF65-F5344CB8AC3E}">
        <p14:creationId xmlns:p14="http://schemas.microsoft.com/office/powerpoint/2010/main" val="309573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3CC87F-59FB-451C-B988-B9C6535090ED}"/>
              </a:ext>
            </a:extLst>
          </p:cNvPr>
          <p:cNvPicPr>
            <a:picLocks noChangeAspect="1"/>
          </p:cNvPicPr>
          <p:nvPr/>
        </p:nvPicPr>
        <p:blipFill>
          <a:blip r:embed="rId3"/>
          <a:stretch>
            <a:fillRect/>
          </a:stretch>
        </p:blipFill>
        <p:spPr>
          <a:xfrm>
            <a:off x="400050" y="166687"/>
            <a:ext cx="5695950" cy="6524625"/>
          </a:xfrm>
          <a:prstGeom prst="rect">
            <a:avLst/>
          </a:prstGeom>
        </p:spPr>
      </p:pic>
      <p:sp>
        <p:nvSpPr>
          <p:cNvPr id="3" name="Content Placeholder 5">
            <a:extLst>
              <a:ext uri="{FF2B5EF4-FFF2-40B4-BE49-F238E27FC236}">
                <a16:creationId xmlns:a16="http://schemas.microsoft.com/office/drawing/2014/main" id="{6421B4BF-4F18-418F-9CC0-47F624863896}"/>
              </a:ext>
            </a:extLst>
          </p:cNvPr>
          <p:cNvSpPr txBox="1">
            <a:spLocks/>
          </p:cNvSpPr>
          <p:nvPr/>
        </p:nvSpPr>
        <p:spPr>
          <a:xfrm>
            <a:off x="2254031" y="3867150"/>
            <a:ext cx="7865391" cy="2096430"/>
          </a:xfrm>
          <a:prstGeom prst="rect">
            <a:avLst/>
          </a:prstGeom>
          <a:effectLst>
            <a:outerShdw blurRad="50800" dist="762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lIns="91440" tIns="45720" rIns="91440" bIns="45720" rtlCol="0" anchor="ctr" anchorCtr="1">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533400" indent="-533400">
              <a:buNone/>
            </a:pPr>
            <a:r>
              <a:rPr lang="en-US" sz="2400" dirty="0"/>
              <a:t>Kingston, D. A., </a:t>
            </a:r>
            <a:r>
              <a:rPr lang="en-US" sz="2400" dirty="0" err="1"/>
              <a:t>Olver</a:t>
            </a:r>
            <a:r>
              <a:rPr lang="en-US" sz="2400" dirty="0"/>
              <a:t>, M. E., </a:t>
            </a:r>
            <a:r>
              <a:rPr lang="en-US" sz="2400" dirty="0" err="1"/>
              <a:t>Levaque</a:t>
            </a:r>
            <a:r>
              <a:rPr lang="en-US" sz="2400" dirty="0"/>
              <a:t>, E., </a:t>
            </a:r>
            <a:r>
              <a:rPr lang="en-US" sz="2400" dirty="0" err="1"/>
              <a:t>Sawatsky</a:t>
            </a:r>
            <a:r>
              <a:rPr lang="en-US" sz="2400" dirty="0"/>
              <a:t>, M., </a:t>
            </a:r>
            <a:r>
              <a:rPr lang="en-US" sz="2400" dirty="0" err="1"/>
              <a:t>Seto</a:t>
            </a:r>
            <a:r>
              <a:rPr lang="en-US" sz="2400" dirty="0"/>
              <a:t>, M., &amp; </a:t>
            </a:r>
            <a:r>
              <a:rPr lang="en-US" sz="2400" dirty="0" err="1"/>
              <a:t>Lalumière</a:t>
            </a:r>
            <a:r>
              <a:rPr lang="en-US" sz="2400" dirty="0"/>
              <a:t>, M. (2020). Establishing Canadian Metrics for Self-report Measures Used to Assess Hypersexuality. Canadian Journal of Human Sexuality</a:t>
            </a:r>
          </a:p>
          <a:p>
            <a:pPr marL="533400" indent="-533400">
              <a:buNone/>
            </a:pPr>
            <a:endParaRPr lang="en-US" sz="2400" dirty="0">
              <a:effectLst/>
            </a:endParaRPr>
          </a:p>
        </p:txBody>
      </p:sp>
    </p:spTree>
    <p:extLst>
      <p:ext uri="{BB962C8B-B14F-4D97-AF65-F5344CB8AC3E}">
        <p14:creationId xmlns:p14="http://schemas.microsoft.com/office/powerpoint/2010/main" val="280496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072C-39A9-4FBF-95BF-7FCD6F0C91EA}"/>
              </a:ext>
            </a:extLst>
          </p:cNvPr>
          <p:cNvSpPr>
            <a:spLocks noGrp="1"/>
          </p:cNvSpPr>
          <p:nvPr>
            <p:ph type="title"/>
          </p:nvPr>
        </p:nvSpPr>
        <p:spPr>
          <a:xfrm>
            <a:off x="838200" y="-61711"/>
            <a:ext cx="10515600" cy="1325563"/>
          </a:xfrm>
        </p:spPr>
        <p:txBody>
          <a:bodyPr/>
          <a:lstStyle/>
          <a:p>
            <a:r>
              <a:rPr lang="en-CA" dirty="0"/>
              <a:t>Canadian Sex Statistics</a:t>
            </a:r>
          </a:p>
        </p:txBody>
      </p:sp>
      <p:graphicFrame>
        <p:nvGraphicFramePr>
          <p:cNvPr id="4" name="Table 3">
            <a:extLst>
              <a:ext uri="{FF2B5EF4-FFF2-40B4-BE49-F238E27FC236}">
                <a16:creationId xmlns:a16="http://schemas.microsoft.com/office/drawing/2014/main" id="{D8C11200-427A-4946-9325-90CBF1D49146}"/>
              </a:ext>
            </a:extLst>
          </p:cNvPr>
          <p:cNvGraphicFramePr>
            <a:graphicFrameLocks noGrp="1"/>
          </p:cNvGraphicFramePr>
          <p:nvPr/>
        </p:nvGraphicFramePr>
        <p:xfrm>
          <a:off x="967410" y="1444486"/>
          <a:ext cx="10386392" cy="5141850"/>
        </p:xfrm>
        <a:graphic>
          <a:graphicData uri="http://schemas.openxmlformats.org/drawingml/2006/table">
            <a:tbl>
              <a:tblPr firstRow="1" firstCol="1" bandRow="1">
                <a:tableStyleId>{2D5ABB26-0587-4C30-8999-92F81FD0307C}</a:tableStyleId>
              </a:tblPr>
              <a:tblGrid>
                <a:gridCol w="3819360">
                  <a:extLst>
                    <a:ext uri="{9D8B030D-6E8A-4147-A177-3AD203B41FA5}">
                      <a16:colId xmlns:a16="http://schemas.microsoft.com/office/drawing/2014/main" val="3027511334"/>
                    </a:ext>
                  </a:extLst>
                </a:gridCol>
                <a:gridCol w="1651718">
                  <a:extLst>
                    <a:ext uri="{9D8B030D-6E8A-4147-A177-3AD203B41FA5}">
                      <a16:colId xmlns:a16="http://schemas.microsoft.com/office/drawing/2014/main" val="1077162722"/>
                    </a:ext>
                  </a:extLst>
                </a:gridCol>
                <a:gridCol w="1019689">
                  <a:extLst>
                    <a:ext uri="{9D8B030D-6E8A-4147-A177-3AD203B41FA5}">
                      <a16:colId xmlns:a16="http://schemas.microsoft.com/office/drawing/2014/main" val="3981219821"/>
                    </a:ext>
                  </a:extLst>
                </a:gridCol>
                <a:gridCol w="1349111">
                  <a:extLst>
                    <a:ext uri="{9D8B030D-6E8A-4147-A177-3AD203B41FA5}">
                      <a16:colId xmlns:a16="http://schemas.microsoft.com/office/drawing/2014/main" val="3156755174"/>
                    </a:ext>
                  </a:extLst>
                </a:gridCol>
                <a:gridCol w="1349111">
                  <a:extLst>
                    <a:ext uri="{9D8B030D-6E8A-4147-A177-3AD203B41FA5}">
                      <a16:colId xmlns:a16="http://schemas.microsoft.com/office/drawing/2014/main" val="3708457074"/>
                    </a:ext>
                  </a:extLst>
                </a:gridCol>
                <a:gridCol w="1197403">
                  <a:extLst>
                    <a:ext uri="{9D8B030D-6E8A-4147-A177-3AD203B41FA5}">
                      <a16:colId xmlns:a16="http://schemas.microsoft.com/office/drawing/2014/main" val="3600600825"/>
                    </a:ext>
                  </a:extLst>
                </a:gridCol>
              </a:tblGrid>
              <a:tr h="316745">
                <a:tc rowSpan="2">
                  <a:txBody>
                    <a:bodyPr/>
                    <a:lstStyle/>
                    <a:p>
                      <a:pPr>
                        <a:spcAft>
                          <a:spcPts val="0"/>
                        </a:spcAft>
                      </a:pPr>
                      <a:r>
                        <a:rPr lang="en-CA" sz="1800" b="1">
                          <a:solidFill>
                            <a:schemeClr val="bg1"/>
                          </a:solidFill>
                          <a:effectLst/>
                        </a:rPr>
                        <a:t>Sexual history variable</a:t>
                      </a:r>
                      <a:endParaRPr lang="en-CA"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gridSpan="2">
                  <a:txBody>
                    <a:bodyPr/>
                    <a:lstStyle/>
                    <a:p>
                      <a:pPr algn="ctr">
                        <a:spcAft>
                          <a:spcPts val="0"/>
                        </a:spcAft>
                      </a:pPr>
                      <a:r>
                        <a:rPr lang="en-CA" sz="1800" b="1">
                          <a:solidFill>
                            <a:schemeClr val="bg1"/>
                          </a:solidFill>
                          <a:effectLst/>
                        </a:rPr>
                        <a:t>Total sample</a:t>
                      </a:r>
                      <a:endParaRPr lang="en-CA"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75000"/>
                      </a:schemeClr>
                    </a:solidFill>
                  </a:tcPr>
                </a:tc>
                <a:tc hMerge="1">
                  <a:txBody>
                    <a:bodyPr/>
                    <a:lstStyle/>
                    <a:p>
                      <a:endParaRPr lang="en-CA"/>
                    </a:p>
                  </a:txBody>
                  <a:tcPr/>
                </a:tc>
                <a:tc>
                  <a:txBody>
                    <a:bodyPr/>
                    <a:lstStyle/>
                    <a:p>
                      <a:pPr algn="ctr">
                        <a:spcAft>
                          <a:spcPts val="0"/>
                        </a:spcAft>
                      </a:pPr>
                      <a:r>
                        <a:rPr lang="en-CA" sz="1800" b="1">
                          <a:solidFill>
                            <a:srgbClr val="0070C0"/>
                          </a:solidFill>
                          <a:effectLst/>
                        </a:rPr>
                        <a:t>Male</a:t>
                      </a:r>
                      <a:endParaRPr lang="en-CA"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75000"/>
                      </a:schemeClr>
                    </a:solidFill>
                  </a:tcPr>
                </a:tc>
                <a:tc>
                  <a:txBody>
                    <a:bodyPr/>
                    <a:lstStyle/>
                    <a:p>
                      <a:pPr algn="ctr">
                        <a:spcAft>
                          <a:spcPts val="0"/>
                        </a:spcAft>
                      </a:pPr>
                      <a:r>
                        <a:rPr lang="en-CA" sz="1800" b="1">
                          <a:solidFill>
                            <a:srgbClr val="0070C0"/>
                          </a:solidFill>
                          <a:effectLst/>
                        </a:rPr>
                        <a:t>Female</a:t>
                      </a:r>
                      <a:endParaRPr lang="en-CA"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75000"/>
                      </a:schemeClr>
                    </a:solidFill>
                  </a:tcPr>
                </a:tc>
                <a:tc rowSpan="2">
                  <a:txBody>
                    <a:bodyPr/>
                    <a:lstStyle/>
                    <a:p>
                      <a:pPr algn="ctr">
                        <a:spcAft>
                          <a:spcPts val="0"/>
                        </a:spcAft>
                      </a:pPr>
                      <a:r>
                        <a:rPr lang="en-CA" sz="1800" b="1">
                          <a:solidFill>
                            <a:srgbClr val="0070C0"/>
                          </a:solidFill>
                          <a:effectLst/>
                        </a:rPr>
                        <a:t>t/χ2</a:t>
                      </a:r>
                      <a:endParaRPr lang="en-CA"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601702600"/>
                  </a:ext>
                </a:extLst>
              </a:tr>
              <a:tr h="316745">
                <a:tc vMerge="1">
                  <a:txBody>
                    <a:bodyPr/>
                    <a:lstStyle/>
                    <a:p>
                      <a:endParaRPr lang="en-CA"/>
                    </a:p>
                  </a:txBody>
                  <a:tcPr/>
                </a:tc>
                <a:tc>
                  <a:txBody>
                    <a:bodyPr/>
                    <a:lstStyle/>
                    <a:p>
                      <a:pPr algn="ctr">
                        <a:spcAft>
                          <a:spcPts val="0"/>
                        </a:spcAft>
                      </a:pPr>
                      <a:r>
                        <a:rPr lang="en-CA" sz="1800" b="1">
                          <a:solidFill>
                            <a:schemeClr val="bg1"/>
                          </a:solidFill>
                          <a:effectLst/>
                        </a:rPr>
                        <a:t>Mean (SD) or %</a:t>
                      </a:r>
                      <a:endParaRPr lang="en-CA"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spcAft>
                          <a:spcPts val="0"/>
                        </a:spcAft>
                      </a:pPr>
                      <a:r>
                        <a:rPr lang="en-CA" sz="1800" b="1">
                          <a:solidFill>
                            <a:schemeClr val="bg1"/>
                          </a:solidFill>
                          <a:effectLst/>
                        </a:rPr>
                        <a:t>Range</a:t>
                      </a:r>
                      <a:endParaRPr lang="en-CA"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gridSpan="2">
                  <a:txBody>
                    <a:bodyPr/>
                    <a:lstStyle/>
                    <a:p>
                      <a:pPr algn="ctr">
                        <a:spcAft>
                          <a:spcPts val="0"/>
                        </a:spcAft>
                      </a:pPr>
                      <a:r>
                        <a:rPr lang="en-CA" sz="1800" b="1">
                          <a:solidFill>
                            <a:srgbClr val="0070C0"/>
                          </a:solidFill>
                          <a:effectLst/>
                        </a:rPr>
                        <a:t>Mean (SD) or %</a:t>
                      </a:r>
                      <a:endParaRPr lang="en-CA"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hMerge="1">
                  <a:txBody>
                    <a:bodyPr/>
                    <a:lstStyle/>
                    <a:p>
                      <a:endParaRPr lang="en-CA"/>
                    </a:p>
                  </a:txBody>
                  <a:tcPr/>
                </a:tc>
                <a:tc vMerge="1">
                  <a:txBody>
                    <a:bodyPr/>
                    <a:lstStyle/>
                    <a:p>
                      <a:endParaRPr lang="en-CA"/>
                    </a:p>
                  </a:txBody>
                  <a:tcPr/>
                </a:tc>
                <a:extLst>
                  <a:ext uri="{0D108BD9-81ED-4DB2-BD59-A6C34878D82A}">
                    <a16:rowId xmlns:a16="http://schemas.microsoft.com/office/drawing/2014/main" val="813689168"/>
                  </a:ext>
                </a:extLst>
              </a:tr>
              <a:tr h="316745">
                <a:tc>
                  <a:txBody>
                    <a:bodyPr/>
                    <a:lstStyle/>
                    <a:p>
                      <a:pPr>
                        <a:spcAft>
                          <a:spcPts val="0"/>
                        </a:spcAft>
                      </a:pPr>
                      <a:r>
                        <a:rPr lang="en-CA" sz="1800">
                          <a:effectLst/>
                        </a:rPr>
                        <a:t>Masturbation (previous month)</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T w="12700" cap="flat" cmpd="sng" algn="ctr">
                      <a:solidFill>
                        <a:schemeClr val="tx1"/>
                      </a:solidFill>
                      <a:prstDash val="solid"/>
                      <a:round/>
                      <a:headEnd type="none" w="med" len="med"/>
                      <a:tailEnd type="none" w="med" len="med"/>
                    </a:lnT>
                  </a:tcPr>
                </a:tc>
                <a:tc>
                  <a:txBody>
                    <a:bodyPr/>
                    <a:lstStyle/>
                    <a:p>
                      <a:pPr algn="ctr">
                        <a:spcAft>
                          <a:spcPts val="0"/>
                        </a:spcAft>
                      </a:pPr>
                      <a:r>
                        <a:rPr lang="en-CA" sz="1800">
                          <a:effectLst/>
                        </a:rPr>
                        <a:t>14.9 (14.2)</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T w="12700" cap="flat" cmpd="sng" algn="ctr">
                      <a:solidFill>
                        <a:schemeClr val="tx1"/>
                      </a:solidFill>
                      <a:prstDash val="solid"/>
                      <a:round/>
                      <a:headEnd type="none" w="med" len="med"/>
                      <a:tailEnd type="none" w="med" len="med"/>
                    </a:lnT>
                  </a:tcPr>
                </a:tc>
                <a:tc>
                  <a:txBody>
                    <a:bodyPr/>
                    <a:lstStyle/>
                    <a:p>
                      <a:pPr algn="ctr">
                        <a:spcAft>
                          <a:spcPts val="0"/>
                        </a:spcAft>
                      </a:pPr>
                      <a:r>
                        <a:rPr lang="en-CA" sz="1800">
                          <a:effectLst/>
                        </a:rPr>
                        <a:t>0-60</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T w="12700" cap="flat" cmpd="sng" algn="ctr">
                      <a:solidFill>
                        <a:schemeClr val="tx1"/>
                      </a:solidFill>
                      <a:prstDash val="solid"/>
                      <a:round/>
                      <a:headEnd type="none" w="med" len="med"/>
                      <a:tailEnd type="none" w="med" len="med"/>
                    </a:lnT>
                  </a:tcPr>
                </a:tc>
                <a:tc>
                  <a:txBody>
                    <a:bodyPr/>
                    <a:lstStyle/>
                    <a:p>
                      <a:pPr algn="ctr">
                        <a:spcAft>
                          <a:spcPts val="0"/>
                        </a:spcAft>
                      </a:pPr>
                      <a:r>
                        <a:rPr lang="en-CA" sz="1800">
                          <a:solidFill>
                            <a:schemeClr val="bg1">
                              <a:lumMod val="75000"/>
                            </a:schemeClr>
                          </a:solidFill>
                          <a:effectLst/>
                        </a:rPr>
                        <a:t>21.7 (14.8)</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T w="12700" cap="flat" cmpd="sng" algn="ctr">
                      <a:solidFill>
                        <a:schemeClr val="tx1"/>
                      </a:solidFill>
                      <a:prstDash val="solid"/>
                      <a:round/>
                      <a:headEnd type="none" w="med" len="med"/>
                      <a:tailEnd type="none" w="med" len="med"/>
                    </a:lnT>
                  </a:tcPr>
                </a:tc>
                <a:tc>
                  <a:txBody>
                    <a:bodyPr/>
                    <a:lstStyle/>
                    <a:p>
                      <a:pPr algn="ctr">
                        <a:spcAft>
                          <a:spcPts val="0"/>
                        </a:spcAft>
                      </a:pPr>
                      <a:r>
                        <a:rPr lang="en-CA" sz="1800">
                          <a:solidFill>
                            <a:schemeClr val="bg1">
                              <a:lumMod val="75000"/>
                            </a:schemeClr>
                          </a:solidFill>
                          <a:effectLst/>
                        </a:rPr>
                        <a:t>7.2 (8.5)</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T w="12700" cap="flat" cmpd="sng" algn="ctr">
                      <a:solidFill>
                        <a:schemeClr val="tx1"/>
                      </a:solidFill>
                      <a:prstDash val="solid"/>
                      <a:round/>
                      <a:headEnd type="none" w="med" len="med"/>
                      <a:tailEnd type="none" w="med" len="med"/>
                    </a:lnT>
                  </a:tcPr>
                </a:tc>
                <a:tc>
                  <a:txBody>
                    <a:bodyPr/>
                    <a:lstStyle/>
                    <a:p>
                      <a:pPr marL="71755">
                        <a:spcAft>
                          <a:spcPts val="0"/>
                        </a:spcAft>
                      </a:pPr>
                      <a:r>
                        <a:rPr lang="en-CA" sz="1800">
                          <a:solidFill>
                            <a:schemeClr val="bg1">
                              <a:lumMod val="75000"/>
                            </a:schemeClr>
                          </a:solidFill>
                          <a:effectLst/>
                        </a:rPr>
                        <a:t>17.51***</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79698490"/>
                  </a:ext>
                </a:extLst>
              </a:tr>
              <a:tr h="316745">
                <a:tc>
                  <a:txBody>
                    <a:bodyPr/>
                    <a:lstStyle/>
                    <a:p>
                      <a:pPr>
                        <a:spcAft>
                          <a:spcPts val="0"/>
                        </a:spcAft>
                      </a:pPr>
                      <a:r>
                        <a:rPr lang="en-CA" sz="1800">
                          <a:effectLst/>
                        </a:rPr>
                        <a:t>Masturbation (typical week)</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4.0 (4.0)</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0-30</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5.7 (4.3)</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2.0 (2.4)</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marL="71755">
                        <a:spcAft>
                          <a:spcPts val="0"/>
                        </a:spcAft>
                      </a:pPr>
                      <a:r>
                        <a:rPr lang="en-CA" sz="1800">
                          <a:solidFill>
                            <a:schemeClr val="bg1">
                              <a:lumMod val="75000"/>
                            </a:schemeClr>
                          </a:solidFill>
                          <a:effectLst/>
                        </a:rPr>
                        <a:t>15.75***</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extLst>
                  <a:ext uri="{0D108BD9-81ED-4DB2-BD59-A6C34878D82A}">
                    <a16:rowId xmlns:a16="http://schemas.microsoft.com/office/drawing/2014/main" val="206610807"/>
                  </a:ext>
                </a:extLst>
              </a:tr>
              <a:tr h="354998">
                <a:tc>
                  <a:txBody>
                    <a:bodyPr/>
                    <a:lstStyle/>
                    <a:p>
                      <a:pPr>
                        <a:spcAft>
                          <a:spcPts val="0"/>
                        </a:spcAft>
                      </a:pPr>
                      <a:r>
                        <a:rPr lang="en-CA" sz="1800">
                          <a:effectLst/>
                        </a:rPr>
                        <a:t>Sexual contact monthly (previous year)</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11.7 (14.7)</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0-60</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10.8 (13.6)</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12.7 (15.7)</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marL="107950">
                        <a:spcAft>
                          <a:spcPts val="0"/>
                        </a:spcAft>
                      </a:pPr>
                      <a:r>
                        <a:rPr lang="en-CA" sz="1800">
                          <a:solidFill>
                            <a:schemeClr val="bg1">
                              <a:lumMod val="75000"/>
                            </a:schemeClr>
                          </a:solidFill>
                          <a:effectLst/>
                        </a:rPr>
                        <a:t>-1.85</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extLst>
                  <a:ext uri="{0D108BD9-81ED-4DB2-BD59-A6C34878D82A}">
                    <a16:rowId xmlns:a16="http://schemas.microsoft.com/office/drawing/2014/main" val="1260223583"/>
                  </a:ext>
                </a:extLst>
              </a:tr>
              <a:tr h="316745">
                <a:tc>
                  <a:txBody>
                    <a:bodyPr/>
                    <a:lstStyle/>
                    <a:p>
                      <a:pPr>
                        <a:spcAft>
                          <a:spcPts val="0"/>
                        </a:spcAft>
                      </a:pPr>
                      <a:r>
                        <a:rPr lang="en-CA" sz="1800">
                          <a:effectLst/>
                        </a:rPr>
                        <a:t>Sexual contact (previous month)</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6.1 (7.9)</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0-60</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6.2 (7.9)</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6.0 (7.9)</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marL="144145">
                        <a:spcAft>
                          <a:spcPts val="0"/>
                        </a:spcAft>
                      </a:pPr>
                      <a:r>
                        <a:rPr lang="en-CA" sz="1800">
                          <a:solidFill>
                            <a:schemeClr val="bg1">
                              <a:lumMod val="75000"/>
                            </a:schemeClr>
                          </a:solidFill>
                          <a:effectLst/>
                        </a:rPr>
                        <a:t>0.28</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extLst>
                  <a:ext uri="{0D108BD9-81ED-4DB2-BD59-A6C34878D82A}">
                    <a16:rowId xmlns:a16="http://schemas.microsoft.com/office/drawing/2014/main" val="1751103674"/>
                  </a:ext>
                </a:extLst>
              </a:tr>
              <a:tr h="316745">
                <a:tc>
                  <a:txBody>
                    <a:bodyPr/>
                    <a:lstStyle/>
                    <a:p>
                      <a:pPr>
                        <a:spcAft>
                          <a:spcPts val="0"/>
                        </a:spcAft>
                      </a:pPr>
                      <a:r>
                        <a:rPr lang="en-CA" sz="1800">
                          <a:effectLst/>
                        </a:rPr>
                        <a:t>Sexual partners (lifetime)</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13.3 (32.1)</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1-500</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15.5 (39.3)</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11.2 (23.6)</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marL="144145">
                        <a:spcAft>
                          <a:spcPts val="0"/>
                        </a:spcAft>
                      </a:pPr>
                      <a:r>
                        <a:rPr lang="en-CA" sz="1800">
                          <a:solidFill>
                            <a:schemeClr val="bg1">
                              <a:lumMod val="75000"/>
                            </a:schemeClr>
                          </a:solidFill>
                          <a:effectLst/>
                        </a:rPr>
                        <a:t>1.82</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extLst>
                  <a:ext uri="{0D108BD9-81ED-4DB2-BD59-A6C34878D82A}">
                    <a16:rowId xmlns:a16="http://schemas.microsoft.com/office/drawing/2014/main" val="2964446496"/>
                  </a:ext>
                </a:extLst>
              </a:tr>
              <a:tr h="316745">
                <a:tc>
                  <a:txBody>
                    <a:bodyPr/>
                    <a:lstStyle/>
                    <a:p>
                      <a:pPr>
                        <a:spcAft>
                          <a:spcPts val="0"/>
                        </a:spcAft>
                      </a:pPr>
                      <a:r>
                        <a:rPr lang="en-CA" sz="1800">
                          <a:effectLst/>
                        </a:rPr>
                        <a:t>Sexual intercourse (previous month)</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5.9 (7.7)</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0-60</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5.9 (7.7)</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6.1 (7.7)</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marL="107950">
                        <a:spcAft>
                          <a:spcPts val="0"/>
                        </a:spcAft>
                      </a:pPr>
                      <a:r>
                        <a:rPr lang="en-CA" sz="1800">
                          <a:solidFill>
                            <a:schemeClr val="bg1">
                              <a:lumMod val="75000"/>
                            </a:schemeClr>
                          </a:solidFill>
                          <a:effectLst/>
                        </a:rPr>
                        <a:t>-0.38</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extLst>
                  <a:ext uri="{0D108BD9-81ED-4DB2-BD59-A6C34878D82A}">
                    <a16:rowId xmlns:a16="http://schemas.microsoft.com/office/drawing/2014/main" val="1896410723"/>
                  </a:ext>
                </a:extLst>
              </a:tr>
              <a:tr h="352422">
                <a:tc>
                  <a:txBody>
                    <a:bodyPr/>
                    <a:lstStyle/>
                    <a:p>
                      <a:pPr>
                        <a:spcAft>
                          <a:spcPts val="0"/>
                        </a:spcAft>
                      </a:pPr>
                      <a:r>
                        <a:rPr lang="en-CA" sz="1800">
                          <a:effectLst/>
                        </a:rPr>
                        <a:t>Sexual intercourse (previous week)</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1.4 (1.9)</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0-12</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1.5 (2.0)</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1.3 (1.9)</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marL="144145">
                        <a:spcAft>
                          <a:spcPts val="0"/>
                        </a:spcAft>
                      </a:pPr>
                      <a:r>
                        <a:rPr lang="en-CA" sz="1800">
                          <a:solidFill>
                            <a:schemeClr val="bg1">
                              <a:lumMod val="75000"/>
                            </a:schemeClr>
                          </a:solidFill>
                          <a:effectLst/>
                        </a:rPr>
                        <a:t>0.83</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extLst>
                  <a:ext uri="{0D108BD9-81ED-4DB2-BD59-A6C34878D82A}">
                    <a16:rowId xmlns:a16="http://schemas.microsoft.com/office/drawing/2014/main" val="577538642"/>
                  </a:ext>
                </a:extLst>
              </a:tr>
              <a:tr h="316745">
                <a:tc>
                  <a:txBody>
                    <a:bodyPr/>
                    <a:lstStyle/>
                    <a:p>
                      <a:pPr>
                        <a:spcAft>
                          <a:spcPts val="0"/>
                        </a:spcAft>
                      </a:pPr>
                      <a:r>
                        <a:rPr lang="en-CA" sz="1800">
                          <a:effectLst/>
                        </a:rPr>
                        <a:t>Total sexual outlet (TSO; week)</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dirty="0">
                          <a:effectLst/>
                        </a:rPr>
                        <a:t>6.2 (5.9)</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0-50</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7.2 (6.5)</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5.4 (5.4)</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marL="144145">
                        <a:spcAft>
                          <a:spcPts val="0"/>
                        </a:spcAft>
                      </a:pPr>
                      <a:r>
                        <a:rPr lang="en-CA" sz="1800">
                          <a:solidFill>
                            <a:schemeClr val="bg1">
                              <a:lumMod val="75000"/>
                            </a:schemeClr>
                          </a:solidFill>
                          <a:effectLst/>
                        </a:rPr>
                        <a:t>6.45</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extLst>
                  <a:ext uri="{0D108BD9-81ED-4DB2-BD59-A6C34878D82A}">
                    <a16:rowId xmlns:a16="http://schemas.microsoft.com/office/drawing/2014/main" val="4217125842"/>
                  </a:ext>
                </a:extLst>
              </a:tr>
              <a:tr h="316745">
                <a:tc>
                  <a:txBody>
                    <a:bodyPr/>
                    <a:lstStyle/>
                    <a:p>
                      <a:pPr>
                        <a:spcAft>
                          <a:spcPts val="0"/>
                        </a:spcAft>
                      </a:pPr>
                      <a:r>
                        <a:rPr lang="en-CA" sz="1800">
                          <a:effectLst/>
                        </a:rPr>
                        <a:t>Extramarital affair (ever)</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27.6</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31.7</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23.1</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marL="144145">
                        <a:spcAft>
                          <a:spcPts val="0"/>
                        </a:spcAft>
                      </a:pPr>
                      <a:r>
                        <a:rPr lang="en-CA" sz="1800">
                          <a:solidFill>
                            <a:schemeClr val="bg1">
                              <a:lumMod val="75000"/>
                            </a:schemeClr>
                          </a:solidFill>
                          <a:effectLst/>
                        </a:rPr>
                        <a:t>5.75*</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extLst>
                  <a:ext uri="{0D108BD9-81ED-4DB2-BD59-A6C34878D82A}">
                    <a16:rowId xmlns:a16="http://schemas.microsoft.com/office/drawing/2014/main" val="2182278625"/>
                  </a:ext>
                </a:extLst>
              </a:tr>
              <a:tr h="316745">
                <a:tc>
                  <a:txBody>
                    <a:bodyPr/>
                    <a:lstStyle/>
                    <a:p>
                      <a:pPr>
                        <a:spcAft>
                          <a:spcPts val="0"/>
                        </a:spcAft>
                      </a:pPr>
                      <a:r>
                        <a:rPr lang="en-CA" sz="1800">
                          <a:effectLst/>
                        </a:rPr>
                        <a:t>Phone sex (previous year)</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7.2</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6.0</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8.5</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marL="144145">
                        <a:spcAft>
                          <a:spcPts val="0"/>
                        </a:spcAft>
                      </a:pPr>
                      <a:r>
                        <a:rPr lang="en-CA" sz="1800">
                          <a:solidFill>
                            <a:schemeClr val="bg1">
                              <a:lumMod val="75000"/>
                            </a:schemeClr>
                          </a:solidFill>
                          <a:effectLst/>
                        </a:rPr>
                        <a:t>1.92</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extLst>
                  <a:ext uri="{0D108BD9-81ED-4DB2-BD59-A6C34878D82A}">
                    <a16:rowId xmlns:a16="http://schemas.microsoft.com/office/drawing/2014/main" val="2290402447"/>
                  </a:ext>
                </a:extLst>
              </a:tr>
              <a:tr h="316745">
                <a:tc>
                  <a:txBody>
                    <a:bodyPr/>
                    <a:lstStyle/>
                    <a:p>
                      <a:pPr>
                        <a:spcAft>
                          <a:spcPts val="0"/>
                        </a:spcAft>
                      </a:pPr>
                      <a:r>
                        <a:rPr lang="en-CA" sz="1800">
                          <a:effectLst/>
                        </a:rPr>
                        <a:t>Cybersex (previous year)</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17.1</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21.4</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12.6</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marL="71755">
                        <a:spcAft>
                          <a:spcPts val="0"/>
                        </a:spcAft>
                      </a:pPr>
                      <a:r>
                        <a:rPr lang="en-CA" sz="1800">
                          <a:solidFill>
                            <a:schemeClr val="bg1">
                              <a:lumMod val="75000"/>
                            </a:schemeClr>
                          </a:solidFill>
                          <a:effectLst/>
                        </a:rPr>
                        <a:t>11.31***</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extLst>
                  <a:ext uri="{0D108BD9-81ED-4DB2-BD59-A6C34878D82A}">
                    <a16:rowId xmlns:a16="http://schemas.microsoft.com/office/drawing/2014/main" val="3262198751"/>
                  </a:ext>
                </a:extLst>
              </a:tr>
              <a:tr h="316745">
                <a:tc>
                  <a:txBody>
                    <a:bodyPr/>
                    <a:lstStyle/>
                    <a:p>
                      <a:pPr>
                        <a:spcAft>
                          <a:spcPts val="0"/>
                        </a:spcAft>
                      </a:pPr>
                      <a:r>
                        <a:rPr lang="en-CA" sz="1800">
                          <a:effectLst/>
                        </a:rPr>
                        <a:t>Strip clubs (previous year)</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21.9</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25.1</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18.3</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marL="144145">
                        <a:spcAft>
                          <a:spcPts val="0"/>
                        </a:spcAft>
                      </a:pPr>
                      <a:r>
                        <a:rPr lang="en-CA" sz="1800">
                          <a:solidFill>
                            <a:schemeClr val="bg1">
                              <a:lumMod val="75000"/>
                            </a:schemeClr>
                          </a:solidFill>
                          <a:effectLst/>
                        </a:rPr>
                        <a:t>5.38*</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extLst>
                  <a:ext uri="{0D108BD9-81ED-4DB2-BD59-A6C34878D82A}">
                    <a16:rowId xmlns:a16="http://schemas.microsoft.com/office/drawing/2014/main" val="954998778"/>
                  </a:ext>
                </a:extLst>
              </a:tr>
              <a:tr h="316745">
                <a:tc>
                  <a:txBody>
                    <a:bodyPr/>
                    <a:lstStyle/>
                    <a:p>
                      <a:pPr>
                        <a:spcAft>
                          <a:spcPts val="0"/>
                        </a:spcAft>
                      </a:pPr>
                      <a:r>
                        <a:rPr lang="en-CA" sz="1800">
                          <a:effectLst/>
                        </a:rPr>
                        <a:t>Pay for sex (ever)</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6.9</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12.8</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0.5</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marL="71755">
                        <a:spcAft>
                          <a:spcPts val="0"/>
                        </a:spcAft>
                      </a:pPr>
                      <a:r>
                        <a:rPr lang="en-CA" sz="1800">
                          <a:solidFill>
                            <a:schemeClr val="bg1">
                              <a:lumMod val="75000"/>
                            </a:schemeClr>
                          </a:solidFill>
                          <a:effectLst/>
                        </a:rPr>
                        <a:t>48.48***</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extLst>
                  <a:ext uri="{0D108BD9-81ED-4DB2-BD59-A6C34878D82A}">
                    <a16:rowId xmlns:a16="http://schemas.microsoft.com/office/drawing/2014/main" val="2543157879"/>
                  </a:ext>
                </a:extLst>
              </a:tr>
              <a:tr h="316745">
                <a:tc>
                  <a:txBody>
                    <a:bodyPr/>
                    <a:lstStyle/>
                    <a:p>
                      <a:pPr>
                        <a:spcAft>
                          <a:spcPts val="0"/>
                        </a:spcAft>
                      </a:pPr>
                      <a:r>
                        <a:rPr lang="en-CA" sz="1800">
                          <a:effectLst/>
                        </a:rPr>
                        <a:t>Diagnosed with STI (ever)</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B w="12700" cap="flat" cmpd="sng" algn="ctr">
                      <a:solidFill>
                        <a:schemeClr val="tx1"/>
                      </a:solidFill>
                      <a:prstDash val="solid"/>
                      <a:round/>
                      <a:headEnd type="none" w="med" len="med"/>
                      <a:tailEnd type="none" w="med" len="med"/>
                    </a:lnB>
                  </a:tcPr>
                </a:tc>
                <a:tc>
                  <a:txBody>
                    <a:bodyPr/>
                    <a:lstStyle/>
                    <a:p>
                      <a:pPr algn="ctr">
                        <a:spcAft>
                          <a:spcPts val="0"/>
                        </a:spcAft>
                      </a:pPr>
                      <a:r>
                        <a:rPr lang="en-CA" sz="1800">
                          <a:effectLst/>
                        </a:rPr>
                        <a:t>10.6</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B w="12700" cap="flat" cmpd="sng" algn="ctr">
                      <a:solidFill>
                        <a:schemeClr val="tx1"/>
                      </a:solidFill>
                      <a:prstDash val="solid"/>
                      <a:round/>
                      <a:headEnd type="none" w="med" len="med"/>
                      <a:tailEnd type="none" w="med" len="med"/>
                    </a:lnB>
                  </a:tcPr>
                </a:tc>
                <a:tc>
                  <a:txBody>
                    <a:bodyPr/>
                    <a:lstStyle/>
                    <a:p>
                      <a:pPr algn="ctr">
                        <a:spcAft>
                          <a:spcPts val="0"/>
                        </a:spcAft>
                      </a:pPr>
                      <a:r>
                        <a:rPr lang="en-CA" sz="1800">
                          <a:effectLst/>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B w="12700" cap="flat" cmpd="sng" algn="ctr">
                      <a:solidFill>
                        <a:schemeClr val="tx1"/>
                      </a:solidFill>
                      <a:prstDash val="solid"/>
                      <a:round/>
                      <a:headEnd type="none" w="med" len="med"/>
                      <a:tailEnd type="none" w="med" len="med"/>
                    </a:lnB>
                  </a:tcPr>
                </a:tc>
                <a:tc>
                  <a:txBody>
                    <a:bodyPr/>
                    <a:lstStyle/>
                    <a:p>
                      <a:pPr algn="ctr">
                        <a:spcAft>
                          <a:spcPts val="0"/>
                        </a:spcAft>
                      </a:pPr>
                      <a:r>
                        <a:rPr lang="en-CA" sz="1800">
                          <a:solidFill>
                            <a:schemeClr val="bg1">
                              <a:lumMod val="75000"/>
                            </a:schemeClr>
                          </a:solidFill>
                          <a:effectLst/>
                        </a:rPr>
                        <a:t>8.7</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B w="12700" cap="flat" cmpd="sng" algn="ctr">
                      <a:solidFill>
                        <a:schemeClr val="tx1"/>
                      </a:solidFill>
                      <a:prstDash val="solid"/>
                      <a:round/>
                      <a:headEnd type="none" w="med" len="med"/>
                      <a:tailEnd type="none" w="med" len="med"/>
                    </a:lnB>
                  </a:tcPr>
                </a:tc>
                <a:tc>
                  <a:txBody>
                    <a:bodyPr/>
                    <a:lstStyle/>
                    <a:p>
                      <a:pPr algn="ctr">
                        <a:spcAft>
                          <a:spcPts val="0"/>
                        </a:spcAft>
                      </a:pPr>
                      <a:r>
                        <a:rPr lang="en-CA" sz="1800">
                          <a:solidFill>
                            <a:schemeClr val="bg1">
                              <a:lumMod val="75000"/>
                            </a:schemeClr>
                          </a:solidFill>
                          <a:effectLst/>
                        </a:rPr>
                        <a:t>13.2</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B w="12700" cap="flat" cmpd="sng" algn="ctr">
                      <a:solidFill>
                        <a:schemeClr val="tx1"/>
                      </a:solidFill>
                      <a:prstDash val="solid"/>
                      <a:round/>
                      <a:headEnd type="none" w="med" len="med"/>
                      <a:tailEnd type="none" w="med" len="med"/>
                    </a:lnB>
                  </a:tcPr>
                </a:tc>
                <a:tc>
                  <a:txBody>
                    <a:bodyPr/>
                    <a:lstStyle/>
                    <a:p>
                      <a:pPr marL="144145">
                        <a:spcAft>
                          <a:spcPts val="0"/>
                        </a:spcAft>
                      </a:pPr>
                      <a:r>
                        <a:rPr lang="en-CA" sz="1800" dirty="0">
                          <a:solidFill>
                            <a:schemeClr val="bg1">
                              <a:lumMod val="75000"/>
                            </a:schemeClr>
                          </a:solidFill>
                          <a:effectLst/>
                        </a:rPr>
                        <a:t>5.05*</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9445909"/>
                  </a:ext>
                </a:extLst>
              </a:tr>
            </a:tbl>
          </a:graphicData>
        </a:graphic>
      </p:graphicFrame>
      <p:sp>
        <p:nvSpPr>
          <p:cNvPr id="3" name="Oval 2">
            <a:extLst>
              <a:ext uri="{FF2B5EF4-FFF2-40B4-BE49-F238E27FC236}">
                <a16:creationId xmlns:a16="http://schemas.microsoft.com/office/drawing/2014/main" id="{B69A9E08-C0C8-930E-A5E4-13C450CD8F0C}"/>
              </a:ext>
            </a:extLst>
          </p:cNvPr>
          <p:cNvSpPr/>
          <p:nvPr/>
        </p:nvSpPr>
        <p:spPr>
          <a:xfrm>
            <a:off x="4838217" y="1932973"/>
            <a:ext cx="1585732" cy="55558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CF29BF5-82EB-2091-FAA2-C7C7D3AA8973}"/>
              </a:ext>
            </a:extLst>
          </p:cNvPr>
          <p:cNvSpPr/>
          <p:nvPr/>
        </p:nvSpPr>
        <p:spPr>
          <a:xfrm>
            <a:off x="4815067" y="4224931"/>
            <a:ext cx="1585732" cy="55558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307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9A254D-7F4F-6819-E5E6-A268FDD13178}"/>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Controversy </a:t>
            </a:r>
          </a:p>
        </p:txBody>
      </p:sp>
      <p:sp>
        <p:nvSpPr>
          <p:cNvPr id="3" name="Content Placeholder 2">
            <a:extLst>
              <a:ext uri="{FF2B5EF4-FFF2-40B4-BE49-F238E27FC236}">
                <a16:creationId xmlns:a16="http://schemas.microsoft.com/office/drawing/2014/main" id="{C1308775-523E-FFDC-03BC-136E1D61F4ED}"/>
              </a:ext>
            </a:extLst>
          </p:cNvPr>
          <p:cNvSpPr>
            <a:spLocks noGrp="1"/>
          </p:cNvSpPr>
          <p:nvPr>
            <p:ph idx="1"/>
          </p:nvPr>
        </p:nvSpPr>
        <p:spPr>
          <a:xfrm>
            <a:off x="1371599" y="2318197"/>
            <a:ext cx="9724031" cy="3683358"/>
          </a:xfrm>
        </p:spPr>
        <p:txBody>
          <a:bodyPr anchor="ctr">
            <a:normAutofit/>
          </a:bodyPr>
          <a:lstStyle/>
          <a:p>
            <a:r>
              <a:rPr lang="en-US" sz="3600" dirty="0"/>
              <a:t>Value laden concept</a:t>
            </a:r>
          </a:p>
          <a:p>
            <a:r>
              <a:rPr lang="en-US" sz="3600" dirty="0"/>
              <a:t>Disorder vs symptom</a:t>
            </a:r>
          </a:p>
          <a:p>
            <a:r>
              <a:rPr lang="en-US" sz="3600" dirty="0"/>
              <a:t>Pathologizing healthy sexual behavior</a:t>
            </a:r>
          </a:p>
          <a:p>
            <a:r>
              <a:rPr lang="en-US" sz="3600" dirty="0"/>
              <a:t>Lack of research</a:t>
            </a:r>
          </a:p>
          <a:p>
            <a:r>
              <a:rPr lang="en-US" sz="3600" dirty="0"/>
              <a:t>Clinical implications</a:t>
            </a:r>
          </a:p>
          <a:p>
            <a:pPr marL="0" marR="0" lvl="0" indent="0">
              <a:spcBef>
                <a:spcPts val="0"/>
              </a:spcBef>
              <a:spcAft>
                <a:spcPts val="0"/>
              </a:spcAft>
              <a:buNone/>
            </a:pPr>
            <a:endParaRPr lang="en-US" sz="2000" dirty="0"/>
          </a:p>
        </p:txBody>
      </p:sp>
      <p:sp>
        <p:nvSpPr>
          <p:cNvPr id="4" name="TextBox 3">
            <a:extLst>
              <a:ext uri="{FF2B5EF4-FFF2-40B4-BE49-F238E27FC236}">
                <a16:creationId xmlns:a16="http://schemas.microsoft.com/office/drawing/2014/main" id="{8EDB0609-9545-61DC-AAF3-B67890B9615F}"/>
              </a:ext>
            </a:extLst>
          </p:cNvPr>
          <p:cNvSpPr txBox="1"/>
          <p:nvPr/>
        </p:nvSpPr>
        <p:spPr>
          <a:xfrm>
            <a:off x="7412018" y="6311900"/>
            <a:ext cx="4626331" cy="369332"/>
          </a:xfrm>
          <a:prstGeom prst="rect">
            <a:avLst/>
          </a:prstGeom>
          <a:noFill/>
        </p:spPr>
        <p:txBody>
          <a:bodyPr wrap="none" rtlCol="0">
            <a:spAutoFit/>
          </a:bodyPr>
          <a:lstStyle/>
          <a:p>
            <a:r>
              <a:rPr lang="en-US" sz="1800" dirty="0"/>
              <a:t>(Giles, 2006; Ley, 2012; Levine &amp; </a:t>
            </a:r>
            <a:r>
              <a:rPr lang="en-US" sz="1800" dirty="0" err="1"/>
              <a:t>Troiden</a:t>
            </a:r>
            <a:r>
              <a:rPr lang="en-US" sz="1800" dirty="0"/>
              <a:t>, 1988)</a:t>
            </a:r>
            <a:endParaRPr lang="en-US" dirty="0"/>
          </a:p>
        </p:txBody>
      </p:sp>
    </p:spTree>
    <p:extLst>
      <p:ext uri="{BB962C8B-B14F-4D97-AF65-F5344CB8AC3E}">
        <p14:creationId xmlns:p14="http://schemas.microsoft.com/office/powerpoint/2010/main" val="59844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072C-39A9-4FBF-95BF-7FCD6F0C91EA}"/>
              </a:ext>
            </a:extLst>
          </p:cNvPr>
          <p:cNvSpPr>
            <a:spLocks noGrp="1"/>
          </p:cNvSpPr>
          <p:nvPr>
            <p:ph type="title"/>
          </p:nvPr>
        </p:nvSpPr>
        <p:spPr>
          <a:xfrm>
            <a:off x="866774" y="209757"/>
            <a:ext cx="9144000" cy="1143000"/>
          </a:xfrm>
        </p:spPr>
        <p:txBody>
          <a:bodyPr/>
          <a:lstStyle/>
          <a:p>
            <a:r>
              <a:rPr lang="en-CA" dirty="0"/>
              <a:t>Canadian Sex Statistics</a:t>
            </a:r>
          </a:p>
        </p:txBody>
      </p:sp>
      <p:graphicFrame>
        <p:nvGraphicFramePr>
          <p:cNvPr id="4" name="Table 3">
            <a:extLst>
              <a:ext uri="{FF2B5EF4-FFF2-40B4-BE49-F238E27FC236}">
                <a16:creationId xmlns:a16="http://schemas.microsoft.com/office/drawing/2014/main" id="{D8C11200-427A-4946-9325-90CBF1D49146}"/>
              </a:ext>
            </a:extLst>
          </p:cNvPr>
          <p:cNvGraphicFramePr>
            <a:graphicFrameLocks noGrp="1"/>
          </p:cNvGraphicFramePr>
          <p:nvPr/>
        </p:nvGraphicFramePr>
        <p:xfrm>
          <a:off x="967410" y="1444486"/>
          <a:ext cx="10386392" cy="5141850"/>
        </p:xfrm>
        <a:graphic>
          <a:graphicData uri="http://schemas.openxmlformats.org/drawingml/2006/table">
            <a:tbl>
              <a:tblPr firstRow="1" firstCol="1" bandRow="1">
                <a:tableStyleId>{2D5ABB26-0587-4C30-8999-92F81FD0307C}</a:tableStyleId>
              </a:tblPr>
              <a:tblGrid>
                <a:gridCol w="3819360">
                  <a:extLst>
                    <a:ext uri="{9D8B030D-6E8A-4147-A177-3AD203B41FA5}">
                      <a16:colId xmlns:a16="http://schemas.microsoft.com/office/drawing/2014/main" val="3027511334"/>
                    </a:ext>
                  </a:extLst>
                </a:gridCol>
                <a:gridCol w="1651718">
                  <a:extLst>
                    <a:ext uri="{9D8B030D-6E8A-4147-A177-3AD203B41FA5}">
                      <a16:colId xmlns:a16="http://schemas.microsoft.com/office/drawing/2014/main" val="1077162722"/>
                    </a:ext>
                  </a:extLst>
                </a:gridCol>
                <a:gridCol w="1019689">
                  <a:extLst>
                    <a:ext uri="{9D8B030D-6E8A-4147-A177-3AD203B41FA5}">
                      <a16:colId xmlns:a16="http://schemas.microsoft.com/office/drawing/2014/main" val="3981219821"/>
                    </a:ext>
                  </a:extLst>
                </a:gridCol>
                <a:gridCol w="1349111">
                  <a:extLst>
                    <a:ext uri="{9D8B030D-6E8A-4147-A177-3AD203B41FA5}">
                      <a16:colId xmlns:a16="http://schemas.microsoft.com/office/drawing/2014/main" val="3156755174"/>
                    </a:ext>
                  </a:extLst>
                </a:gridCol>
                <a:gridCol w="1349111">
                  <a:extLst>
                    <a:ext uri="{9D8B030D-6E8A-4147-A177-3AD203B41FA5}">
                      <a16:colId xmlns:a16="http://schemas.microsoft.com/office/drawing/2014/main" val="3708457074"/>
                    </a:ext>
                  </a:extLst>
                </a:gridCol>
                <a:gridCol w="1197403">
                  <a:extLst>
                    <a:ext uri="{9D8B030D-6E8A-4147-A177-3AD203B41FA5}">
                      <a16:colId xmlns:a16="http://schemas.microsoft.com/office/drawing/2014/main" val="3600600825"/>
                    </a:ext>
                  </a:extLst>
                </a:gridCol>
              </a:tblGrid>
              <a:tr h="316745">
                <a:tc rowSpan="2">
                  <a:txBody>
                    <a:bodyPr/>
                    <a:lstStyle/>
                    <a:p>
                      <a:pPr>
                        <a:spcAft>
                          <a:spcPts val="0"/>
                        </a:spcAft>
                      </a:pPr>
                      <a:r>
                        <a:rPr lang="en-CA" sz="1800" b="1" dirty="0">
                          <a:solidFill>
                            <a:schemeClr val="bg1"/>
                          </a:solidFill>
                          <a:effectLst/>
                        </a:rPr>
                        <a:t>Sexual history variable</a:t>
                      </a:r>
                      <a:endParaRPr lang="en-CA"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gridSpan="2">
                  <a:txBody>
                    <a:bodyPr/>
                    <a:lstStyle/>
                    <a:p>
                      <a:pPr algn="ctr">
                        <a:spcAft>
                          <a:spcPts val="0"/>
                        </a:spcAft>
                      </a:pPr>
                      <a:r>
                        <a:rPr lang="en-CA" sz="1800" b="1" dirty="0">
                          <a:solidFill>
                            <a:srgbClr val="0070C0"/>
                          </a:solidFill>
                          <a:effectLst/>
                        </a:rPr>
                        <a:t>Total sample</a:t>
                      </a:r>
                      <a:endParaRPr lang="en-CA"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75000"/>
                      </a:schemeClr>
                    </a:solidFill>
                  </a:tcPr>
                </a:tc>
                <a:tc hMerge="1">
                  <a:txBody>
                    <a:bodyPr/>
                    <a:lstStyle/>
                    <a:p>
                      <a:endParaRPr lang="en-CA"/>
                    </a:p>
                  </a:txBody>
                  <a:tcPr/>
                </a:tc>
                <a:tc>
                  <a:txBody>
                    <a:bodyPr/>
                    <a:lstStyle/>
                    <a:p>
                      <a:pPr algn="ctr">
                        <a:spcAft>
                          <a:spcPts val="0"/>
                        </a:spcAft>
                      </a:pPr>
                      <a:r>
                        <a:rPr lang="en-CA" sz="1800" b="1" dirty="0">
                          <a:solidFill>
                            <a:schemeClr val="bg1"/>
                          </a:solidFill>
                          <a:effectLst/>
                        </a:rPr>
                        <a:t>Male</a:t>
                      </a:r>
                      <a:endParaRPr lang="en-CA"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75000"/>
                      </a:schemeClr>
                    </a:solidFill>
                  </a:tcPr>
                </a:tc>
                <a:tc>
                  <a:txBody>
                    <a:bodyPr/>
                    <a:lstStyle/>
                    <a:p>
                      <a:pPr algn="ctr">
                        <a:spcAft>
                          <a:spcPts val="0"/>
                        </a:spcAft>
                      </a:pPr>
                      <a:r>
                        <a:rPr lang="en-CA" sz="1800" b="1" dirty="0">
                          <a:solidFill>
                            <a:schemeClr val="bg1"/>
                          </a:solidFill>
                          <a:effectLst/>
                        </a:rPr>
                        <a:t>Female</a:t>
                      </a:r>
                      <a:endParaRPr lang="en-CA"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75000"/>
                      </a:schemeClr>
                    </a:solidFill>
                  </a:tcPr>
                </a:tc>
                <a:tc rowSpan="2">
                  <a:txBody>
                    <a:bodyPr/>
                    <a:lstStyle/>
                    <a:p>
                      <a:pPr algn="ctr">
                        <a:spcAft>
                          <a:spcPts val="0"/>
                        </a:spcAft>
                      </a:pPr>
                      <a:r>
                        <a:rPr lang="en-CA" sz="1800" b="1" dirty="0">
                          <a:solidFill>
                            <a:schemeClr val="bg1"/>
                          </a:solidFill>
                          <a:effectLst/>
                        </a:rPr>
                        <a:t>t/χ2</a:t>
                      </a:r>
                      <a:endParaRPr lang="en-CA"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601702600"/>
                  </a:ext>
                </a:extLst>
              </a:tr>
              <a:tr h="316745">
                <a:tc vMerge="1">
                  <a:txBody>
                    <a:bodyPr/>
                    <a:lstStyle/>
                    <a:p>
                      <a:endParaRPr lang="en-CA"/>
                    </a:p>
                  </a:txBody>
                  <a:tcPr/>
                </a:tc>
                <a:tc>
                  <a:txBody>
                    <a:bodyPr/>
                    <a:lstStyle/>
                    <a:p>
                      <a:pPr algn="ctr">
                        <a:spcAft>
                          <a:spcPts val="0"/>
                        </a:spcAft>
                      </a:pPr>
                      <a:r>
                        <a:rPr lang="en-CA" sz="1800" b="1" dirty="0">
                          <a:solidFill>
                            <a:srgbClr val="0070C0"/>
                          </a:solidFill>
                          <a:effectLst/>
                        </a:rPr>
                        <a:t>Mean (SD) or %</a:t>
                      </a:r>
                      <a:endParaRPr lang="en-CA"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spcAft>
                          <a:spcPts val="0"/>
                        </a:spcAft>
                      </a:pPr>
                      <a:r>
                        <a:rPr lang="en-CA" sz="1800" b="1" dirty="0">
                          <a:solidFill>
                            <a:srgbClr val="0070C0"/>
                          </a:solidFill>
                          <a:effectLst/>
                        </a:rPr>
                        <a:t>Range</a:t>
                      </a:r>
                      <a:endParaRPr lang="en-CA"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gridSpan="2">
                  <a:txBody>
                    <a:bodyPr/>
                    <a:lstStyle/>
                    <a:p>
                      <a:pPr algn="ctr">
                        <a:spcAft>
                          <a:spcPts val="0"/>
                        </a:spcAft>
                      </a:pPr>
                      <a:r>
                        <a:rPr lang="en-CA" sz="1800" b="1" dirty="0">
                          <a:solidFill>
                            <a:schemeClr val="bg1"/>
                          </a:solidFill>
                          <a:effectLst/>
                        </a:rPr>
                        <a:t>Mean (SD) or %</a:t>
                      </a:r>
                      <a:endParaRPr lang="en-CA"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hMerge="1">
                  <a:txBody>
                    <a:bodyPr/>
                    <a:lstStyle/>
                    <a:p>
                      <a:endParaRPr lang="en-CA"/>
                    </a:p>
                  </a:txBody>
                  <a:tcPr/>
                </a:tc>
                <a:tc vMerge="1">
                  <a:txBody>
                    <a:bodyPr/>
                    <a:lstStyle/>
                    <a:p>
                      <a:endParaRPr lang="en-CA"/>
                    </a:p>
                  </a:txBody>
                  <a:tcPr/>
                </a:tc>
                <a:extLst>
                  <a:ext uri="{0D108BD9-81ED-4DB2-BD59-A6C34878D82A}">
                    <a16:rowId xmlns:a16="http://schemas.microsoft.com/office/drawing/2014/main" val="813689168"/>
                  </a:ext>
                </a:extLst>
              </a:tr>
              <a:tr h="316745">
                <a:tc>
                  <a:txBody>
                    <a:bodyPr/>
                    <a:lstStyle/>
                    <a:p>
                      <a:pPr>
                        <a:spcAft>
                          <a:spcPts val="0"/>
                        </a:spcAft>
                      </a:pPr>
                      <a:r>
                        <a:rPr lang="en-CA" sz="1800">
                          <a:effectLst/>
                        </a:rPr>
                        <a:t>Masturbation (previous month)</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T w="12700" cap="flat" cmpd="sng" algn="ctr">
                      <a:solidFill>
                        <a:schemeClr val="tx1"/>
                      </a:solidFill>
                      <a:prstDash val="solid"/>
                      <a:round/>
                      <a:headEnd type="none" w="med" len="med"/>
                      <a:tailEnd type="none" w="med" len="med"/>
                    </a:lnT>
                  </a:tcPr>
                </a:tc>
                <a:tc>
                  <a:txBody>
                    <a:bodyPr/>
                    <a:lstStyle/>
                    <a:p>
                      <a:pPr algn="ctr">
                        <a:spcAft>
                          <a:spcPts val="0"/>
                        </a:spcAft>
                      </a:pPr>
                      <a:r>
                        <a:rPr lang="en-CA" sz="1800" dirty="0">
                          <a:solidFill>
                            <a:schemeClr val="bg1">
                              <a:lumMod val="75000"/>
                            </a:schemeClr>
                          </a:solidFill>
                          <a:effectLst/>
                        </a:rPr>
                        <a:t>14.9 (14.2)</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T w="12700" cap="flat" cmpd="sng" algn="ctr">
                      <a:solidFill>
                        <a:schemeClr val="tx1"/>
                      </a:solidFill>
                      <a:prstDash val="solid"/>
                      <a:round/>
                      <a:headEnd type="none" w="med" len="med"/>
                      <a:tailEnd type="none" w="med" len="med"/>
                    </a:lnT>
                  </a:tcPr>
                </a:tc>
                <a:tc>
                  <a:txBody>
                    <a:bodyPr/>
                    <a:lstStyle/>
                    <a:p>
                      <a:pPr algn="ctr">
                        <a:spcAft>
                          <a:spcPts val="0"/>
                        </a:spcAft>
                      </a:pPr>
                      <a:r>
                        <a:rPr lang="en-CA" sz="1800">
                          <a:solidFill>
                            <a:schemeClr val="bg1">
                              <a:lumMod val="75000"/>
                            </a:schemeClr>
                          </a:solidFill>
                          <a:effectLst/>
                        </a:rPr>
                        <a:t>0-60</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T w="12700" cap="flat" cmpd="sng" algn="ctr">
                      <a:solidFill>
                        <a:schemeClr val="tx1"/>
                      </a:solidFill>
                      <a:prstDash val="solid"/>
                      <a:round/>
                      <a:headEnd type="none" w="med" len="med"/>
                      <a:tailEnd type="none" w="med" len="med"/>
                    </a:lnT>
                  </a:tcPr>
                </a:tc>
                <a:tc>
                  <a:txBody>
                    <a:bodyPr/>
                    <a:lstStyle/>
                    <a:p>
                      <a:pPr algn="ctr">
                        <a:spcAft>
                          <a:spcPts val="0"/>
                        </a:spcAft>
                      </a:pPr>
                      <a:r>
                        <a:rPr lang="en-CA" sz="1800">
                          <a:effectLst/>
                        </a:rPr>
                        <a:t>21.7 (14.8)</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T w="12700" cap="flat" cmpd="sng" algn="ctr">
                      <a:solidFill>
                        <a:schemeClr val="tx1"/>
                      </a:solidFill>
                      <a:prstDash val="solid"/>
                      <a:round/>
                      <a:headEnd type="none" w="med" len="med"/>
                      <a:tailEnd type="none" w="med" len="med"/>
                    </a:lnT>
                  </a:tcPr>
                </a:tc>
                <a:tc>
                  <a:txBody>
                    <a:bodyPr/>
                    <a:lstStyle/>
                    <a:p>
                      <a:pPr algn="ctr">
                        <a:spcAft>
                          <a:spcPts val="0"/>
                        </a:spcAft>
                      </a:pPr>
                      <a:r>
                        <a:rPr lang="en-CA" sz="1800">
                          <a:effectLst/>
                        </a:rPr>
                        <a:t>7.2 (8.5)</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T w="12700" cap="flat" cmpd="sng" algn="ctr">
                      <a:solidFill>
                        <a:schemeClr val="tx1"/>
                      </a:solidFill>
                      <a:prstDash val="solid"/>
                      <a:round/>
                      <a:headEnd type="none" w="med" len="med"/>
                      <a:tailEnd type="none" w="med" len="med"/>
                    </a:lnT>
                  </a:tcPr>
                </a:tc>
                <a:tc>
                  <a:txBody>
                    <a:bodyPr/>
                    <a:lstStyle/>
                    <a:p>
                      <a:pPr marL="71755">
                        <a:spcAft>
                          <a:spcPts val="0"/>
                        </a:spcAft>
                      </a:pPr>
                      <a:r>
                        <a:rPr lang="en-CA" sz="1800">
                          <a:effectLst/>
                        </a:rPr>
                        <a:t>17.51***</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79698490"/>
                  </a:ext>
                </a:extLst>
              </a:tr>
              <a:tr h="316745">
                <a:tc>
                  <a:txBody>
                    <a:bodyPr/>
                    <a:lstStyle/>
                    <a:p>
                      <a:pPr>
                        <a:spcAft>
                          <a:spcPts val="0"/>
                        </a:spcAft>
                      </a:pPr>
                      <a:r>
                        <a:rPr lang="en-CA" sz="1800">
                          <a:effectLst/>
                        </a:rPr>
                        <a:t>Masturbation (typical week)</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dirty="0">
                          <a:solidFill>
                            <a:schemeClr val="bg1">
                              <a:lumMod val="75000"/>
                            </a:schemeClr>
                          </a:solidFill>
                          <a:effectLst/>
                        </a:rPr>
                        <a:t>4.0 (4.0)</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0-30</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5.7 (4.3)</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dirty="0">
                          <a:effectLst/>
                        </a:rPr>
                        <a:t>2.0 (2.4)</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marL="71755">
                        <a:spcAft>
                          <a:spcPts val="0"/>
                        </a:spcAft>
                      </a:pPr>
                      <a:r>
                        <a:rPr lang="en-CA" sz="1800">
                          <a:effectLst/>
                        </a:rPr>
                        <a:t>15.75***</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extLst>
                  <a:ext uri="{0D108BD9-81ED-4DB2-BD59-A6C34878D82A}">
                    <a16:rowId xmlns:a16="http://schemas.microsoft.com/office/drawing/2014/main" val="206610807"/>
                  </a:ext>
                </a:extLst>
              </a:tr>
              <a:tr h="354998">
                <a:tc>
                  <a:txBody>
                    <a:bodyPr/>
                    <a:lstStyle/>
                    <a:p>
                      <a:pPr>
                        <a:spcAft>
                          <a:spcPts val="0"/>
                        </a:spcAft>
                      </a:pPr>
                      <a:r>
                        <a:rPr lang="en-CA" sz="1800" dirty="0">
                          <a:effectLst/>
                        </a:rPr>
                        <a:t>Sexual contact monthly (previous year)</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dirty="0">
                          <a:solidFill>
                            <a:schemeClr val="bg1">
                              <a:lumMod val="75000"/>
                            </a:schemeClr>
                          </a:solidFill>
                          <a:effectLst/>
                        </a:rPr>
                        <a:t>11.7 (14.7)</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0-60</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10.8 (13.6)</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12.7 (15.7)</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marL="107950">
                        <a:spcAft>
                          <a:spcPts val="0"/>
                        </a:spcAft>
                      </a:pPr>
                      <a:r>
                        <a:rPr lang="en-CA" sz="1800">
                          <a:effectLst/>
                        </a:rPr>
                        <a:t>-1.85</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extLst>
                  <a:ext uri="{0D108BD9-81ED-4DB2-BD59-A6C34878D82A}">
                    <a16:rowId xmlns:a16="http://schemas.microsoft.com/office/drawing/2014/main" val="1260223583"/>
                  </a:ext>
                </a:extLst>
              </a:tr>
              <a:tr h="316745">
                <a:tc>
                  <a:txBody>
                    <a:bodyPr/>
                    <a:lstStyle/>
                    <a:p>
                      <a:pPr>
                        <a:spcAft>
                          <a:spcPts val="0"/>
                        </a:spcAft>
                      </a:pPr>
                      <a:r>
                        <a:rPr lang="en-CA" sz="1800">
                          <a:effectLst/>
                        </a:rPr>
                        <a:t>Sexual contact (previous month)</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dirty="0">
                          <a:solidFill>
                            <a:schemeClr val="bg1">
                              <a:lumMod val="75000"/>
                            </a:schemeClr>
                          </a:solidFill>
                          <a:effectLst/>
                        </a:rPr>
                        <a:t>6.1 (7.9)</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0-60</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6.2 (7.9)</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6.0 (7.9)</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marL="144145">
                        <a:spcAft>
                          <a:spcPts val="0"/>
                        </a:spcAft>
                      </a:pPr>
                      <a:r>
                        <a:rPr lang="en-CA" sz="1800">
                          <a:effectLst/>
                        </a:rPr>
                        <a:t>0.28</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extLst>
                  <a:ext uri="{0D108BD9-81ED-4DB2-BD59-A6C34878D82A}">
                    <a16:rowId xmlns:a16="http://schemas.microsoft.com/office/drawing/2014/main" val="1751103674"/>
                  </a:ext>
                </a:extLst>
              </a:tr>
              <a:tr h="316745">
                <a:tc>
                  <a:txBody>
                    <a:bodyPr/>
                    <a:lstStyle/>
                    <a:p>
                      <a:pPr>
                        <a:spcAft>
                          <a:spcPts val="0"/>
                        </a:spcAft>
                      </a:pPr>
                      <a:r>
                        <a:rPr lang="en-CA" sz="1800">
                          <a:effectLst/>
                        </a:rPr>
                        <a:t>Sexual partners (lifetime)</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dirty="0">
                          <a:solidFill>
                            <a:schemeClr val="bg1">
                              <a:lumMod val="75000"/>
                            </a:schemeClr>
                          </a:solidFill>
                          <a:effectLst/>
                        </a:rPr>
                        <a:t>13.3 (32.1)</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1-500</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15.5 (39.3)</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11.2 (23.6)</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marL="144145">
                        <a:spcAft>
                          <a:spcPts val="0"/>
                        </a:spcAft>
                      </a:pPr>
                      <a:r>
                        <a:rPr lang="en-CA" sz="1800">
                          <a:effectLst/>
                        </a:rPr>
                        <a:t>1.82</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extLst>
                  <a:ext uri="{0D108BD9-81ED-4DB2-BD59-A6C34878D82A}">
                    <a16:rowId xmlns:a16="http://schemas.microsoft.com/office/drawing/2014/main" val="2964446496"/>
                  </a:ext>
                </a:extLst>
              </a:tr>
              <a:tr h="316745">
                <a:tc>
                  <a:txBody>
                    <a:bodyPr/>
                    <a:lstStyle/>
                    <a:p>
                      <a:pPr>
                        <a:spcAft>
                          <a:spcPts val="0"/>
                        </a:spcAft>
                      </a:pPr>
                      <a:r>
                        <a:rPr lang="en-CA" sz="1800" dirty="0">
                          <a:effectLst/>
                        </a:rPr>
                        <a:t>Sexual intercourse (previous month)</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dirty="0">
                          <a:solidFill>
                            <a:schemeClr val="bg1">
                              <a:lumMod val="75000"/>
                            </a:schemeClr>
                          </a:solidFill>
                          <a:effectLst/>
                        </a:rPr>
                        <a:t>5.9 (7.7)</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0-60</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5.9 (7.7)</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6.1 (7.7)</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marL="107950">
                        <a:spcAft>
                          <a:spcPts val="0"/>
                        </a:spcAft>
                      </a:pPr>
                      <a:r>
                        <a:rPr lang="en-CA" sz="1800">
                          <a:effectLst/>
                        </a:rPr>
                        <a:t>-0.38</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extLst>
                  <a:ext uri="{0D108BD9-81ED-4DB2-BD59-A6C34878D82A}">
                    <a16:rowId xmlns:a16="http://schemas.microsoft.com/office/drawing/2014/main" val="1896410723"/>
                  </a:ext>
                </a:extLst>
              </a:tr>
              <a:tr h="352422">
                <a:tc>
                  <a:txBody>
                    <a:bodyPr/>
                    <a:lstStyle/>
                    <a:p>
                      <a:pPr>
                        <a:spcAft>
                          <a:spcPts val="0"/>
                        </a:spcAft>
                      </a:pPr>
                      <a:r>
                        <a:rPr lang="en-CA" sz="1800" dirty="0">
                          <a:effectLst/>
                        </a:rPr>
                        <a:t>Sexual intercourse (previous week)</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dirty="0">
                          <a:solidFill>
                            <a:schemeClr val="bg1">
                              <a:lumMod val="75000"/>
                            </a:schemeClr>
                          </a:solidFill>
                          <a:effectLst/>
                        </a:rPr>
                        <a:t>1.4 (1.9)</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dirty="0">
                          <a:solidFill>
                            <a:schemeClr val="bg1">
                              <a:lumMod val="75000"/>
                            </a:schemeClr>
                          </a:solidFill>
                          <a:effectLst/>
                        </a:rPr>
                        <a:t>0-12</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dirty="0">
                          <a:effectLst/>
                        </a:rPr>
                        <a:t>1.5 (2.0)</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dirty="0">
                          <a:effectLst/>
                        </a:rPr>
                        <a:t>1.3 (1.9)</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marL="144145">
                        <a:spcAft>
                          <a:spcPts val="0"/>
                        </a:spcAft>
                      </a:pPr>
                      <a:r>
                        <a:rPr lang="en-CA" sz="1800" dirty="0">
                          <a:effectLst/>
                        </a:rPr>
                        <a:t>0.83</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extLst>
                  <a:ext uri="{0D108BD9-81ED-4DB2-BD59-A6C34878D82A}">
                    <a16:rowId xmlns:a16="http://schemas.microsoft.com/office/drawing/2014/main" val="577538642"/>
                  </a:ext>
                </a:extLst>
              </a:tr>
              <a:tr h="316745">
                <a:tc>
                  <a:txBody>
                    <a:bodyPr/>
                    <a:lstStyle/>
                    <a:p>
                      <a:pPr>
                        <a:spcAft>
                          <a:spcPts val="0"/>
                        </a:spcAft>
                      </a:pPr>
                      <a:r>
                        <a:rPr lang="en-CA" sz="1800" dirty="0">
                          <a:effectLst/>
                        </a:rPr>
                        <a:t>Total sexual outlet (TSO; week)</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dirty="0">
                          <a:solidFill>
                            <a:schemeClr val="bg1">
                              <a:lumMod val="75000"/>
                            </a:schemeClr>
                          </a:solidFill>
                          <a:effectLst/>
                        </a:rPr>
                        <a:t>6.2 (5.9)</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0-50</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7.2 (6.5)</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5.4 (5.4)</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marL="144145">
                        <a:spcAft>
                          <a:spcPts val="0"/>
                        </a:spcAft>
                      </a:pPr>
                      <a:r>
                        <a:rPr lang="en-CA" sz="1800" dirty="0">
                          <a:effectLst/>
                        </a:rPr>
                        <a:t>6.45***</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extLst>
                  <a:ext uri="{0D108BD9-81ED-4DB2-BD59-A6C34878D82A}">
                    <a16:rowId xmlns:a16="http://schemas.microsoft.com/office/drawing/2014/main" val="4217125842"/>
                  </a:ext>
                </a:extLst>
              </a:tr>
              <a:tr h="316745">
                <a:tc>
                  <a:txBody>
                    <a:bodyPr/>
                    <a:lstStyle/>
                    <a:p>
                      <a:pPr>
                        <a:spcAft>
                          <a:spcPts val="0"/>
                        </a:spcAft>
                      </a:pPr>
                      <a:r>
                        <a:rPr lang="en-CA" sz="1800">
                          <a:effectLst/>
                        </a:rPr>
                        <a:t>Extramarital affair (ever)</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dirty="0">
                          <a:solidFill>
                            <a:schemeClr val="bg1">
                              <a:lumMod val="75000"/>
                            </a:schemeClr>
                          </a:solidFill>
                          <a:effectLst/>
                        </a:rPr>
                        <a:t>27.6</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31.7</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dirty="0">
                          <a:effectLst/>
                        </a:rPr>
                        <a:t>23.1</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marL="144145">
                        <a:spcAft>
                          <a:spcPts val="0"/>
                        </a:spcAft>
                      </a:pPr>
                      <a:r>
                        <a:rPr lang="en-CA" sz="1800">
                          <a:effectLst/>
                        </a:rPr>
                        <a:t>5.75*</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extLst>
                  <a:ext uri="{0D108BD9-81ED-4DB2-BD59-A6C34878D82A}">
                    <a16:rowId xmlns:a16="http://schemas.microsoft.com/office/drawing/2014/main" val="2182278625"/>
                  </a:ext>
                </a:extLst>
              </a:tr>
              <a:tr h="316745">
                <a:tc>
                  <a:txBody>
                    <a:bodyPr/>
                    <a:lstStyle/>
                    <a:p>
                      <a:pPr>
                        <a:spcAft>
                          <a:spcPts val="0"/>
                        </a:spcAft>
                      </a:pPr>
                      <a:r>
                        <a:rPr lang="en-CA" sz="1800">
                          <a:effectLst/>
                        </a:rPr>
                        <a:t>Phone sex (previous year)</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dirty="0">
                          <a:solidFill>
                            <a:schemeClr val="bg1">
                              <a:lumMod val="75000"/>
                            </a:schemeClr>
                          </a:solidFill>
                          <a:effectLst/>
                        </a:rPr>
                        <a:t>7.2</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6.0</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8.5</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marL="144145">
                        <a:spcAft>
                          <a:spcPts val="0"/>
                        </a:spcAft>
                      </a:pPr>
                      <a:r>
                        <a:rPr lang="en-CA" sz="1800">
                          <a:effectLst/>
                        </a:rPr>
                        <a:t>1.92</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extLst>
                  <a:ext uri="{0D108BD9-81ED-4DB2-BD59-A6C34878D82A}">
                    <a16:rowId xmlns:a16="http://schemas.microsoft.com/office/drawing/2014/main" val="2290402447"/>
                  </a:ext>
                </a:extLst>
              </a:tr>
              <a:tr h="316745">
                <a:tc>
                  <a:txBody>
                    <a:bodyPr/>
                    <a:lstStyle/>
                    <a:p>
                      <a:pPr>
                        <a:spcAft>
                          <a:spcPts val="0"/>
                        </a:spcAft>
                      </a:pPr>
                      <a:r>
                        <a:rPr lang="en-CA" sz="1800">
                          <a:effectLst/>
                        </a:rPr>
                        <a:t>Cybersex (previous year)</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dirty="0">
                          <a:solidFill>
                            <a:schemeClr val="bg1">
                              <a:lumMod val="75000"/>
                            </a:schemeClr>
                          </a:solidFill>
                          <a:effectLst/>
                        </a:rPr>
                        <a:t>17.1</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21.4</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12.6</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marL="71755">
                        <a:spcAft>
                          <a:spcPts val="0"/>
                        </a:spcAft>
                      </a:pPr>
                      <a:r>
                        <a:rPr lang="en-CA" sz="1800">
                          <a:effectLst/>
                        </a:rPr>
                        <a:t>11.31***</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extLst>
                  <a:ext uri="{0D108BD9-81ED-4DB2-BD59-A6C34878D82A}">
                    <a16:rowId xmlns:a16="http://schemas.microsoft.com/office/drawing/2014/main" val="3262198751"/>
                  </a:ext>
                </a:extLst>
              </a:tr>
              <a:tr h="316745">
                <a:tc>
                  <a:txBody>
                    <a:bodyPr/>
                    <a:lstStyle/>
                    <a:p>
                      <a:pPr>
                        <a:spcAft>
                          <a:spcPts val="0"/>
                        </a:spcAft>
                      </a:pPr>
                      <a:r>
                        <a:rPr lang="en-CA" sz="1800" dirty="0">
                          <a:effectLst/>
                        </a:rPr>
                        <a:t>Strip clubs (previous year)</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dirty="0">
                          <a:solidFill>
                            <a:schemeClr val="bg1">
                              <a:lumMod val="75000"/>
                            </a:schemeClr>
                          </a:solidFill>
                          <a:effectLst/>
                        </a:rPr>
                        <a:t>21.9</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solidFill>
                            <a:schemeClr val="bg1">
                              <a:lumMod val="75000"/>
                            </a:schemeClr>
                          </a:solidFill>
                          <a:effectLst/>
                        </a:rPr>
                        <a:t>-</a:t>
                      </a:r>
                      <a:endParaRPr lang="en-CA" sz="18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25.1</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18.3</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marL="144145">
                        <a:spcAft>
                          <a:spcPts val="0"/>
                        </a:spcAft>
                      </a:pPr>
                      <a:r>
                        <a:rPr lang="en-CA" sz="1800">
                          <a:effectLst/>
                        </a:rPr>
                        <a:t>5.38*</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extLst>
                  <a:ext uri="{0D108BD9-81ED-4DB2-BD59-A6C34878D82A}">
                    <a16:rowId xmlns:a16="http://schemas.microsoft.com/office/drawing/2014/main" val="954998778"/>
                  </a:ext>
                </a:extLst>
              </a:tr>
              <a:tr h="316745">
                <a:tc>
                  <a:txBody>
                    <a:bodyPr/>
                    <a:lstStyle/>
                    <a:p>
                      <a:pPr>
                        <a:spcAft>
                          <a:spcPts val="0"/>
                        </a:spcAft>
                      </a:pPr>
                      <a:r>
                        <a:rPr lang="en-CA" sz="1800" dirty="0">
                          <a:effectLst/>
                        </a:rPr>
                        <a:t>Pay for sex (ever)</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dirty="0">
                          <a:solidFill>
                            <a:schemeClr val="bg1">
                              <a:lumMod val="75000"/>
                            </a:schemeClr>
                          </a:solidFill>
                          <a:effectLst/>
                        </a:rPr>
                        <a:t>6.9</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dirty="0">
                          <a:solidFill>
                            <a:schemeClr val="bg1">
                              <a:lumMod val="75000"/>
                            </a:schemeClr>
                          </a:solidFill>
                          <a:effectLst/>
                        </a:rPr>
                        <a:t>-</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12.8</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algn="ctr">
                        <a:spcAft>
                          <a:spcPts val="0"/>
                        </a:spcAft>
                      </a:pPr>
                      <a:r>
                        <a:rPr lang="en-CA" sz="1800">
                          <a:effectLst/>
                        </a:rPr>
                        <a:t>0.5</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tc>
                  <a:txBody>
                    <a:bodyPr/>
                    <a:lstStyle/>
                    <a:p>
                      <a:pPr marL="71755">
                        <a:spcAft>
                          <a:spcPts val="0"/>
                        </a:spcAft>
                      </a:pPr>
                      <a:r>
                        <a:rPr lang="en-CA" sz="1800" dirty="0">
                          <a:effectLst/>
                        </a:rPr>
                        <a:t>48.48***</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tc>
                <a:extLst>
                  <a:ext uri="{0D108BD9-81ED-4DB2-BD59-A6C34878D82A}">
                    <a16:rowId xmlns:a16="http://schemas.microsoft.com/office/drawing/2014/main" val="2543157879"/>
                  </a:ext>
                </a:extLst>
              </a:tr>
              <a:tr h="316745">
                <a:tc>
                  <a:txBody>
                    <a:bodyPr/>
                    <a:lstStyle/>
                    <a:p>
                      <a:pPr>
                        <a:spcAft>
                          <a:spcPts val="0"/>
                        </a:spcAft>
                      </a:pPr>
                      <a:r>
                        <a:rPr lang="en-CA" sz="1800" dirty="0">
                          <a:effectLst/>
                        </a:rPr>
                        <a:t>Diagnosed with STI (ever)</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B w="12700" cap="flat" cmpd="sng" algn="ctr">
                      <a:solidFill>
                        <a:schemeClr val="tx1"/>
                      </a:solidFill>
                      <a:prstDash val="solid"/>
                      <a:round/>
                      <a:headEnd type="none" w="med" len="med"/>
                      <a:tailEnd type="none" w="med" len="med"/>
                    </a:lnB>
                  </a:tcPr>
                </a:tc>
                <a:tc>
                  <a:txBody>
                    <a:bodyPr/>
                    <a:lstStyle/>
                    <a:p>
                      <a:pPr algn="ctr">
                        <a:spcAft>
                          <a:spcPts val="0"/>
                        </a:spcAft>
                      </a:pPr>
                      <a:r>
                        <a:rPr lang="en-CA" sz="1800" dirty="0">
                          <a:solidFill>
                            <a:schemeClr val="bg1">
                              <a:lumMod val="75000"/>
                            </a:schemeClr>
                          </a:solidFill>
                          <a:effectLst/>
                        </a:rPr>
                        <a:t>10.6</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B w="12700" cap="flat" cmpd="sng" algn="ctr">
                      <a:solidFill>
                        <a:schemeClr val="tx1"/>
                      </a:solidFill>
                      <a:prstDash val="solid"/>
                      <a:round/>
                      <a:headEnd type="none" w="med" len="med"/>
                      <a:tailEnd type="none" w="med" len="med"/>
                    </a:lnB>
                  </a:tcPr>
                </a:tc>
                <a:tc>
                  <a:txBody>
                    <a:bodyPr/>
                    <a:lstStyle/>
                    <a:p>
                      <a:pPr algn="ctr">
                        <a:spcAft>
                          <a:spcPts val="0"/>
                        </a:spcAft>
                      </a:pPr>
                      <a:r>
                        <a:rPr lang="en-CA" sz="1800" dirty="0">
                          <a:solidFill>
                            <a:schemeClr val="bg1">
                              <a:lumMod val="75000"/>
                            </a:schemeClr>
                          </a:solidFill>
                          <a:effectLst/>
                        </a:rPr>
                        <a:t>-</a:t>
                      </a:r>
                      <a:endParaRPr lang="en-CA"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B w="12700" cap="flat" cmpd="sng" algn="ctr">
                      <a:solidFill>
                        <a:schemeClr val="tx1"/>
                      </a:solidFill>
                      <a:prstDash val="solid"/>
                      <a:round/>
                      <a:headEnd type="none" w="med" len="med"/>
                      <a:tailEnd type="none" w="med" len="med"/>
                    </a:lnB>
                  </a:tcPr>
                </a:tc>
                <a:tc>
                  <a:txBody>
                    <a:bodyPr/>
                    <a:lstStyle/>
                    <a:p>
                      <a:pPr algn="ctr">
                        <a:spcAft>
                          <a:spcPts val="0"/>
                        </a:spcAft>
                      </a:pPr>
                      <a:r>
                        <a:rPr lang="en-CA" sz="1800" dirty="0">
                          <a:effectLst/>
                        </a:rPr>
                        <a:t>8.7</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B w="12700" cap="flat" cmpd="sng" algn="ctr">
                      <a:solidFill>
                        <a:schemeClr val="tx1"/>
                      </a:solidFill>
                      <a:prstDash val="solid"/>
                      <a:round/>
                      <a:headEnd type="none" w="med" len="med"/>
                      <a:tailEnd type="none" w="med" len="med"/>
                    </a:lnB>
                  </a:tcPr>
                </a:tc>
                <a:tc>
                  <a:txBody>
                    <a:bodyPr/>
                    <a:lstStyle/>
                    <a:p>
                      <a:pPr algn="ctr">
                        <a:spcAft>
                          <a:spcPts val="0"/>
                        </a:spcAft>
                      </a:pPr>
                      <a:r>
                        <a:rPr lang="en-CA" sz="1800" dirty="0">
                          <a:effectLst/>
                        </a:rPr>
                        <a:t>13.2</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B w="12700" cap="flat" cmpd="sng" algn="ctr">
                      <a:solidFill>
                        <a:schemeClr val="tx1"/>
                      </a:solidFill>
                      <a:prstDash val="solid"/>
                      <a:round/>
                      <a:headEnd type="none" w="med" len="med"/>
                      <a:tailEnd type="none" w="med" len="med"/>
                    </a:lnB>
                  </a:tcPr>
                </a:tc>
                <a:tc>
                  <a:txBody>
                    <a:bodyPr/>
                    <a:lstStyle/>
                    <a:p>
                      <a:pPr marL="144145">
                        <a:spcAft>
                          <a:spcPts val="0"/>
                        </a:spcAft>
                      </a:pPr>
                      <a:r>
                        <a:rPr lang="en-CA" sz="1800" dirty="0">
                          <a:effectLst/>
                        </a:rPr>
                        <a:t>5.05*</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9445909"/>
                  </a:ext>
                </a:extLst>
              </a:tr>
            </a:tbl>
          </a:graphicData>
        </a:graphic>
      </p:graphicFrame>
      <p:sp>
        <p:nvSpPr>
          <p:cNvPr id="3" name="Oval 2">
            <a:extLst>
              <a:ext uri="{FF2B5EF4-FFF2-40B4-BE49-F238E27FC236}">
                <a16:creationId xmlns:a16="http://schemas.microsoft.com/office/drawing/2014/main" id="{AEFFD9AB-48BF-B61B-4D9C-E3D2D3DCF5EC}"/>
              </a:ext>
            </a:extLst>
          </p:cNvPr>
          <p:cNvSpPr/>
          <p:nvPr/>
        </p:nvSpPr>
        <p:spPr>
          <a:xfrm>
            <a:off x="8704161" y="4224931"/>
            <a:ext cx="1585732" cy="55558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286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BA60A-7C29-4CC2-8BC9-FA5266B8979E}"/>
              </a:ext>
            </a:extLst>
          </p:cNvPr>
          <p:cNvSpPr>
            <a:spLocks noGrp="1"/>
          </p:cNvSpPr>
          <p:nvPr>
            <p:ph type="title"/>
          </p:nvPr>
        </p:nvSpPr>
        <p:spPr>
          <a:xfrm>
            <a:off x="838200" y="0"/>
            <a:ext cx="10515600" cy="795130"/>
          </a:xfrm>
        </p:spPr>
        <p:txBody>
          <a:bodyPr>
            <a:normAutofit/>
          </a:bodyPr>
          <a:lstStyle/>
          <a:p>
            <a:pPr algn="ctr"/>
            <a:r>
              <a:rPr lang="en-CA" sz="3600" dirty="0"/>
              <a:t>SCS Percentile Ranks</a:t>
            </a:r>
          </a:p>
        </p:txBody>
      </p:sp>
      <p:graphicFrame>
        <p:nvGraphicFramePr>
          <p:cNvPr id="4" name="Table 3">
            <a:extLst>
              <a:ext uri="{FF2B5EF4-FFF2-40B4-BE49-F238E27FC236}">
                <a16:creationId xmlns:a16="http://schemas.microsoft.com/office/drawing/2014/main" id="{6740A91D-9569-4858-AC09-32A21853F2FD}"/>
              </a:ext>
            </a:extLst>
          </p:cNvPr>
          <p:cNvGraphicFramePr>
            <a:graphicFrameLocks noGrp="1"/>
          </p:cNvGraphicFramePr>
          <p:nvPr/>
        </p:nvGraphicFramePr>
        <p:xfrm>
          <a:off x="1364974" y="610232"/>
          <a:ext cx="9143593" cy="6035040"/>
        </p:xfrm>
        <a:graphic>
          <a:graphicData uri="http://schemas.openxmlformats.org/drawingml/2006/table">
            <a:tbl>
              <a:tblPr firstRow="1" firstCol="1" bandRow="1">
                <a:tableStyleId>{2D5ABB26-0587-4C30-8999-92F81FD0307C}</a:tableStyleId>
              </a:tblPr>
              <a:tblGrid>
                <a:gridCol w="1033430">
                  <a:extLst>
                    <a:ext uri="{9D8B030D-6E8A-4147-A177-3AD203B41FA5}">
                      <a16:colId xmlns:a16="http://schemas.microsoft.com/office/drawing/2014/main" val="4227547333"/>
                    </a:ext>
                  </a:extLst>
                </a:gridCol>
                <a:gridCol w="1048458">
                  <a:extLst>
                    <a:ext uri="{9D8B030D-6E8A-4147-A177-3AD203B41FA5}">
                      <a16:colId xmlns:a16="http://schemas.microsoft.com/office/drawing/2014/main" val="3592962386"/>
                    </a:ext>
                  </a:extLst>
                </a:gridCol>
                <a:gridCol w="875337">
                  <a:extLst>
                    <a:ext uri="{9D8B030D-6E8A-4147-A177-3AD203B41FA5}">
                      <a16:colId xmlns:a16="http://schemas.microsoft.com/office/drawing/2014/main" val="2518428345"/>
                    </a:ext>
                  </a:extLst>
                </a:gridCol>
                <a:gridCol w="1474507">
                  <a:extLst>
                    <a:ext uri="{9D8B030D-6E8A-4147-A177-3AD203B41FA5}">
                      <a16:colId xmlns:a16="http://schemas.microsoft.com/office/drawing/2014/main" val="1392980111"/>
                    </a:ext>
                  </a:extLst>
                </a:gridCol>
                <a:gridCol w="1003377">
                  <a:extLst>
                    <a:ext uri="{9D8B030D-6E8A-4147-A177-3AD203B41FA5}">
                      <a16:colId xmlns:a16="http://schemas.microsoft.com/office/drawing/2014/main" val="1581908965"/>
                    </a:ext>
                  </a:extLst>
                </a:gridCol>
                <a:gridCol w="1013779">
                  <a:extLst>
                    <a:ext uri="{9D8B030D-6E8A-4147-A177-3AD203B41FA5}">
                      <a16:colId xmlns:a16="http://schemas.microsoft.com/office/drawing/2014/main" val="3039559159"/>
                    </a:ext>
                  </a:extLst>
                </a:gridCol>
                <a:gridCol w="1002221">
                  <a:extLst>
                    <a:ext uri="{9D8B030D-6E8A-4147-A177-3AD203B41FA5}">
                      <a16:colId xmlns:a16="http://schemas.microsoft.com/office/drawing/2014/main" val="3301771391"/>
                    </a:ext>
                  </a:extLst>
                </a:gridCol>
                <a:gridCol w="1692484">
                  <a:extLst>
                    <a:ext uri="{9D8B030D-6E8A-4147-A177-3AD203B41FA5}">
                      <a16:colId xmlns:a16="http://schemas.microsoft.com/office/drawing/2014/main" val="2475999570"/>
                    </a:ext>
                  </a:extLst>
                </a:gridCol>
              </a:tblGrid>
              <a:tr h="190091">
                <a:tc gridSpan="4">
                  <a:txBody>
                    <a:bodyPr/>
                    <a:lstStyle/>
                    <a:p>
                      <a:pPr algn="ctr">
                        <a:spcAft>
                          <a:spcPts val="0"/>
                        </a:spcAft>
                      </a:pPr>
                      <a:r>
                        <a:rPr lang="en-CA" sz="1800" dirty="0">
                          <a:effectLst/>
                        </a:rPr>
                        <a:t>Men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hMerge="1">
                  <a:txBody>
                    <a:bodyPr/>
                    <a:lstStyle/>
                    <a:p>
                      <a:endParaRPr lang="en-CA"/>
                    </a:p>
                  </a:txBody>
                  <a:tcPr>
                    <a:lnL w="12700" cap="flat" cmpd="sng" algn="ctr">
                      <a:solidFill>
                        <a:schemeClr val="tx1"/>
                      </a:solidFill>
                      <a:prstDash val="solid"/>
                      <a:round/>
                      <a:headEnd type="none" w="med" len="med"/>
                      <a:tailEnd type="none" w="med" len="med"/>
                    </a:lnL>
                  </a:tcPr>
                </a:tc>
                <a:tc gridSpan="4">
                  <a:txBody>
                    <a:bodyPr/>
                    <a:lstStyle/>
                    <a:p>
                      <a:pPr algn="ctr">
                        <a:spcAft>
                          <a:spcPts val="0"/>
                        </a:spcAft>
                      </a:pPr>
                      <a:r>
                        <a:rPr lang="en-CA" sz="1800" dirty="0">
                          <a:effectLst/>
                        </a:rPr>
                        <a:t>Women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4570708"/>
                  </a:ext>
                </a:extLst>
              </a:tr>
              <a:tr h="190091">
                <a:tc>
                  <a:txBody>
                    <a:bodyPr/>
                    <a:lstStyle/>
                    <a:p>
                      <a:pPr>
                        <a:spcAft>
                          <a:spcPts val="0"/>
                        </a:spcAft>
                      </a:pPr>
                      <a:r>
                        <a:rPr lang="en-CA" sz="1800" dirty="0">
                          <a:effectLst/>
                        </a:rPr>
                        <a:t>Score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CA" sz="1800" dirty="0">
                          <a:effectLst/>
                        </a:rPr>
                        <a:t>Below</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CA" sz="1800" dirty="0">
                          <a:effectLst/>
                        </a:rPr>
                        <a:t>Freq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CA" sz="1800" dirty="0">
                          <a:effectLst/>
                        </a:rPr>
                        <a:t>Percentile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CA" sz="1800" dirty="0">
                          <a:effectLst/>
                        </a:rPr>
                        <a:t>Score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CA" sz="1800" dirty="0">
                          <a:effectLst/>
                        </a:rPr>
                        <a:t>Below</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CA" sz="1800" dirty="0">
                          <a:effectLst/>
                        </a:rPr>
                        <a:t>Freq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CA" sz="1800" dirty="0">
                          <a:effectLst/>
                        </a:rPr>
                        <a:t>Percentile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250637"/>
                  </a:ext>
                </a:extLst>
              </a:tr>
              <a:tr h="214644">
                <a:tc>
                  <a:txBody>
                    <a:bodyPr/>
                    <a:lstStyle/>
                    <a:p>
                      <a:pPr>
                        <a:spcAft>
                          <a:spcPts val="0"/>
                        </a:spcAft>
                      </a:pPr>
                      <a:r>
                        <a:rPr lang="en-CA" sz="1800" dirty="0">
                          <a:effectLst/>
                        </a:rPr>
                        <a:t>10</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38100" marR="38100" algn="ctr">
                        <a:lnSpc>
                          <a:spcPts val="1600"/>
                        </a:lnSpc>
                        <a:spcAft>
                          <a:spcPts val="0"/>
                        </a:spcAft>
                      </a:pPr>
                      <a:r>
                        <a:rPr lang="en-CA" sz="1800">
                          <a:effectLst/>
                        </a:rPr>
                        <a:t>0</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38100" marR="38100" algn="ctr">
                        <a:lnSpc>
                          <a:spcPts val="1600"/>
                        </a:lnSpc>
                        <a:spcAft>
                          <a:spcPts val="0"/>
                        </a:spcAft>
                      </a:pPr>
                      <a:r>
                        <a:rPr lang="en-CA" sz="1800">
                          <a:effectLst/>
                        </a:rPr>
                        <a:t>5.7</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spcAft>
                          <a:spcPts val="0"/>
                        </a:spcAft>
                      </a:pPr>
                      <a:r>
                        <a:rPr lang="en-CA" sz="1800">
                          <a:effectLst/>
                        </a:rPr>
                        <a:t>2.8</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spcAft>
                          <a:spcPts val="0"/>
                        </a:spcAft>
                      </a:pPr>
                      <a:r>
                        <a:rPr lang="en-CA" sz="1800" dirty="0">
                          <a:effectLst/>
                        </a:rPr>
                        <a:t>10</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spcAft>
                          <a:spcPts val="0"/>
                        </a:spcAft>
                      </a:pPr>
                      <a:r>
                        <a:rPr lang="en-CA" sz="1800">
                          <a:effectLst/>
                        </a:rPr>
                        <a:t>0</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spcAft>
                          <a:spcPts val="0"/>
                        </a:spcAft>
                      </a:pPr>
                      <a:r>
                        <a:rPr lang="en-CA" sz="1800">
                          <a:effectLst/>
                        </a:rPr>
                        <a:t>16.4</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spcAft>
                          <a:spcPts val="0"/>
                        </a:spcAft>
                      </a:pPr>
                      <a:r>
                        <a:rPr lang="en-CA" sz="1800">
                          <a:effectLst/>
                        </a:rPr>
                        <a:t>8.2</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48553048"/>
                  </a:ext>
                </a:extLst>
              </a:tr>
              <a:tr h="214644">
                <a:tc>
                  <a:txBody>
                    <a:bodyPr/>
                    <a:lstStyle/>
                    <a:p>
                      <a:pPr>
                        <a:spcAft>
                          <a:spcPts val="0"/>
                        </a:spcAft>
                      </a:pPr>
                      <a:r>
                        <a:rPr lang="en-CA" sz="1800" dirty="0">
                          <a:effectLst/>
                        </a:rPr>
                        <a:t>11</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algn="ctr">
                        <a:lnSpc>
                          <a:spcPts val="1600"/>
                        </a:lnSpc>
                        <a:spcAft>
                          <a:spcPts val="0"/>
                        </a:spcAft>
                      </a:pPr>
                      <a:r>
                        <a:rPr lang="en-CA" sz="1800">
                          <a:effectLst/>
                        </a:rPr>
                        <a:t>5.7</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8100" marR="38100" algn="ctr">
                        <a:lnSpc>
                          <a:spcPts val="1600"/>
                        </a:lnSpc>
                        <a:spcAft>
                          <a:spcPts val="0"/>
                        </a:spcAft>
                      </a:pPr>
                      <a:r>
                        <a:rPr lang="en-CA" sz="1800">
                          <a:effectLst/>
                        </a:rPr>
                        <a:t>10.0</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10.7</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en-CA" sz="1800" dirty="0">
                          <a:effectLst/>
                        </a:rPr>
                        <a:t>11</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spcAft>
                          <a:spcPts val="0"/>
                        </a:spcAft>
                      </a:pPr>
                      <a:r>
                        <a:rPr lang="en-CA" sz="1800">
                          <a:effectLst/>
                        </a:rPr>
                        <a:t>16.4</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18.2</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25.5</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69356316"/>
                  </a:ext>
                </a:extLst>
              </a:tr>
              <a:tr h="214644">
                <a:tc>
                  <a:txBody>
                    <a:bodyPr/>
                    <a:lstStyle/>
                    <a:p>
                      <a:pPr>
                        <a:spcAft>
                          <a:spcPts val="0"/>
                        </a:spcAft>
                      </a:pPr>
                      <a:r>
                        <a:rPr lang="en-CA" sz="1800" dirty="0">
                          <a:effectLst/>
                        </a:rPr>
                        <a:t>12</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algn="ctr">
                        <a:lnSpc>
                          <a:spcPts val="1600"/>
                        </a:lnSpc>
                        <a:spcAft>
                          <a:spcPts val="0"/>
                        </a:spcAft>
                      </a:pPr>
                      <a:r>
                        <a:rPr lang="en-CA" sz="1800">
                          <a:effectLst/>
                        </a:rPr>
                        <a:t>15.7</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8100" marR="38100" algn="ctr">
                        <a:lnSpc>
                          <a:spcPts val="1600"/>
                        </a:lnSpc>
                        <a:spcAft>
                          <a:spcPts val="0"/>
                        </a:spcAft>
                      </a:pPr>
                      <a:r>
                        <a:rPr lang="en-CA" sz="1800">
                          <a:effectLst/>
                        </a:rPr>
                        <a:t>8.7</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20.0</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en-CA" sz="1800" dirty="0">
                          <a:effectLst/>
                        </a:rPr>
                        <a:t>12</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spcAft>
                          <a:spcPts val="0"/>
                        </a:spcAft>
                      </a:pPr>
                      <a:r>
                        <a:rPr lang="en-CA" sz="1800">
                          <a:effectLst/>
                        </a:rPr>
                        <a:t>34.6</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11.2</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40.2</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84231769"/>
                  </a:ext>
                </a:extLst>
              </a:tr>
              <a:tr h="214644">
                <a:tc>
                  <a:txBody>
                    <a:bodyPr/>
                    <a:lstStyle/>
                    <a:p>
                      <a:pPr>
                        <a:spcAft>
                          <a:spcPts val="0"/>
                        </a:spcAft>
                      </a:pPr>
                      <a:r>
                        <a:rPr lang="en-CA" sz="1800" dirty="0">
                          <a:effectLst/>
                        </a:rPr>
                        <a:t>13</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algn="ctr">
                        <a:lnSpc>
                          <a:spcPts val="1600"/>
                        </a:lnSpc>
                        <a:spcAft>
                          <a:spcPts val="0"/>
                        </a:spcAft>
                      </a:pPr>
                      <a:r>
                        <a:rPr lang="en-CA" sz="1800">
                          <a:effectLst/>
                        </a:rPr>
                        <a:t>24.4</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8100" marR="38100" algn="ctr">
                        <a:lnSpc>
                          <a:spcPts val="1600"/>
                        </a:lnSpc>
                        <a:spcAft>
                          <a:spcPts val="0"/>
                        </a:spcAft>
                      </a:pPr>
                      <a:r>
                        <a:rPr lang="en-CA" sz="1800">
                          <a:effectLst/>
                        </a:rPr>
                        <a:t>8.9</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28.8</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en-CA" sz="1800" dirty="0">
                          <a:effectLst/>
                        </a:rPr>
                        <a:t>13</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spcAft>
                          <a:spcPts val="0"/>
                        </a:spcAft>
                      </a:pPr>
                      <a:r>
                        <a:rPr lang="en-CA" sz="1800">
                          <a:effectLst/>
                        </a:rPr>
                        <a:t>45.8</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9.4</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50.5</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5396897"/>
                  </a:ext>
                </a:extLst>
              </a:tr>
              <a:tr h="214644">
                <a:tc>
                  <a:txBody>
                    <a:bodyPr/>
                    <a:lstStyle/>
                    <a:p>
                      <a:pPr>
                        <a:spcAft>
                          <a:spcPts val="0"/>
                        </a:spcAft>
                      </a:pPr>
                      <a:r>
                        <a:rPr lang="en-CA" sz="1800" dirty="0">
                          <a:effectLst/>
                        </a:rPr>
                        <a:t>14</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algn="ctr">
                        <a:lnSpc>
                          <a:spcPts val="1600"/>
                        </a:lnSpc>
                        <a:spcAft>
                          <a:spcPts val="0"/>
                        </a:spcAft>
                      </a:pPr>
                      <a:r>
                        <a:rPr lang="en-CA" sz="1800">
                          <a:effectLst/>
                        </a:rPr>
                        <a:t>33.3</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8100" marR="38100" algn="ctr">
                        <a:lnSpc>
                          <a:spcPts val="1600"/>
                        </a:lnSpc>
                        <a:spcAft>
                          <a:spcPts val="0"/>
                        </a:spcAft>
                      </a:pPr>
                      <a:r>
                        <a:rPr lang="en-CA" sz="1800">
                          <a:effectLst/>
                        </a:rPr>
                        <a:t>8.7</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37.6</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en-CA" sz="1800">
                          <a:effectLst/>
                        </a:rPr>
                        <a:t>14</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spcAft>
                          <a:spcPts val="0"/>
                        </a:spcAft>
                      </a:pPr>
                      <a:r>
                        <a:rPr lang="en-CA" sz="1800">
                          <a:effectLst/>
                        </a:rPr>
                        <a:t>55.2</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9.1</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59.7</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35990494"/>
                  </a:ext>
                </a:extLst>
              </a:tr>
              <a:tr h="214644">
                <a:tc>
                  <a:txBody>
                    <a:bodyPr/>
                    <a:lstStyle/>
                    <a:p>
                      <a:pPr>
                        <a:spcAft>
                          <a:spcPts val="0"/>
                        </a:spcAft>
                      </a:pPr>
                      <a:r>
                        <a:rPr lang="en-CA" sz="1800" dirty="0">
                          <a:effectLst/>
                        </a:rPr>
                        <a:t>15</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algn="ctr">
                        <a:lnSpc>
                          <a:spcPts val="1600"/>
                        </a:lnSpc>
                        <a:spcAft>
                          <a:spcPts val="0"/>
                        </a:spcAft>
                      </a:pPr>
                      <a:r>
                        <a:rPr lang="en-CA" sz="1800">
                          <a:effectLst/>
                        </a:rPr>
                        <a:t>42.0</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8100" marR="38100" algn="ctr">
                        <a:lnSpc>
                          <a:spcPts val="1600"/>
                        </a:lnSpc>
                        <a:spcAft>
                          <a:spcPts val="0"/>
                        </a:spcAft>
                      </a:pPr>
                      <a:r>
                        <a:rPr lang="en-CA" sz="1800">
                          <a:effectLst/>
                        </a:rPr>
                        <a:t>6.5</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45.2</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en-CA" sz="1800" dirty="0">
                          <a:effectLst/>
                        </a:rPr>
                        <a:t>15</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spcAft>
                          <a:spcPts val="0"/>
                        </a:spcAft>
                      </a:pPr>
                      <a:r>
                        <a:rPr lang="en-CA" sz="1800">
                          <a:effectLst/>
                        </a:rPr>
                        <a:t>64.3</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6.0</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67.3</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92817275"/>
                  </a:ext>
                </a:extLst>
              </a:tr>
              <a:tr h="214644">
                <a:tc>
                  <a:txBody>
                    <a:bodyPr/>
                    <a:lstStyle/>
                    <a:p>
                      <a:pPr>
                        <a:spcAft>
                          <a:spcPts val="0"/>
                        </a:spcAft>
                      </a:pPr>
                      <a:r>
                        <a:rPr lang="en-CA" sz="1800" dirty="0">
                          <a:effectLst/>
                        </a:rPr>
                        <a:t>16</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algn="ctr">
                        <a:lnSpc>
                          <a:spcPts val="1600"/>
                        </a:lnSpc>
                        <a:spcAft>
                          <a:spcPts val="0"/>
                        </a:spcAft>
                      </a:pPr>
                      <a:r>
                        <a:rPr lang="en-CA" sz="1800">
                          <a:effectLst/>
                        </a:rPr>
                        <a:t>48.5</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8100" marR="38100" algn="ctr">
                        <a:lnSpc>
                          <a:spcPts val="1600"/>
                        </a:lnSpc>
                        <a:spcAft>
                          <a:spcPts val="0"/>
                        </a:spcAft>
                      </a:pPr>
                      <a:r>
                        <a:rPr lang="en-CA" sz="1800">
                          <a:effectLst/>
                        </a:rPr>
                        <a:t>8.2</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52.6</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en-CA" sz="1800">
                          <a:effectLst/>
                        </a:rPr>
                        <a:t>16</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spcAft>
                          <a:spcPts val="0"/>
                        </a:spcAft>
                      </a:pPr>
                      <a:r>
                        <a:rPr lang="en-CA" sz="1800">
                          <a:effectLst/>
                        </a:rPr>
                        <a:t>70.2</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5.6</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dirty="0">
                          <a:effectLst/>
                        </a:rPr>
                        <a:t>73.0</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45767804"/>
                  </a:ext>
                </a:extLst>
              </a:tr>
              <a:tr h="214644">
                <a:tc>
                  <a:txBody>
                    <a:bodyPr/>
                    <a:lstStyle/>
                    <a:p>
                      <a:pPr>
                        <a:spcAft>
                          <a:spcPts val="0"/>
                        </a:spcAft>
                      </a:pPr>
                      <a:r>
                        <a:rPr lang="en-CA" sz="1800" dirty="0">
                          <a:effectLst/>
                        </a:rPr>
                        <a:t>17</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algn="ctr">
                        <a:lnSpc>
                          <a:spcPts val="1600"/>
                        </a:lnSpc>
                        <a:spcAft>
                          <a:spcPts val="0"/>
                        </a:spcAft>
                      </a:pPr>
                      <a:r>
                        <a:rPr lang="en-CA" sz="1800">
                          <a:effectLst/>
                        </a:rPr>
                        <a:t>56.7</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8100" marR="38100" algn="ctr">
                        <a:lnSpc>
                          <a:spcPts val="1600"/>
                        </a:lnSpc>
                        <a:spcAft>
                          <a:spcPts val="0"/>
                        </a:spcAft>
                      </a:pPr>
                      <a:r>
                        <a:rPr lang="en-CA" sz="1800">
                          <a:effectLst/>
                        </a:rPr>
                        <a:t>6.7</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60.0</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en-CA" sz="1800">
                          <a:effectLst/>
                        </a:rPr>
                        <a:t>17</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spcAft>
                          <a:spcPts val="0"/>
                        </a:spcAft>
                      </a:pPr>
                      <a:r>
                        <a:rPr lang="en-CA" sz="1800">
                          <a:effectLst/>
                        </a:rPr>
                        <a:t>75.8</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4.3</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77.9</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47955351"/>
                  </a:ext>
                </a:extLst>
              </a:tr>
              <a:tr h="214644">
                <a:tc>
                  <a:txBody>
                    <a:bodyPr/>
                    <a:lstStyle/>
                    <a:p>
                      <a:pPr>
                        <a:spcAft>
                          <a:spcPts val="0"/>
                        </a:spcAft>
                      </a:pPr>
                      <a:r>
                        <a:rPr lang="en-CA" sz="1800" dirty="0">
                          <a:effectLst/>
                        </a:rPr>
                        <a:t>18</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algn="ctr">
                        <a:lnSpc>
                          <a:spcPts val="1600"/>
                        </a:lnSpc>
                        <a:spcAft>
                          <a:spcPts val="0"/>
                        </a:spcAft>
                      </a:pPr>
                      <a:r>
                        <a:rPr lang="en-CA" sz="1800">
                          <a:effectLst/>
                        </a:rPr>
                        <a:t>63.4</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8100" marR="38100" algn="ctr">
                        <a:lnSpc>
                          <a:spcPts val="1600"/>
                        </a:lnSpc>
                        <a:spcAft>
                          <a:spcPts val="0"/>
                        </a:spcAft>
                      </a:pPr>
                      <a:r>
                        <a:rPr lang="en-CA" sz="1800">
                          <a:effectLst/>
                        </a:rPr>
                        <a:t>4.3</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65.5</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en-CA" sz="1800" dirty="0">
                          <a:effectLst/>
                        </a:rPr>
                        <a:t>18</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spcAft>
                          <a:spcPts val="0"/>
                        </a:spcAft>
                      </a:pPr>
                      <a:r>
                        <a:rPr lang="en-CA" sz="1800">
                          <a:effectLst/>
                        </a:rPr>
                        <a:t>80.1</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3.6</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81.9</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91623407"/>
                  </a:ext>
                </a:extLst>
              </a:tr>
              <a:tr h="214644">
                <a:tc>
                  <a:txBody>
                    <a:bodyPr/>
                    <a:lstStyle/>
                    <a:p>
                      <a:pPr>
                        <a:spcAft>
                          <a:spcPts val="0"/>
                        </a:spcAft>
                      </a:pPr>
                      <a:r>
                        <a:rPr lang="en-CA" sz="1800" dirty="0">
                          <a:effectLst/>
                        </a:rPr>
                        <a:t>19</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algn="ctr">
                        <a:lnSpc>
                          <a:spcPts val="1600"/>
                        </a:lnSpc>
                        <a:spcAft>
                          <a:spcPts val="0"/>
                        </a:spcAft>
                      </a:pPr>
                      <a:r>
                        <a:rPr lang="en-CA" sz="1800" dirty="0">
                          <a:effectLst/>
                        </a:rPr>
                        <a:t>67.7</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8100" marR="38100" algn="ctr">
                        <a:lnSpc>
                          <a:spcPts val="1600"/>
                        </a:lnSpc>
                        <a:spcAft>
                          <a:spcPts val="0"/>
                        </a:spcAft>
                      </a:pPr>
                      <a:r>
                        <a:rPr lang="en-CA" sz="1800">
                          <a:effectLst/>
                        </a:rPr>
                        <a:t>4.2</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69.8</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en-CA" sz="1800" dirty="0">
                          <a:effectLst/>
                        </a:rPr>
                        <a:t>19</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rgbClr val="FFFF00"/>
                    </a:solidFill>
                  </a:tcPr>
                </a:tc>
                <a:tc>
                  <a:txBody>
                    <a:bodyPr/>
                    <a:lstStyle/>
                    <a:p>
                      <a:pPr algn="ctr">
                        <a:spcAft>
                          <a:spcPts val="0"/>
                        </a:spcAft>
                      </a:pPr>
                      <a:r>
                        <a:rPr lang="en-CA" sz="1800" dirty="0">
                          <a:effectLst/>
                        </a:rPr>
                        <a:t>83.7</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F00"/>
                    </a:solidFill>
                  </a:tcPr>
                </a:tc>
                <a:tc>
                  <a:txBody>
                    <a:bodyPr/>
                    <a:lstStyle/>
                    <a:p>
                      <a:pPr algn="ctr">
                        <a:spcAft>
                          <a:spcPts val="0"/>
                        </a:spcAft>
                      </a:pPr>
                      <a:r>
                        <a:rPr lang="en-CA" sz="1800" dirty="0">
                          <a:effectLst/>
                        </a:rPr>
                        <a:t>1.7</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F00"/>
                    </a:solidFill>
                  </a:tcPr>
                </a:tc>
                <a:tc>
                  <a:txBody>
                    <a:bodyPr/>
                    <a:lstStyle/>
                    <a:p>
                      <a:pPr algn="ctr">
                        <a:spcAft>
                          <a:spcPts val="0"/>
                        </a:spcAft>
                      </a:pPr>
                      <a:r>
                        <a:rPr lang="en-CA" sz="1800" dirty="0">
                          <a:effectLst/>
                        </a:rPr>
                        <a:t>84.5</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F00"/>
                    </a:solidFill>
                  </a:tcPr>
                </a:tc>
                <a:extLst>
                  <a:ext uri="{0D108BD9-81ED-4DB2-BD59-A6C34878D82A}">
                    <a16:rowId xmlns:a16="http://schemas.microsoft.com/office/drawing/2014/main" val="2048491442"/>
                  </a:ext>
                </a:extLst>
              </a:tr>
              <a:tr h="214644">
                <a:tc>
                  <a:txBody>
                    <a:bodyPr/>
                    <a:lstStyle/>
                    <a:p>
                      <a:pPr>
                        <a:spcAft>
                          <a:spcPts val="0"/>
                        </a:spcAft>
                      </a:pPr>
                      <a:r>
                        <a:rPr lang="en-CA" sz="1800" dirty="0">
                          <a:effectLst/>
                        </a:rPr>
                        <a:t>20</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algn="ctr">
                        <a:lnSpc>
                          <a:spcPts val="1600"/>
                        </a:lnSpc>
                        <a:spcAft>
                          <a:spcPts val="0"/>
                        </a:spcAft>
                      </a:pPr>
                      <a:r>
                        <a:rPr lang="en-CA" sz="1800">
                          <a:effectLst/>
                        </a:rPr>
                        <a:t>71.8</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8100" marR="38100" algn="ctr">
                        <a:lnSpc>
                          <a:spcPts val="1600"/>
                        </a:lnSpc>
                        <a:spcAft>
                          <a:spcPts val="0"/>
                        </a:spcAft>
                      </a:pPr>
                      <a:r>
                        <a:rPr lang="en-CA" sz="1800">
                          <a:effectLst/>
                        </a:rPr>
                        <a:t>4.2</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73.9</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en-CA" sz="1800" dirty="0">
                          <a:effectLst/>
                        </a:rPr>
                        <a:t>20</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spcAft>
                          <a:spcPts val="0"/>
                        </a:spcAft>
                      </a:pPr>
                      <a:r>
                        <a:rPr lang="en-CA" sz="1800">
                          <a:effectLst/>
                        </a:rPr>
                        <a:t>85.4</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2.4</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86.6</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5133842"/>
                  </a:ext>
                </a:extLst>
              </a:tr>
              <a:tr h="214644">
                <a:tc>
                  <a:txBody>
                    <a:bodyPr/>
                    <a:lstStyle/>
                    <a:p>
                      <a:pPr>
                        <a:spcAft>
                          <a:spcPts val="0"/>
                        </a:spcAft>
                      </a:pPr>
                      <a:r>
                        <a:rPr lang="en-CA" sz="1800" dirty="0">
                          <a:effectLst/>
                        </a:rPr>
                        <a:t>21</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algn="ctr">
                        <a:lnSpc>
                          <a:spcPts val="1600"/>
                        </a:lnSpc>
                        <a:spcAft>
                          <a:spcPts val="0"/>
                        </a:spcAft>
                      </a:pPr>
                      <a:r>
                        <a:rPr lang="en-CA" sz="1800">
                          <a:effectLst/>
                        </a:rPr>
                        <a:t>76.0</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8100" marR="38100" algn="ctr">
                        <a:lnSpc>
                          <a:spcPts val="1600"/>
                        </a:lnSpc>
                        <a:spcAft>
                          <a:spcPts val="0"/>
                        </a:spcAft>
                      </a:pPr>
                      <a:r>
                        <a:rPr lang="en-CA" sz="1800">
                          <a:effectLst/>
                        </a:rPr>
                        <a:t>3.3</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77.6</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en-CA" sz="1800">
                          <a:effectLst/>
                        </a:rPr>
                        <a:t>21</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spcAft>
                          <a:spcPts val="0"/>
                        </a:spcAft>
                      </a:pPr>
                      <a:r>
                        <a:rPr lang="en-CA" sz="1800">
                          <a:effectLst/>
                        </a:rPr>
                        <a:t>87.8</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1.7</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88.6</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94503442"/>
                  </a:ext>
                </a:extLst>
              </a:tr>
              <a:tr h="214644">
                <a:tc>
                  <a:txBody>
                    <a:bodyPr/>
                    <a:lstStyle/>
                    <a:p>
                      <a:pPr>
                        <a:spcAft>
                          <a:spcPts val="0"/>
                        </a:spcAft>
                      </a:pPr>
                      <a:r>
                        <a:rPr lang="en-CA" sz="1800" dirty="0">
                          <a:effectLst/>
                        </a:rPr>
                        <a:t>22</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algn="ctr">
                        <a:lnSpc>
                          <a:spcPts val="1600"/>
                        </a:lnSpc>
                        <a:spcAft>
                          <a:spcPts val="0"/>
                        </a:spcAft>
                      </a:pPr>
                      <a:r>
                        <a:rPr lang="en-CA" sz="1800">
                          <a:effectLst/>
                        </a:rPr>
                        <a:t>79.3</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8100" marR="38100" algn="ctr">
                        <a:lnSpc>
                          <a:spcPts val="1600"/>
                        </a:lnSpc>
                        <a:spcAft>
                          <a:spcPts val="0"/>
                        </a:spcAft>
                      </a:pPr>
                      <a:r>
                        <a:rPr lang="en-CA" sz="1800">
                          <a:effectLst/>
                        </a:rPr>
                        <a:t>1.8</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80.2</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en-CA" sz="1800" dirty="0">
                          <a:effectLst/>
                        </a:rPr>
                        <a:t>22</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spcAft>
                          <a:spcPts val="0"/>
                        </a:spcAft>
                      </a:pPr>
                      <a:r>
                        <a:rPr lang="en-CA" sz="1800">
                          <a:effectLst/>
                        </a:rPr>
                        <a:t>89.6</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1.1</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90.1</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37926823"/>
                  </a:ext>
                </a:extLst>
              </a:tr>
              <a:tr h="214644">
                <a:tc>
                  <a:txBody>
                    <a:bodyPr/>
                    <a:lstStyle/>
                    <a:p>
                      <a:pPr>
                        <a:spcAft>
                          <a:spcPts val="0"/>
                        </a:spcAft>
                      </a:pPr>
                      <a:r>
                        <a:rPr lang="en-CA" sz="1800" dirty="0">
                          <a:effectLst/>
                        </a:rPr>
                        <a:t>23</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algn="ctr">
                        <a:lnSpc>
                          <a:spcPts val="1600"/>
                        </a:lnSpc>
                        <a:spcAft>
                          <a:spcPts val="0"/>
                        </a:spcAft>
                      </a:pPr>
                      <a:r>
                        <a:rPr lang="en-CA" sz="1800">
                          <a:effectLst/>
                        </a:rPr>
                        <a:t>81.1</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8100" marR="38100" algn="ctr">
                        <a:lnSpc>
                          <a:spcPts val="1600"/>
                        </a:lnSpc>
                        <a:spcAft>
                          <a:spcPts val="0"/>
                        </a:spcAft>
                      </a:pPr>
                      <a:r>
                        <a:rPr lang="en-CA" sz="1800">
                          <a:effectLst/>
                        </a:rPr>
                        <a:t>2.5</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82.3</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en-CA" sz="1800">
                          <a:effectLst/>
                        </a:rPr>
                        <a:t>23</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spcAft>
                          <a:spcPts val="0"/>
                        </a:spcAft>
                      </a:pPr>
                      <a:r>
                        <a:rPr lang="en-CA" sz="1800">
                          <a:effectLst/>
                        </a:rPr>
                        <a:t>90.6</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1.6</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91.4</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33584728"/>
                  </a:ext>
                </a:extLst>
              </a:tr>
              <a:tr h="214644">
                <a:tc>
                  <a:txBody>
                    <a:bodyPr/>
                    <a:lstStyle/>
                    <a:p>
                      <a:pPr>
                        <a:spcAft>
                          <a:spcPts val="0"/>
                        </a:spcAft>
                      </a:pPr>
                      <a:r>
                        <a:rPr lang="en-CA" sz="1800" dirty="0">
                          <a:effectLst/>
                        </a:rPr>
                        <a:t>24</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38100" marR="38100" algn="ctr">
                        <a:lnSpc>
                          <a:spcPts val="1600"/>
                        </a:lnSpc>
                        <a:spcAft>
                          <a:spcPts val="0"/>
                        </a:spcAft>
                      </a:pPr>
                      <a:r>
                        <a:rPr lang="en-CA" sz="1800" dirty="0">
                          <a:effectLst/>
                        </a:rPr>
                        <a:t>83.6</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F00"/>
                    </a:solidFill>
                  </a:tcPr>
                </a:tc>
                <a:tc>
                  <a:txBody>
                    <a:bodyPr/>
                    <a:lstStyle/>
                    <a:p>
                      <a:pPr marL="38100" marR="38100" algn="ctr">
                        <a:lnSpc>
                          <a:spcPts val="1600"/>
                        </a:lnSpc>
                        <a:spcAft>
                          <a:spcPts val="0"/>
                        </a:spcAft>
                      </a:pPr>
                      <a:r>
                        <a:rPr lang="en-CA" sz="1800" dirty="0">
                          <a:effectLst/>
                        </a:rPr>
                        <a:t>1.9</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F00"/>
                    </a:solidFill>
                  </a:tcPr>
                </a:tc>
                <a:tc>
                  <a:txBody>
                    <a:bodyPr/>
                    <a:lstStyle/>
                    <a:p>
                      <a:pPr algn="ctr">
                        <a:spcAft>
                          <a:spcPts val="0"/>
                        </a:spcAft>
                      </a:pPr>
                      <a:r>
                        <a:rPr lang="en-CA" sz="1800" dirty="0">
                          <a:effectLst/>
                        </a:rPr>
                        <a:t>84.5</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solidFill>
                      <a:srgbClr val="FFFF00"/>
                    </a:solidFill>
                  </a:tcPr>
                </a:tc>
                <a:tc>
                  <a:txBody>
                    <a:bodyPr/>
                    <a:lstStyle/>
                    <a:p>
                      <a:pPr algn="ctr">
                        <a:spcAft>
                          <a:spcPts val="0"/>
                        </a:spcAft>
                      </a:pPr>
                      <a:r>
                        <a:rPr lang="en-CA" sz="1800" dirty="0">
                          <a:effectLst/>
                        </a:rPr>
                        <a:t>24</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noFill/>
                  </a:tcPr>
                </a:tc>
                <a:tc>
                  <a:txBody>
                    <a:bodyPr/>
                    <a:lstStyle/>
                    <a:p>
                      <a:pPr algn="ctr">
                        <a:spcAft>
                          <a:spcPts val="0"/>
                        </a:spcAft>
                      </a:pPr>
                      <a:r>
                        <a:rPr lang="en-CA" sz="1800" dirty="0">
                          <a:effectLst/>
                        </a:rPr>
                        <a:t>92.2</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spcAft>
                          <a:spcPts val="0"/>
                        </a:spcAft>
                      </a:pPr>
                      <a:r>
                        <a:rPr lang="en-CA" sz="1800" dirty="0">
                          <a:effectLst/>
                        </a:rPr>
                        <a:t>1.5</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spcAft>
                          <a:spcPts val="0"/>
                        </a:spcAft>
                      </a:pPr>
                      <a:r>
                        <a:rPr lang="en-CA" sz="1800" dirty="0">
                          <a:effectLst/>
                        </a:rPr>
                        <a:t>92.9</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804020676"/>
                  </a:ext>
                </a:extLst>
              </a:tr>
              <a:tr h="214644">
                <a:tc>
                  <a:txBody>
                    <a:bodyPr/>
                    <a:lstStyle/>
                    <a:p>
                      <a:pPr>
                        <a:spcAft>
                          <a:spcPts val="0"/>
                        </a:spcAft>
                      </a:pPr>
                      <a:r>
                        <a:rPr lang="en-CA" sz="1800" dirty="0">
                          <a:effectLst/>
                        </a:rPr>
                        <a:t>25-29</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algn="ctr">
                        <a:lnSpc>
                          <a:spcPts val="1600"/>
                        </a:lnSpc>
                        <a:spcAft>
                          <a:spcPts val="0"/>
                        </a:spcAft>
                      </a:pPr>
                      <a:r>
                        <a:rPr lang="en-CA" sz="1800">
                          <a:effectLst/>
                        </a:rPr>
                        <a:t>85.6</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8100" marR="38100" algn="ctr">
                        <a:lnSpc>
                          <a:spcPts val="1600"/>
                        </a:lnSpc>
                        <a:spcAft>
                          <a:spcPts val="0"/>
                        </a:spcAft>
                      </a:pPr>
                      <a:r>
                        <a:rPr lang="en-CA" sz="1800">
                          <a:effectLst/>
                        </a:rPr>
                        <a:t>1.8</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86.5-91.9</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en-CA" sz="1800" dirty="0">
                          <a:effectLst/>
                        </a:rPr>
                        <a:t>25-29</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spcAft>
                          <a:spcPts val="0"/>
                        </a:spcAft>
                      </a:pPr>
                      <a:r>
                        <a:rPr lang="en-CA" sz="1800">
                          <a:effectLst/>
                        </a:rPr>
                        <a:t>93.7</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1.0</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94.2-97.3</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03360449"/>
                  </a:ext>
                </a:extLst>
              </a:tr>
              <a:tr h="214644">
                <a:tc>
                  <a:txBody>
                    <a:bodyPr/>
                    <a:lstStyle/>
                    <a:p>
                      <a:pPr>
                        <a:spcAft>
                          <a:spcPts val="0"/>
                        </a:spcAft>
                      </a:pPr>
                      <a:r>
                        <a:rPr lang="en-CA" sz="1800" dirty="0">
                          <a:effectLst/>
                        </a:rPr>
                        <a:t>30-34</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algn="ctr">
                        <a:lnSpc>
                          <a:spcPts val="1600"/>
                        </a:lnSpc>
                        <a:spcAft>
                          <a:spcPts val="0"/>
                        </a:spcAft>
                      </a:pPr>
                      <a:r>
                        <a:rPr lang="en-CA" sz="1800">
                          <a:effectLst/>
                        </a:rPr>
                        <a:t>92.4</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8100" marR="38100" algn="ctr">
                        <a:lnSpc>
                          <a:spcPts val="1600"/>
                        </a:lnSpc>
                        <a:spcAft>
                          <a:spcPts val="0"/>
                        </a:spcAft>
                      </a:pPr>
                      <a:r>
                        <a:rPr lang="en-CA" sz="1800">
                          <a:effectLst/>
                        </a:rPr>
                        <a:t>1.2</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93.0-96.2</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en-CA" sz="1800" dirty="0">
                          <a:effectLst/>
                        </a:rPr>
                        <a:t>30-34</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spcAft>
                          <a:spcPts val="0"/>
                        </a:spcAft>
                      </a:pPr>
                      <a:r>
                        <a:rPr lang="en-CA" sz="1800">
                          <a:effectLst/>
                        </a:rPr>
                        <a:t>97.7</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0.4</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CA" sz="1800">
                          <a:effectLst/>
                        </a:rPr>
                        <a:t>97.9-99.4</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31892941"/>
                  </a:ext>
                </a:extLst>
              </a:tr>
              <a:tr h="214644">
                <a:tc>
                  <a:txBody>
                    <a:bodyPr/>
                    <a:lstStyle/>
                    <a:p>
                      <a:pPr>
                        <a:spcAft>
                          <a:spcPts val="0"/>
                        </a:spcAft>
                      </a:pPr>
                      <a:r>
                        <a:rPr lang="en-CA" sz="1800" dirty="0">
                          <a:effectLst/>
                        </a:rPr>
                        <a:t>35-40</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38100" marR="38100" algn="ctr">
                        <a:lnSpc>
                          <a:spcPts val="1600"/>
                        </a:lnSpc>
                        <a:spcAft>
                          <a:spcPts val="0"/>
                        </a:spcAft>
                      </a:pPr>
                      <a:r>
                        <a:rPr lang="en-CA" sz="1800">
                          <a:effectLst/>
                        </a:rPr>
                        <a:t>96.7</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38100" marR="38100" algn="ctr">
                        <a:lnSpc>
                          <a:spcPts val="1600"/>
                        </a:lnSpc>
                        <a:spcAft>
                          <a:spcPts val="0"/>
                        </a:spcAft>
                      </a:pPr>
                      <a:r>
                        <a:rPr lang="en-CA" sz="1800">
                          <a:effectLst/>
                        </a:rPr>
                        <a:t>1.0</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Aft>
                          <a:spcPts val="0"/>
                        </a:spcAft>
                      </a:pPr>
                      <a:r>
                        <a:rPr lang="en-CA" sz="1800">
                          <a:effectLst/>
                        </a:rPr>
                        <a:t>97.2-99.6</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spcAft>
                          <a:spcPts val="0"/>
                        </a:spcAft>
                      </a:pPr>
                      <a:r>
                        <a:rPr lang="en-CA" sz="1800" dirty="0">
                          <a:effectLst/>
                        </a:rPr>
                        <a:t>35-40</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spcAft>
                          <a:spcPts val="0"/>
                        </a:spcAft>
                      </a:pPr>
                      <a:r>
                        <a:rPr lang="en-CA" sz="1800">
                          <a:effectLst/>
                        </a:rPr>
                        <a:t>99.5</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Aft>
                          <a:spcPts val="0"/>
                        </a:spcAft>
                      </a:pPr>
                      <a:r>
                        <a:rPr lang="en-CA" sz="1800">
                          <a:effectLst/>
                        </a:rPr>
                        <a:t>0.1</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Aft>
                          <a:spcPts val="0"/>
                        </a:spcAft>
                      </a:pPr>
                      <a:r>
                        <a:rPr lang="en-CA" sz="1800" dirty="0">
                          <a:effectLst/>
                        </a:rPr>
                        <a:t>99.5-99.9</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7223533"/>
                  </a:ext>
                </a:extLst>
              </a:tr>
              <a:tr h="190091">
                <a:tc>
                  <a:txBody>
                    <a:bodyPr/>
                    <a:lstStyle/>
                    <a:p>
                      <a:pPr>
                        <a:spcAft>
                          <a:spcPts val="0"/>
                        </a:spcAft>
                      </a:pPr>
                      <a:r>
                        <a:rPr lang="en-CA" sz="1800" b="1" dirty="0">
                          <a:effectLst/>
                        </a:rPr>
                        <a:t>Mean</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spcAft>
                          <a:spcPts val="0"/>
                        </a:spcAft>
                      </a:pPr>
                      <a:r>
                        <a:rPr lang="en-CA" sz="1800" b="1" dirty="0">
                          <a:effectLst/>
                        </a:rPr>
                        <a:t>17.45</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spcAft>
                          <a:spcPts val="0"/>
                        </a:spcAft>
                      </a:pPr>
                      <a:r>
                        <a:rPr lang="en-CA" sz="1800">
                          <a:effectLst/>
                        </a:rPr>
                        <a:t> </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spcAft>
                          <a:spcPts val="0"/>
                        </a:spcAft>
                      </a:pPr>
                      <a:r>
                        <a:rPr lang="en-CA" sz="1800">
                          <a:effectLst/>
                        </a:rPr>
                        <a:t> </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spcAft>
                          <a:spcPts val="0"/>
                        </a:spcAft>
                      </a:pPr>
                      <a:r>
                        <a:rPr lang="en-CA" sz="1800" b="1" dirty="0">
                          <a:effectLst/>
                        </a:rPr>
                        <a:t>Mean</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spcAft>
                          <a:spcPts val="0"/>
                        </a:spcAft>
                      </a:pPr>
                      <a:r>
                        <a:rPr lang="en-CA" sz="1800" b="1" dirty="0">
                          <a:effectLst/>
                        </a:rPr>
                        <a:t>14.60</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spcAft>
                          <a:spcPts val="0"/>
                        </a:spcAft>
                      </a:pPr>
                      <a:r>
                        <a:rPr lang="en-CA" sz="1800">
                          <a:effectLst/>
                        </a:rPr>
                        <a:t> </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spcAft>
                          <a:spcPts val="0"/>
                        </a:spcAft>
                      </a:pPr>
                      <a:r>
                        <a:rPr lang="en-CA" sz="1800" dirty="0">
                          <a:effectLst/>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41000313"/>
                  </a:ext>
                </a:extLst>
              </a:tr>
              <a:tr h="190091">
                <a:tc>
                  <a:txBody>
                    <a:bodyPr/>
                    <a:lstStyle/>
                    <a:p>
                      <a:pPr>
                        <a:spcAft>
                          <a:spcPts val="0"/>
                        </a:spcAft>
                      </a:pPr>
                      <a:r>
                        <a:rPr lang="en-CA" sz="1800" b="1" dirty="0">
                          <a:effectLst/>
                        </a:rPr>
                        <a:t>SD</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spcAft>
                          <a:spcPts val="0"/>
                        </a:spcAft>
                      </a:pPr>
                      <a:r>
                        <a:rPr lang="en-CA" sz="1800" b="1" dirty="0">
                          <a:effectLst/>
                        </a:rPr>
                        <a:t>6.63</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spcAft>
                          <a:spcPts val="0"/>
                        </a:spcAft>
                      </a:pPr>
                      <a:r>
                        <a:rPr lang="en-CA" sz="1800" dirty="0">
                          <a:effectLst/>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spcAft>
                          <a:spcPts val="0"/>
                        </a:spcAft>
                      </a:pPr>
                      <a:r>
                        <a:rPr lang="en-CA" sz="1800" dirty="0">
                          <a:effectLst/>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spcAft>
                          <a:spcPts val="0"/>
                        </a:spcAft>
                      </a:pPr>
                      <a:r>
                        <a:rPr lang="en-CA" sz="1800" b="1" dirty="0">
                          <a:effectLst/>
                        </a:rPr>
                        <a:t>SD</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spcAft>
                          <a:spcPts val="0"/>
                        </a:spcAft>
                      </a:pPr>
                      <a:r>
                        <a:rPr lang="en-CA" sz="1800" b="1" dirty="0">
                          <a:effectLst/>
                        </a:rPr>
                        <a:t>5.12</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spcAft>
                          <a:spcPts val="0"/>
                        </a:spcAft>
                      </a:pPr>
                      <a:r>
                        <a:rPr lang="en-CA" sz="1800" dirty="0">
                          <a:effectLst/>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spcAft>
                          <a:spcPts val="0"/>
                        </a:spcAft>
                      </a:pPr>
                      <a:r>
                        <a:rPr lang="en-CA" sz="1800" dirty="0">
                          <a:effectLst/>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9649954"/>
                  </a:ext>
                </a:extLst>
              </a:tr>
            </a:tbl>
          </a:graphicData>
        </a:graphic>
      </p:graphicFrame>
    </p:spTree>
    <p:extLst>
      <p:ext uri="{BB962C8B-B14F-4D97-AF65-F5344CB8AC3E}">
        <p14:creationId xmlns:p14="http://schemas.microsoft.com/office/powerpoint/2010/main" val="385240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48CF9AA-D9FB-4436-A2BE-476D71953C04}"/>
              </a:ext>
            </a:extLst>
          </p:cNvPr>
          <p:cNvGraphicFramePr>
            <a:graphicFrameLocks noGrp="1"/>
          </p:cNvGraphicFramePr>
          <p:nvPr/>
        </p:nvGraphicFramePr>
        <p:xfrm>
          <a:off x="1550505" y="795130"/>
          <a:ext cx="9104243" cy="5791200"/>
        </p:xfrm>
        <a:graphic>
          <a:graphicData uri="http://schemas.openxmlformats.org/drawingml/2006/table">
            <a:tbl>
              <a:tblPr firstRow="1" firstCol="1" bandRow="1">
                <a:tableStyleId>{2D5ABB26-0587-4C30-8999-92F81FD0307C}</a:tableStyleId>
              </a:tblPr>
              <a:tblGrid>
                <a:gridCol w="1070842">
                  <a:extLst>
                    <a:ext uri="{9D8B030D-6E8A-4147-A177-3AD203B41FA5}">
                      <a16:colId xmlns:a16="http://schemas.microsoft.com/office/drawing/2014/main" val="1088113000"/>
                    </a:ext>
                  </a:extLst>
                </a:gridCol>
                <a:gridCol w="908183">
                  <a:extLst>
                    <a:ext uri="{9D8B030D-6E8A-4147-A177-3AD203B41FA5}">
                      <a16:colId xmlns:a16="http://schemas.microsoft.com/office/drawing/2014/main" val="3468551885"/>
                    </a:ext>
                  </a:extLst>
                </a:gridCol>
                <a:gridCol w="1070842">
                  <a:extLst>
                    <a:ext uri="{9D8B030D-6E8A-4147-A177-3AD203B41FA5}">
                      <a16:colId xmlns:a16="http://schemas.microsoft.com/office/drawing/2014/main" val="1039291937"/>
                    </a:ext>
                  </a:extLst>
                </a:gridCol>
                <a:gridCol w="1477491">
                  <a:extLst>
                    <a:ext uri="{9D8B030D-6E8A-4147-A177-3AD203B41FA5}">
                      <a16:colId xmlns:a16="http://schemas.microsoft.com/office/drawing/2014/main" val="1221193275"/>
                    </a:ext>
                  </a:extLst>
                </a:gridCol>
                <a:gridCol w="1030178">
                  <a:extLst>
                    <a:ext uri="{9D8B030D-6E8A-4147-A177-3AD203B41FA5}">
                      <a16:colId xmlns:a16="http://schemas.microsoft.com/office/drawing/2014/main" val="3780650888"/>
                    </a:ext>
                  </a:extLst>
                </a:gridCol>
                <a:gridCol w="935293">
                  <a:extLst>
                    <a:ext uri="{9D8B030D-6E8A-4147-A177-3AD203B41FA5}">
                      <a16:colId xmlns:a16="http://schemas.microsoft.com/office/drawing/2014/main" val="1275892802"/>
                    </a:ext>
                  </a:extLst>
                </a:gridCol>
                <a:gridCol w="1052436">
                  <a:extLst>
                    <a:ext uri="{9D8B030D-6E8A-4147-A177-3AD203B41FA5}">
                      <a16:colId xmlns:a16="http://schemas.microsoft.com/office/drawing/2014/main" val="558544558"/>
                    </a:ext>
                  </a:extLst>
                </a:gridCol>
                <a:gridCol w="1558978">
                  <a:extLst>
                    <a:ext uri="{9D8B030D-6E8A-4147-A177-3AD203B41FA5}">
                      <a16:colId xmlns:a16="http://schemas.microsoft.com/office/drawing/2014/main" val="2790271660"/>
                    </a:ext>
                  </a:extLst>
                </a:gridCol>
              </a:tblGrid>
              <a:tr h="250178">
                <a:tc gridSpan="4">
                  <a:txBody>
                    <a:bodyPr/>
                    <a:lstStyle/>
                    <a:p>
                      <a:pPr algn="ctr">
                        <a:spcAft>
                          <a:spcPts val="0"/>
                        </a:spcAft>
                      </a:pPr>
                      <a:r>
                        <a:rPr lang="en-CA" sz="2000" dirty="0">
                          <a:effectLst/>
                        </a:rPr>
                        <a:t>Male</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hMerge="1">
                  <a:txBody>
                    <a:bodyPr/>
                    <a:lstStyle/>
                    <a:p>
                      <a:endParaRPr lang="en-CA"/>
                    </a:p>
                  </a:txBody>
                  <a:tcPr/>
                </a:tc>
                <a:tc gridSpan="4">
                  <a:txBody>
                    <a:bodyPr/>
                    <a:lstStyle/>
                    <a:p>
                      <a:pPr algn="ctr">
                        <a:spcAft>
                          <a:spcPts val="0"/>
                        </a:spcAft>
                      </a:pPr>
                      <a:r>
                        <a:rPr lang="en-CA" sz="2000" dirty="0">
                          <a:effectLst/>
                        </a:rPr>
                        <a:t>Female</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578135408"/>
                  </a:ext>
                </a:extLst>
              </a:tr>
              <a:tr h="250178">
                <a:tc>
                  <a:txBody>
                    <a:bodyPr/>
                    <a:lstStyle/>
                    <a:p>
                      <a:pPr algn="ctr">
                        <a:spcAft>
                          <a:spcPts val="0"/>
                        </a:spcAft>
                      </a:pPr>
                      <a:r>
                        <a:rPr lang="en-CA" sz="2000" dirty="0">
                          <a:effectLst/>
                        </a:rPr>
                        <a:t>Score</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CA" sz="2000" dirty="0">
                          <a:effectLst/>
                        </a:rPr>
                        <a:t>Below</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CA" sz="2000" dirty="0">
                          <a:effectLst/>
                        </a:rPr>
                        <a:t>Freq</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CA" sz="2000" dirty="0">
                          <a:effectLst/>
                        </a:rPr>
                        <a:t>Percentile</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CA" sz="2000" dirty="0">
                          <a:effectLst/>
                        </a:rPr>
                        <a:t>Score</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CA" sz="2000">
                          <a:effectLst/>
                        </a:rPr>
                        <a:t>Below</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CA" sz="2000" dirty="0">
                          <a:effectLst/>
                        </a:rPr>
                        <a:t>Freq</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CA" sz="2000" dirty="0">
                          <a:effectLst/>
                        </a:rPr>
                        <a:t>Percentile</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6815016"/>
                  </a:ext>
                </a:extLst>
              </a:tr>
              <a:tr h="269131">
                <a:tc>
                  <a:txBody>
                    <a:bodyPr/>
                    <a:lstStyle/>
                    <a:p>
                      <a:pPr algn="ctr">
                        <a:spcAft>
                          <a:spcPts val="0"/>
                        </a:spcAft>
                      </a:pPr>
                      <a:r>
                        <a:rPr lang="en-CA" sz="2000" dirty="0">
                          <a:effectLst/>
                        </a:rPr>
                        <a:t>19-24</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dirty="0">
                          <a:effectLst/>
                        </a:rPr>
                        <a:t>0</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11.2</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a:effectLst/>
                        </a:rPr>
                        <a:t>1.2 - 10.1</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dirty="0">
                          <a:effectLst/>
                        </a:rPr>
                        <a:t>19-24</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0</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18.7</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a:effectLst/>
                        </a:rPr>
                        <a:t>1.8 - 17.1</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45162015"/>
                  </a:ext>
                </a:extLst>
              </a:tr>
              <a:tr h="269131">
                <a:tc>
                  <a:txBody>
                    <a:bodyPr/>
                    <a:lstStyle/>
                    <a:p>
                      <a:pPr algn="ctr">
                        <a:spcAft>
                          <a:spcPts val="0"/>
                        </a:spcAft>
                      </a:pPr>
                      <a:r>
                        <a:rPr lang="en-CA" sz="2000">
                          <a:effectLst/>
                        </a:rPr>
                        <a:t>25-29</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dirty="0">
                          <a:effectLst/>
                        </a:rPr>
                        <a:t>11.1</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12.9</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dirty="0">
                          <a:effectLst/>
                        </a:rPr>
                        <a:t>12.4 - 22.4</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dirty="0">
                          <a:effectLst/>
                        </a:rPr>
                        <a:t>25-29</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18.7</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20.0</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20.0 - 36.4</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76451154"/>
                  </a:ext>
                </a:extLst>
              </a:tr>
              <a:tr h="269131">
                <a:tc>
                  <a:txBody>
                    <a:bodyPr/>
                    <a:lstStyle/>
                    <a:p>
                      <a:pPr algn="ctr">
                        <a:spcAft>
                          <a:spcPts val="0"/>
                        </a:spcAft>
                      </a:pPr>
                      <a:r>
                        <a:rPr lang="en-CA" sz="2000" dirty="0">
                          <a:effectLst/>
                        </a:rPr>
                        <a:t>30-34</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dirty="0">
                          <a:effectLst/>
                        </a:rPr>
                        <a:t>23.9</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16.3</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dirty="0">
                          <a:effectLst/>
                        </a:rPr>
                        <a:t>25.4 - 38.2</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dirty="0">
                          <a:effectLst/>
                        </a:rPr>
                        <a:t>30-34</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38.7</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dirty="0">
                          <a:effectLst/>
                        </a:rPr>
                        <a:t>17.1</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41.1 - 54.3</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2250992"/>
                  </a:ext>
                </a:extLst>
              </a:tr>
              <a:tr h="269131">
                <a:tc>
                  <a:txBody>
                    <a:bodyPr/>
                    <a:lstStyle/>
                    <a:p>
                      <a:pPr algn="ctr">
                        <a:spcAft>
                          <a:spcPts val="0"/>
                        </a:spcAft>
                      </a:pPr>
                      <a:r>
                        <a:rPr lang="en-CA" sz="2000" dirty="0">
                          <a:effectLst/>
                        </a:rPr>
                        <a:t>35-39</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dirty="0">
                          <a:effectLst/>
                        </a:rPr>
                        <a:t>40.2</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15.3</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41.9 - 53.9</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dirty="0">
                          <a:effectLst/>
                        </a:rPr>
                        <a:t>35-39</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55.8</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13.0</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57.2 - 67.9</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626687101"/>
                  </a:ext>
                </a:extLst>
              </a:tr>
              <a:tr h="269131">
                <a:tc>
                  <a:txBody>
                    <a:bodyPr/>
                    <a:lstStyle/>
                    <a:p>
                      <a:pPr algn="ctr">
                        <a:spcAft>
                          <a:spcPts val="0"/>
                        </a:spcAft>
                      </a:pPr>
                      <a:r>
                        <a:rPr lang="en-CA" sz="2000">
                          <a:effectLst/>
                        </a:rPr>
                        <a:t>40-44</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dirty="0">
                          <a:effectLst/>
                        </a:rPr>
                        <a:t>55.4</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12.5</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dirty="0">
                          <a:effectLst/>
                        </a:rPr>
                        <a:t>56.3 - 66.8</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dirty="0">
                          <a:effectLst/>
                        </a:rPr>
                        <a:t>40-44</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68.9</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9.9</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dirty="0">
                          <a:effectLst/>
                        </a:rPr>
                        <a:t>69.9 - 77.8</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564857960"/>
                  </a:ext>
                </a:extLst>
              </a:tr>
              <a:tr h="269131">
                <a:tc>
                  <a:txBody>
                    <a:bodyPr/>
                    <a:lstStyle/>
                    <a:p>
                      <a:pPr algn="ctr">
                        <a:spcAft>
                          <a:spcPts val="0"/>
                        </a:spcAft>
                      </a:pPr>
                      <a:r>
                        <a:rPr lang="en-CA" sz="2000" dirty="0">
                          <a:effectLst/>
                        </a:rPr>
                        <a:t>45-49</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dirty="0">
                          <a:effectLst/>
                        </a:rPr>
                        <a:t>67.9</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9.7</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dirty="0">
                          <a:effectLst/>
                        </a:rPr>
                        <a:t>69.2 - 76.8</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dirty="0">
                          <a:effectLst/>
                        </a:rPr>
                        <a:t>45-49</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00"/>
                    </a:solidFill>
                  </a:tcPr>
                </a:tc>
                <a:tc>
                  <a:txBody>
                    <a:bodyPr/>
                    <a:lstStyle/>
                    <a:p>
                      <a:pPr marL="38100" marR="38100" algn="ctr">
                        <a:spcAft>
                          <a:spcPts val="0"/>
                        </a:spcAft>
                      </a:pPr>
                      <a:r>
                        <a:rPr lang="en-CA" sz="2000">
                          <a:effectLst/>
                        </a:rPr>
                        <a:t>78.7</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00"/>
                    </a:solidFill>
                  </a:tcPr>
                </a:tc>
                <a:tc>
                  <a:txBody>
                    <a:bodyPr/>
                    <a:lstStyle/>
                    <a:p>
                      <a:pPr marL="38100" marR="38100" algn="ctr">
                        <a:spcAft>
                          <a:spcPts val="0"/>
                        </a:spcAft>
                      </a:pPr>
                      <a:r>
                        <a:rPr lang="en-CA" sz="2000">
                          <a:effectLst/>
                        </a:rPr>
                        <a:t>7.2</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00"/>
                    </a:solidFill>
                  </a:tcPr>
                </a:tc>
                <a:tc>
                  <a:txBody>
                    <a:bodyPr/>
                    <a:lstStyle/>
                    <a:p>
                      <a:pPr marL="38100" marR="38100" algn="ctr">
                        <a:spcAft>
                          <a:spcPts val="0"/>
                        </a:spcAft>
                      </a:pPr>
                      <a:r>
                        <a:rPr lang="en-CA" sz="2000" dirty="0">
                          <a:effectLst/>
                        </a:rPr>
                        <a:t>79.4 - 85.3</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00"/>
                    </a:solidFill>
                  </a:tcPr>
                </a:tc>
                <a:extLst>
                  <a:ext uri="{0D108BD9-81ED-4DB2-BD59-A6C34878D82A}">
                    <a16:rowId xmlns:a16="http://schemas.microsoft.com/office/drawing/2014/main" val="1678402789"/>
                  </a:ext>
                </a:extLst>
              </a:tr>
              <a:tr h="269131">
                <a:tc>
                  <a:txBody>
                    <a:bodyPr/>
                    <a:lstStyle/>
                    <a:p>
                      <a:pPr algn="ctr">
                        <a:spcAft>
                          <a:spcPts val="0"/>
                        </a:spcAft>
                      </a:pPr>
                      <a:r>
                        <a:rPr lang="en-CA" sz="2000" dirty="0">
                          <a:effectLst/>
                        </a:rPr>
                        <a:t>50-54</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dirty="0">
                          <a:effectLst/>
                        </a:rPr>
                        <a:t>77.5</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5.9</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77.8 - 82.7</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dirty="0">
                          <a:effectLst/>
                        </a:rPr>
                        <a:t>50-54</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dirty="0">
                          <a:effectLst/>
                        </a:rPr>
                        <a:t>86.0</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dirty="0">
                          <a:effectLst/>
                        </a:rPr>
                        <a:t>5.4</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dirty="0">
                          <a:effectLst/>
                        </a:rPr>
                        <a:t>87.0 - 91.0</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45323966"/>
                  </a:ext>
                </a:extLst>
              </a:tr>
              <a:tr h="269131">
                <a:tc>
                  <a:txBody>
                    <a:bodyPr/>
                    <a:lstStyle/>
                    <a:p>
                      <a:pPr algn="ctr">
                        <a:spcAft>
                          <a:spcPts val="0"/>
                        </a:spcAft>
                      </a:pPr>
                      <a:r>
                        <a:rPr lang="en-CA" sz="2000" dirty="0">
                          <a:effectLst/>
                        </a:rPr>
                        <a:t>55-59</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00"/>
                    </a:solidFill>
                  </a:tcPr>
                </a:tc>
                <a:tc>
                  <a:txBody>
                    <a:bodyPr/>
                    <a:lstStyle/>
                    <a:p>
                      <a:pPr marL="38100" marR="38100" algn="ctr">
                        <a:spcAft>
                          <a:spcPts val="0"/>
                        </a:spcAft>
                      </a:pPr>
                      <a:r>
                        <a:rPr lang="en-CA" sz="2000" dirty="0">
                          <a:effectLst/>
                        </a:rPr>
                        <a:t>83.4</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00"/>
                    </a:solidFill>
                  </a:tcPr>
                </a:tc>
                <a:tc>
                  <a:txBody>
                    <a:bodyPr/>
                    <a:lstStyle/>
                    <a:p>
                      <a:pPr marL="38100" marR="38100" algn="ctr">
                        <a:spcAft>
                          <a:spcPts val="0"/>
                        </a:spcAft>
                      </a:pPr>
                      <a:r>
                        <a:rPr lang="en-CA" sz="2000" dirty="0">
                          <a:effectLst/>
                        </a:rPr>
                        <a:t>5.0</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00"/>
                    </a:solidFill>
                  </a:tcPr>
                </a:tc>
                <a:tc>
                  <a:txBody>
                    <a:bodyPr/>
                    <a:lstStyle/>
                    <a:p>
                      <a:pPr marL="38100" marR="38100" algn="ctr">
                        <a:spcAft>
                          <a:spcPts val="0"/>
                        </a:spcAft>
                      </a:pPr>
                      <a:r>
                        <a:rPr lang="en-CA" sz="2000" dirty="0">
                          <a:effectLst/>
                        </a:rPr>
                        <a:t>83.9 - 88.2</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00"/>
                    </a:solidFill>
                  </a:tcPr>
                </a:tc>
                <a:tc>
                  <a:txBody>
                    <a:bodyPr/>
                    <a:lstStyle/>
                    <a:p>
                      <a:pPr algn="ctr">
                        <a:spcAft>
                          <a:spcPts val="0"/>
                        </a:spcAft>
                      </a:pPr>
                      <a:r>
                        <a:rPr lang="en-CA" sz="2000" dirty="0">
                          <a:effectLst/>
                        </a:rPr>
                        <a:t>55-59</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91.4</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3.5</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91.7 - 94.4</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7804477"/>
                  </a:ext>
                </a:extLst>
              </a:tr>
              <a:tr h="269131">
                <a:tc>
                  <a:txBody>
                    <a:bodyPr/>
                    <a:lstStyle/>
                    <a:p>
                      <a:pPr algn="ctr">
                        <a:spcAft>
                          <a:spcPts val="0"/>
                        </a:spcAft>
                      </a:pPr>
                      <a:r>
                        <a:rPr lang="en-CA" sz="2000" dirty="0">
                          <a:effectLst/>
                        </a:rPr>
                        <a:t>60-64</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dirty="0">
                          <a:effectLst/>
                        </a:rPr>
                        <a:t>88.3</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2.7</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a:effectLst/>
                        </a:rPr>
                        <a:t>88.6 - 90.9</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dirty="0">
                          <a:effectLst/>
                        </a:rPr>
                        <a:t>60-64</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94.9</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2.0</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dirty="0">
                          <a:effectLst/>
                        </a:rPr>
                        <a:t>95.2 - 96.8</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45751040"/>
                  </a:ext>
                </a:extLst>
              </a:tr>
              <a:tr h="269131">
                <a:tc>
                  <a:txBody>
                    <a:bodyPr/>
                    <a:lstStyle/>
                    <a:p>
                      <a:pPr algn="ctr">
                        <a:spcAft>
                          <a:spcPts val="0"/>
                        </a:spcAft>
                      </a:pPr>
                      <a:r>
                        <a:rPr lang="en-CA" sz="2000">
                          <a:effectLst/>
                        </a:rPr>
                        <a:t>65-69</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dirty="0">
                          <a:effectLst/>
                        </a:rPr>
                        <a:t>91.0</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2.2</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a:effectLst/>
                        </a:rPr>
                        <a:t>91.3 - 93.1</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dirty="0">
                          <a:effectLst/>
                        </a:rPr>
                        <a:t>65-69</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96.9</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1.1</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a:effectLst/>
                        </a:rPr>
                        <a:t>96.9 - 97.8</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8147296"/>
                  </a:ext>
                </a:extLst>
              </a:tr>
              <a:tr h="269131">
                <a:tc>
                  <a:txBody>
                    <a:bodyPr/>
                    <a:lstStyle/>
                    <a:p>
                      <a:pPr algn="ctr">
                        <a:spcAft>
                          <a:spcPts val="0"/>
                        </a:spcAft>
                      </a:pPr>
                      <a:r>
                        <a:rPr lang="en-CA" sz="2000" dirty="0">
                          <a:effectLst/>
                        </a:rPr>
                        <a:t>70-74</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dirty="0">
                          <a:effectLst/>
                        </a:rPr>
                        <a:t>93.2</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1.8</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a:effectLst/>
                        </a:rPr>
                        <a:t>93.5 - 94.9</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a:effectLst/>
                        </a:rPr>
                        <a:t>70-74</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98.1</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a:effectLst/>
                        </a:rPr>
                        <a:t>0.5</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a:effectLst/>
                        </a:rPr>
                        <a:t>98.1 - 98.4</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866077789"/>
                  </a:ext>
                </a:extLst>
              </a:tr>
              <a:tr h="269131">
                <a:tc>
                  <a:txBody>
                    <a:bodyPr/>
                    <a:lstStyle/>
                    <a:p>
                      <a:pPr algn="ctr">
                        <a:spcAft>
                          <a:spcPts val="0"/>
                        </a:spcAft>
                      </a:pPr>
                      <a:r>
                        <a:rPr lang="en-CA" sz="2000">
                          <a:effectLst/>
                        </a:rPr>
                        <a:t>75-79</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dirty="0">
                          <a:effectLst/>
                        </a:rPr>
                        <a:t>95.0</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2.2</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a:effectLst/>
                        </a:rPr>
                        <a:t>95.3 - 97.1</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dirty="0">
                          <a:effectLst/>
                        </a:rPr>
                        <a:t>75-79</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98.5</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a:effectLst/>
                        </a:rPr>
                        <a:t>0.8</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a:effectLst/>
                        </a:rPr>
                        <a:t>98.5 - 99.2</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92873523"/>
                  </a:ext>
                </a:extLst>
              </a:tr>
              <a:tr h="269131">
                <a:tc>
                  <a:txBody>
                    <a:bodyPr/>
                    <a:lstStyle/>
                    <a:p>
                      <a:pPr algn="ctr">
                        <a:spcAft>
                          <a:spcPts val="0"/>
                        </a:spcAft>
                      </a:pPr>
                      <a:r>
                        <a:rPr lang="en-CA" sz="2000" dirty="0">
                          <a:effectLst/>
                        </a:rPr>
                        <a:t>80-84</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dirty="0">
                          <a:effectLst/>
                        </a:rPr>
                        <a:t>97.2</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0.6</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a:effectLst/>
                        </a:rPr>
                        <a:t>97.3 - 98.0</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dirty="0">
                          <a:effectLst/>
                        </a:rPr>
                        <a:t>80-84</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99.3</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a:effectLst/>
                        </a:rPr>
                        <a:t>0.1</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a:effectLst/>
                        </a:rPr>
                        <a:t>99.3 - 99.4</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36275100"/>
                  </a:ext>
                </a:extLst>
              </a:tr>
              <a:tr h="269131">
                <a:tc>
                  <a:txBody>
                    <a:bodyPr/>
                    <a:lstStyle/>
                    <a:p>
                      <a:pPr algn="ctr">
                        <a:spcAft>
                          <a:spcPts val="0"/>
                        </a:spcAft>
                      </a:pPr>
                      <a:r>
                        <a:rPr lang="en-CA" sz="2000" dirty="0">
                          <a:effectLst/>
                        </a:rPr>
                        <a:t>85-89</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dirty="0">
                          <a:effectLst/>
                        </a:rPr>
                        <a:t>98.3</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0.8</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a:effectLst/>
                        </a:rPr>
                        <a:t>98.3 - 99.0</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dirty="0">
                          <a:effectLst/>
                        </a:rPr>
                        <a:t>85-89</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8100" marR="38100" algn="ctr">
                        <a:spcAft>
                          <a:spcPts val="0"/>
                        </a:spcAft>
                      </a:pPr>
                      <a:r>
                        <a:rPr lang="en-CA" sz="2000">
                          <a:effectLst/>
                        </a:rPr>
                        <a:t>99.4</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a:effectLst/>
                        </a:rPr>
                        <a:t>0.2</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a:effectLst/>
                        </a:rPr>
                        <a:t>99.4 - 99.5</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57001292"/>
                  </a:ext>
                </a:extLst>
              </a:tr>
              <a:tr h="269131">
                <a:tc>
                  <a:txBody>
                    <a:bodyPr/>
                    <a:lstStyle/>
                    <a:p>
                      <a:pPr algn="ctr">
                        <a:spcAft>
                          <a:spcPts val="0"/>
                        </a:spcAft>
                      </a:pPr>
                      <a:r>
                        <a:rPr lang="en-CA" sz="2000" dirty="0">
                          <a:effectLst/>
                        </a:rPr>
                        <a:t>90-95</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spcAft>
                          <a:spcPts val="0"/>
                        </a:spcAft>
                      </a:pPr>
                      <a:r>
                        <a:rPr lang="en-CA" sz="2000" dirty="0">
                          <a:effectLst/>
                        </a:rPr>
                        <a:t>99.1</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spcAft>
                          <a:spcPts val="0"/>
                        </a:spcAft>
                      </a:pPr>
                      <a:r>
                        <a:rPr lang="en-CA" sz="2000">
                          <a:effectLst/>
                        </a:rPr>
                        <a:t>0.9</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CA" sz="2000">
                          <a:effectLst/>
                        </a:rPr>
                        <a:t>99.1 - 99.9</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CA" sz="2000" dirty="0">
                          <a:effectLst/>
                        </a:rPr>
                        <a:t>90-95</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spcAft>
                          <a:spcPts val="0"/>
                        </a:spcAft>
                      </a:pPr>
                      <a:r>
                        <a:rPr lang="en-CA" sz="2000">
                          <a:effectLst/>
                        </a:rPr>
                        <a:t>99.7</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CA" sz="2000">
                          <a:effectLst/>
                        </a:rPr>
                        <a:t>0.3</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CA" sz="2000">
                          <a:effectLst/>
                        </a:rPr>
                        <a:t>99.7 - 99.9</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179468"/>
                  </a:ext>
                </a:extLst>
              </a:tr>
              <a:tr h="269131">
                <a:tc>
                  <a:txBody>
                    <a:bodyPr/>
                    <a:lstStyle/>
                    <a:p>
                      <a:pPr>
                        <a:spcAft>
                          <a:spcPts val="0"/>
                        </a:spcAft>
                      </a:pPr>
                      <a:r>
                        <a:rPr lang="en-CA" sz="2000" dirty="0">
                          <a:effectLst/>
                        </a:rPr>
                        <a:t>Mean</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CA" sz="2000" dirty="0">
                          <a:effectLst/>
                        </a:rPr>
                        <a:t>40.81</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CA" sz="2000">
                          <a:effectLst/>
                        </a:rPr>
                        <a:t> </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CA" sz="2000">
                          <a:effectLst/>
                        </a:rPr>
                        <a:t> </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CA" sz="2000" dirty="0">
                          <a:effectLst/>
                        </a:rPr>
                        <a:t>Mean</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CA" sz="2000">
                          <a:effectLst/>
                        </a:rPr>
                        <a:t>35.59</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CA" sz="2000">
                          <a:effectLst/>
                        </a:rPr>
                        <a:t> </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CA" sz="2000" dirty="0">
                          <a:effectLst/>
                        </a:rPr>
                        <a:t> </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105531804"/>
                  </a:ext>
                </a:extLst>
              </a:tr>
              <a:tr h="269131">
                <a:tc>
                  <a:txBody>
                    <a:bodyPr/>
                    <a:lstStyle/>
                    <a:p>
                      <a:pPr>
                        <a:spcAft>
                          <a:spcPts val="0"/>
                        </a:spcAft>
                      </a:pPr>
                      <a:r>
                        <a:rPr lang="en-CA" sz="2000" dirty="0">
                          <a:effectLst/>
                        </a:rPr>
                        <a:t>SD</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CA" sz="2000" dirty="0">
                          <a:effectLst/>
                        </a:rPr>
                        <a:t>15.43</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CA" sz="2000" dirty="0">
                          <a:effectLst/>
                        </a:rPr>
                        <a:t> </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CA" sz="2000" dirty="0">
                          <a:effectLst/>
                        </a:rPr>
                        <a:t> </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CA" sz="2000" dirty="0">
                          <a:effectLst/>
                        </a:rPr>
                        <a:t>SD</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CA" sz="2000" dirty="0">
                          <a:effectLst/>
                        </a:rPr>
                        <a:t>12.83</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CA" sz="2000" dirty="0">
                          <a:effectLst/>
                        </a:rPr>
                        <a:t> </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CA" sz="2000" dirty="0">
                          <a:effectLst/>
                        </a:rPr>
                        <a:t> </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1201597"/>
                  </a:ext>
                </a:extLst>
              </a:tr>
            </a:tbl>
          </a:graphicData>
        </a:graphic>
      </p:graphicFrame>
      <p:sp>
        <p:nvSpPr>
          <p:cNvPr id="5" name="Title 1">
            <a:extLst>
              <a:ext uri="{FF2B5EF4-FFF2-40B4-BE49-F238E27FC236}">
                <a16:creationId xmlns:a16="http://schemas.microsoft.com/office/drawing/2014/main" id="{CB1D2395-A40B-4D7A-B737-D4503D2B55F9}"/>
              </a:ext>
            </a:extLst>
          </p:cNvPr>
          <p:cNvSpPr>
            <a:spLocks noGrp="1"/>
          </p:cNvSpPr>
          <p:nvPr>
            <p:ph type="title"/>
          </p:nvPr>
        </p:nvSpPr>
        <p:spPr>
          <a:xfrm>
            <a:off x="838200" y="0"/>
            <a:ext cx="10515600" cy="795130"/>
          </a:xfrm>
        </p:spPr>
        <p:txBody>
          <a:bodyPr>
            <a:normAutofit/>
          </a:bodyPr>
          <a:lstStyle/>
          <a:p>
            <a:pPr algn="ctr"/>
            <a:r>
              <a:rPr lang="en-CA" sz="3600" dirty="0"/>
              <a:t>HBI Percentile Ranks</a:t>
            </a:r>
          </a:p>
        </p:txBody>
      </p:sp>
    </p:spTree>
    <p:extLst>
      <p:ext uri="{BB962C8B-B14F-4D97-AF65-F5344CB8AC3E}">
        <p14:creationId xmlns:p14="http://schemas.microsoft.com/office/powerpoint/2010/main" val="6938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6F98ACD-A82E-4DF9-8B5F-A538F2AC6D3C}"/>
              </a:ext>
            </a:extLst>
          </p:cNvPr>
          <p:cNvGraphicFramePr>
            <a:graphicFrameLocks noGrp="1"/>
          </p:cNvGraphicFramePr>
          <p:nvPr/>
        </p:nvGraphicFramePr>
        <p:xfrm>
          <a:off x="2057254" y="451214"/>
          <a:ext cx="9566029" cy="6224504"/>
        </p:xfrm>
        <a:graphic>
          <a:graphicData uri="http://schemas.openxmlformats.org/drawingml/2006/table">
            <a:tbl>
              <a:tblPr firstRow="1" firstCol="1" bandRow="1">
                <a:tableStyleId>{2D5ABB26-0587-4C30-8999-92F81FD0307C}</a:tableStyleId>
              </a:tblPr>
              <a:tblGrid>
                <a:gridCol w="1212394">
                  <a:extLst>
                    <a:ext uri="{9D8B030D-6E8A-4147-A177-3AD203B41FA5}">
                      <a16:colId xmlns:a16="http://schemas.microsoft.com/office/drawing/2014/main" val="3962305803"/>
                    </a:ext>
                  </a:extLst>
                </a:gridCol>
                <a:gridCol w="1213345">
                  <a:extLst>
                    <a:ext uri="{9D8B030D-6E8A-4147-A177-3AD203B41FA5}">
                      <a16:colId xmlns:a16="http://schemas.microsoft.com/office/drawing/2014/main" val="1278891430"/>
                    </a:ext>
                  </a:extLst>
                </a:gridCol>
                <a:gridCol w="1213345">
                  <a:extLst>
                    <a:ext uri="{9D8B030D-6E8A-4147-A177-3AD203B41FA5}">
                      <a16:colId xmlns:a16="http://schemas.microsoft.com/office/drawing/2014/main" val="333704580"/>
                    </a:ext>
                  </a:extLst>
                </a:gridCol>
                <a:gridCol w="1190525">
                  <a:extLst>
                    <a:ext uri="{9D8B030D-6E8A-4147-A177-3AD203B41FA5}">
                      <a16:colId xmlns:a16="http://schemas.microsoft.com/office/drawing/2014/main" val="1725163702"/>
                    </a:ext>
                  </a:extLst>
                </a:gridCol>
                <a:gridCol w="1179113">
                  <a:extLst>
                    <a:ext uri="{9D8B030D-6E8A-4147-A177-3AD203B41FA5}">
                      <a16:colId xmlns:a16="http://schemas.microsoft.com/office/drawing/2014/main" val="1998992884"/>
                    </a:ext>
                  </a:extLst>
                </a:gridCol>
                <a:gridCol w="1198130">
                  <a:extLst>
                    <a:ext uri="{9D8B030D-6E8A-4147-A177-3AD203B41FA5}">
                      <a16:colId xmlns:a16="http://schemas.microsoft.com/office/drawing/2014/main" val="3501472078"/>
                    </a:ext>
                  </a:extLst>
                </a:gridCol>
                <a:gridCol w="1179113">
                  <a:extLst>
                    <a:ext uri="{9D8B030D-6E8A-4147-A177-3AD203B41FA5}">
                      <a16:colId xmlns:a16="http://schemas.microsoft.com/office/drawing/2014/main" val="3748413199"/>
                    </a:ext>
                  </a:extLst>
                </a:gridCol>
                <a:gridCol w="1180064">
                  <a:extLst>
                    <a:ext uri="{9D8B030D-6E8A-4147-A177-3AD203B41FA5}">
                      <a16:colId xmlns:a16="http://schemas.microsoft.com/office/drawing/2014/main" val="2065447513"/>
                    </a:ext>
                  </a:extLst>
                </a:gridCol>
              </a:tblGrid>
              <a:tr h="215889">
                <a:tc gridSpan="4">
                  <a:txBody>
                    <a:bodyPr/>
                    <a:lstStyle/>
                    <a:p>
                      <a:pPr algn="ctr">
                        <a:spcAft>
                          <a:spcPts val="0"/>
                        </a:spcAft>
                      </a:pPr>
                      <a:r>
                        <a:rPr lang="en-CA" sz="1800" dirty="0">
                          <a:effectLst/>
                          <a:latin typeface="+mj-lt"/>
                        </a:rPr>
                        <a:t>Male</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hMerge="1">
                  <a:txBody>
                    <a:bodyPr/>
                    <a:lstStyle/>
                    <a:p>
                      <a:endParaRPr lang="en-CA"/>
                    </a:p>
                  </a:txBody>
                  <a:tcPr/>
                </a:tc>
                <a:tc gridSpan="4">
                  <a:txBody>
                    <a:bodyPr/>
                    <a:lstStyle/>
                    <a:p>
                      <a:pPr algn="ctr">
                        <a:spcAft>
                          <a:spcPts val="0"/>
                        </a:spcAft>
                      </a:pPr>
                      <a:r>
                        <a:rPr lang="en-CA" sz="1800" dirty="0">
                          <a:effectLst/>
                          <a:latin typeface="+mj-lt"/>
                        </a:rPr>
                        <a:t>Female</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646911007"/>
                  </a:ext>
                </a:extLst>
              </a:tr>
              <a:tr h="215889">
                <a:tc>
                  <a:txBody>
                    <a:bodyPr/>
                    <a:lstStyle/>
                    <a:p>
                      <a:pPr>
                        <a:spcAft>
                          <a:spcPts val="0"/>
                        </a:spcAft>
                      </a:pPr>
                      <a:r>
                        <a:rPr lang="en-CA" sz="1800" dirty="0">
                          <a:effectLst/>
                          <a:latin typeface="+mj-lt"/>
                        </a:rPr>
                        <a:t>Score</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CA" sz="1800" dirty="0">
                          <a:effectLst/>
                          <a:latin typeface="+mj-lt"/>
                        </a:rPr>
                        <a:t>Below</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CA" sz="1800" dirty="0">
                          <a:effectLst/>
                          <a:latin typeface="+mj-lt"/>
                        </a:rPr>
                        <a:t>Freq </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CA" sz="1800" dirty="0">
                          <a:effectLst/>
                          <a:latin typeface="+mj-lt"/>
                        </a:rPr>
                        <a:t>Percentile</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CA" sz="1800" dirty="0">
                          <a:effectLst/>
                          <a:latin typeface="+mj-lt"/>
                        </a:rPr>
                        <a:t>Score</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CA" sz="1800" dirty="0">
                          <a:effectLst/>
                          <a:latin typeface="+mj-lt"/>
                        </a:rPr>
                        <a:t>Below</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CA" sz="1800" dirty="0">
                          <a:effectLst/>
                          <a:latin typeface="+mj-lt"/>
                        </a:rPr>
                        <a:t>Freq </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CA" sz="1800" dirty="0">
                          <a:effectLst/>
                          <a:latin typeface="+mj-lt"/>
                        </a:rPr>
                        <a:t>Percentile</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8694797"/>
                  </a:ext>
                </a:extLst>
              </a:tr>
              <a:tr h="244049">
                <a:tc>
                  <a:txBody>
                    <a:bodyPr/>
                    <a:lstStyle/>
                    <a:p>
                      <a:pPr>
                        <a:spcAft>
                          <a:spcPts val="0"/>
                        </a:spcAft>
                      </a:pPr>
                      <a:r>
                        <a:rPr lang="en-CA" sz="1800">
                          <a:effectLst/>
                          <a:latin typeface="+mj-lt"/>
                        </a:rPr>
                        <a:t>0</a:t>
                      </a:r>
                      <a:endParaRPr lang="en-CA" sz="1800">
                        <a:effectLst/>
                        <a:latin typeface="+mj-lt"/>
                        <a:ea typeface="Calibri" panose="020F0502020204030204" pitchFamily="34" charset="0"/>
                        <a:cs typeface="Times New Roman" panose="02020603050405020304" pitchFamily="18" charset="0"/>
                      </a:endParaRPr>
                    </a:p>
                  </a:txBody>
                  <a:tcPr marL="62006" marR="62006" marT="8612" marB="0">
                    <a:lnT w="12700" cap="flat" cmpd="sng" algn="ctr">
                      <a:solidFill>
                        <a:schemeClr val="tx1"/>
                      </a:solidFill>
                      <a:prstDash val="solid"/>
                      <a:round/>
                      <a:headEnd type="none" w="med" len="med"/>
                      <a:tailEnd type="none" w="med" len="med"/>
                    </a:lnT>
                  </a:tcPr>
                </a:tc>
                <a:tc>
                  <a:txBody>
                    <a:bodyPr/>
                    <a:lstStyle/>
                    <a:p>
                      <a:pPr>
                        <a:spcAft>
                          <a:spcPts val="0"/>
                        </a:spcAft>
                      </a:pPr>
                      <a:r>
                        <a:rPr lang="en-CA" sz="1800" dirty="0">
                          <a:effectLst/>
                          <a:latin typeface="+mj-lt"/>
                        </a:rPr>
                        <a:t>0</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lnT w="12700" cap="flat" cmpd="sng" algn="ctr">
                      <a:solidFill>
                        <a:schemeClr val="tx1"/>
                      </a:solidFill>
                      <a:prstDash val="solid"/>
                      <a:round/>
                      <a:headEnd type="none" w="med" len="med"/>
                      <a:tailEnd type="none" w="med" len="med"/>
                    </a:lnT>
                  </a:tcPr>
                </a:tc>
                <a:tc>
                  <a:txBody>
                    <a:bodyPr/>
                    <a:lstStyle/>
                    <a:p>
                      <a:pPr>
                        <a:spcAft>
                          <a:spcPts val="0"/>
                        </a:spcAft>
                      </a:pPr>
                      <a:r>
                        <a:rPr lang="en-CA" sz="1800" dirty="0">
                          <a:effectLst/>
                          <a:latin typeface="+mj-lt"/>
                        </a:rPr>
                        <a:t>0.7</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lnT w="12700" cap="flat" cmpd="sng" algn="ctr">
                      <a:solidFill>
                        <a:schemeClr val="tx1"/>
                      </a:solidFill>
                      <a:prstDash val="solid"/>
                      <a:round/>
                      <a:headEnd type="none" w="med" len="med"/>
                      <a:tailEnd type="none" w="med" len="med"/>
                    </a:lnT>
                  </a:tcPr>
                </a:tc>
                <a:tc>
                  <a:txBody>
                    <a:bodyPr/>
                    <a:lstStyle/>
                    <a:p>
                      <a:pPr>
                        <a:spcAft>
                          <a:spcPts val="0"/>
                        </a:spcAft>
                      </a:pPr>
                      <a:r>
                        <a:rPr lang="en-CA" sz="1800" dirty="0">
                          <a:effectLst/>
                          <a:latin typeface="+mj-lt"/>
                        </a:rPr>
                        <a:t>0.3</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spcAft>
                          <a:spcPts val="0"/>
                        </a:spcAft>
                      </a:pPr>
                      <a:r>
                        <a:rPr lang="en-CA" sz="1800" dirty="0">
                          <a:effectLst/>
                          <a:latin typeface="+mj-lt"/>
                        </a:rPr>
                        <a:t>0</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spcAft>
                          <a:spcPts val="0"/>
                        </a:spcAft>
                      </a:pPr>
                      <a:r>
                        <a:rPr lang="en-CA" sz="1800">
                          <a:effectLst/>
                          <a:latin typeface="+mj-lt"/>
                        </a:rPr>
                        <a:t>0</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lnT w="12700" cap="flat" cmpd="sng" algn="ctr">
                      <a:solidFill>
                        <a:schemeClr val="tx1"/>
                      </a:solidFill>
                      <a:prstDash val="solid"/>
                      <a:round/>
                      <a:headEnd type="none" w="med" len="med"/>
                      <a:tailEnd type="none" w="med" len="med"/>
                    </a:lnT>
                  </a:tcPr>
                </a:tc>
                <a:tc>
                  <a:txBody>
                    <a:bodyPr/>
                    <a:lstStyle/>
                    <a:p>
                      <a:pPr>
                        <a:spcAft>
                          <a:spcPts val="0"/>
                        </a:spcAft>
                      </a:pPr>
                      <a:r>
                        <a:rPr lang="en-CA" sz="1800">
                          <a:effectLst/>
                          <a:latin typeface="+mj-lt"/>
                        </a:rPr>
                        <a:t>5.3</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lnT w="12700" cap="flat" cmpd="sng" algn="ctr">
                      <a:solidFill>
                        <a:schemeClr val="tx1"/>
                      </a:solidFill>
                      <a:prstDash val="solid"/>
                      <a:round/>
                      <a:headEnd type="none" w="med" len="med"/>
                      <a:tailEnd type="none" w="med" len="med"/>
                    </a:lnT>
                  </a:tcPr>
                </a:tc>
                <a:tc>
                  <a:txBody>
                    <a:bodyPr/>
                    <a:lstStyle/>
                    <a:p>
                      <a:pPr>
                        <a:spcAft>
                          <a:spcPts val="0"/>
                        </a:spcAft>
                      </a:pPr>
                      <a:r>
                        <a:rPr lang="en-CA" sz="1800" dirty="0">
                          <a:effectLst/>
                          <a:latin typeface="+mj-lt"/>
                          <a:ea typeface="Calibri" panose="020F0502020204030204" pitchFamily="34" charset="0"/>
                          <a:cs typeface="Times New Roman" panose="02020603050405020304" pitchFamily="18" charset="0"/>
                        </a:rPr>
                        <a:t>2.6</a:t>
                      </a:r>
                    </a:p>
                  </a:txBody>
                  <a:tcPr marL="62006" marR="62006" marT="8612"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38679350"/>
                  </a:ext>
                </a:extLst>
              </a:tr>
              <a:tr h="244049">
                <a:tc>
                  <a:txBody>
                    <a:bodyPr/>
                    <a:lstStyle/>
                    <a:p>
                      <a:pPr>
                        <a:spcAft>
                          <a:spcPts val="0"/>
                        </a:spcAft>
                      </a:pPr>
                      <a:r>
                        <a:rPr lang="en-CA" sz="1800">
                          <a:effectLst/>
                          <a:latin typeface="+mj-lt"/>
                        </a:rPr>
                        <a:t>1</a:t>
                      </a:r>
                      <a:endParaRPr lang="en-CA" sz="1800">
                        <a:effectLst/>
                        <a:latin typeface="+mj-lt"/>
                        <a:ea typeface="Calibri" panose="020F0502020204030204" pitchFamily="34" charset="0"/>
                        <a:cs typeface="Times New Roman" panose="02020603050405020304" pitchFamily="18" charset="0"/>
                      </a:endParaRPr>
                    </a:p>
                  </a:txBody>
                  <a:tcPr marL="62006" marR="62006" marT="8612" marB="0"/>
                </a:tc>
                <a:tc>
                  <a:txBody>
                    <a:bodyPr/>
                    <a:lstStyle/>
                    <a:p>
                      <a:pPr>
                        <a:spcAft>
                          <a:spcPts val="0"/>
                        </a:spcAft>
                      </a:pPr>
                      <a:r>
                        <a:rPr lang="en-CA" sz="1800">
                          <a:effectLst/>
                          <a:latin typeface="+mj-lt"/>
                        </a:rPr>
                        <a:t>0.7</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2.2</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1.8</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lnR w="12700" cap="flat" cmpd="sng" algn="ctr">
                      <a:solidFill>
                        <a:schemeClr val="tx1"/>
                      </a:solidFill>
                      <a:prstDash val="solid"/>
                      <a:round/>
                      <a:headEnd type="none" w="med" len="med"/>
                      <a:tailEnd type="none" w="med" len="med"/>
                    </a:lnR>
                  </a:tcPr>
                </a:tc>
                <a:tc>
                  <a:txBody>
                    <a:bodyPr/>
                    <a:lstStyle/>
                    <a:p>
                      <a:pPr>
                        <a:spcAft>
                          <a:spcPts val="0"/>
                        </a:spcAft>
                      </a:pPr>
                      <a:r>
                        <a:rPr lang="en-CA" sz="1800" dirty="0">
                          <a:effectLst/>
                          <a:latin typeface="+mj-lt"/>
                        </a:rPr>
                        <a:t>1</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lnL w="12700" cap="flat" cmpd="sng" algn="ctr">
                      <a:solidFill>
                        <a:schemeClr val="tx1"/>
                      </a:solidFill>
                      <a:prstDash val="solid"/>
                      <a:round/>
                      <a:headEnd type="none" w="med" len="med"/>
                      <a:tailEnd type="none" w="med" len="med"/>
                    </a:lnL>
                  </a:tcPr>
                </a:tc>
                <a:tc>
                  <a:txBody>
                    <a:bodyPr/>
                    <a:lstStyle/>
                    <a:p>
                      <a:pPr>
                        <a:spcAft>
                          <a:spcPts val="0"/>
                        </a:spcAft>
                      </a:pPr>
                      <a:r>
                        <a:rPr lang="en-CA" sz="1800">
                          <a:effectLst/>
                          <a:latin typeface="+mj-lt"/>
                        </a:rPr>
                        <a:t>5.3</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10.9</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dirty="0">
                          <a:effectLst/>
                          <a:latin typeface="+mj-lt"/>
                          <a:ea typeface="Calibri" panose="020F0502020204030204" pitchFamily="34" charset="0"/>
                          <a:cs typeface="Times New Roman" panose="02020603050405020304" pitchFamily="18" charset="0"/>
                        </a:rPr>
                        <a:t>10.8</a:t>
                      </a:r>
                    </a:p>
                  </a:txBody>
                  <a:tcPr marL="62006" marR="62006" marT="8612" marB="0" anchor="ctr"/>
                </a:tc>
                <a:extLst>
                  <a:ext uri="{0D108BD9-81ED-4DB2-BD59-A6C34878D82A}">
                    <a16:rowId xmlns:a16="http://schemas.microsoft.com/office/drawing/2014/main" val="3612494481"/>
                  </a:ext>
                </a:extLst>
              </a:tr>
              <a:tr h="244049">
                <a:tc>
                  <a:txBody>
                    <a:bodyPr/>
                    <a:lstStyle/>
                    <a:p>
                      <a:pPr>
                        <a:spcAft>
                          <a:spcPts val="0"/>
                        </a:spcAft>
                      </a:pPr>
                      <a:r>
                        <a:rPr lang="en-CA" sz="1800" dirty="0">
                          <a:effectLst/>
                          <a:latin typeface="+mj-lt"/>
                        </a:rPr>
                        <a:t>2</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tc>
                <a:tc>
                  <a:txBody>
                    <a:bodyPr/>
                    <a:lstStyle/>
                    <a:p>
                      <a:pPr>
                        <a:spcAft>
                          <a:spcPts val="0"/>
                        </a:spcAft>
                      </a:pPr>
                      <a:r>
                        <a:rPr lang="en-CA" sz="1800">
                          <a:effectLst/>
                          <a:latin typeface="+mj-lt"/>
                        </a:rPr>
                        <a:t>2.9</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dirty="0">
                          <a:effectLst/>
                          <a:latin typeface="+mj-lt"/>
                        </a:rPr>
                        <a:t>2.7</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4.2</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lnR w="12700" cap="flat" cmpd="sng" algn="ctr">
                      <a:solidFill>
                        <a:schemeClr val="tx1"/>
                      </a:solidFill>
                      <a:prstDash val="solid"/>
                      <a:round/>
                      <a:headEnd type="none" w="med" len="med"/>
                      <a:tailEnd type="none" w="med" len="med"/>
                    </a:lnR>
                  </a:tcPr>
                </a:tc>
                <a:tc>
                  <a:txBody>
                    <a:bodyPr/>
                    <a:lstStyle/>
                    <a:p>
                      <a:pPr>
                        <a:spcAft>
                          <a:spcPts val="0"/>
                        </a:spcAft>
                      </a:pPr>
                      <a:r>
                        <a:rPr lang="en-CA" sz="1800" dirty="0">
                          <a:effectLst/>
                          <a:latin typeface="+mj-lt"/>
                        </a:rPr>
                        <a:t>2</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lnL w="12700" cap="flat" cmpd="sng" algn="ctr">
                      <a:solidFill>
                        <a:schemeClr val="tx1"/>
                      </a:solidFill>
                      <a:prstDash val="solid"/>
                      <a:round/>
                      <a:headEnd type="none" w="med" len="med"/>
                      <a:tailEnd type="none" w="med" len="med"/>
                    </a:lnL>
                    <a:lnB>
                      <a:noFill/>
                    </a:lnB>
                  </a:tcPr>
                </a:tc>
                <a:tc>
                  <a:txBody>
                    <a:bodyPr/>
                    <a:lstStyle/>
                    <a:p>
                      <a:pPr>
                        <a:spcAft>
                          <a:spcPts val="0"/>
                        </a:spcAft>
                      </a:pPr>
                      <a:r>
                        <a:rPr lang="en-CA" sz="1800">
                          <a:effectLst/>
                          <a:latin typeface="+mj-lt"/>
                        </a:rPr>
                        <a:t>16.2</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lnB>
                      <a:noFill/>
                    </a:lnB>
                  </a:tcPr>
                </a:tc>
                <a:tc>
                  <a:txBody>
                    <a:bodyPr/>
                    <a:lstStyle/>
                    <a:p>
                      <a:pPr>
                        <a:spcAft>
                          <a:spcPts val="0"/>
                        </a:spcAft>
                      </a:pPr>
                      <a:r>
                        <a:rPr lang="en-CA" sz="1800">
                          <a:effectLst/>
                          <a:latin typeface="+mj-lt"/>
                        </a:rPr>
                        <a:t>7.3</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lnB>
                      <a:noFill/>
                    </a:lnB>
                  </a:tcPr>
                </a:tc>
                <a:tc>
                  <a:txBody>
                    <a:bodyPr/>
                    <a:lstStyle/>
                    <a:p>
                      <a:pPr>
                        <a:spcAft>
                          <a:spcPts val="0"/>
                        </a:spcAft>
                      </a:pPr>
                      <a:r>
                        <a:rPr lang="en-CA" sz="1800" dirty="0">
                          <a:effectLst/>
                          <a:latin typeface="+mj-lt"/>
                          <a:ea typeface="Calibri" panose="020F0502020204030204" pitchFamily="34" charset="0"/>
                          <a:cs typeface="Times New Roman" panose="02020603050405020304" pitchFamily="18" charset="0"/>
                        </a:rPr>
                        <a:t>19.8</a:t>
                      </a:r>
                    </a:p>
                  </a:txBody>
                  <a:tcPr marL="62006" marR="62006" marT="8612" marB="0" anchor="ctr">
                    <a:lnB>
                      <a:noFill/>
                    </a:lnB>
                  </a:tcPr>
                </a:tc>
                <a:extLst>
                  <a:ext uri="{0D108BD9-81ED-4DB2-BD59-A6C34878D82A}">
                    <a16:rowId xmlns:a16="http://schemas.microsoft.com/office/drawing/2014/main" val="3083461056"/>
                  </a:ext>
                </a:extLst>
              </a:tr>
              <a:tr h="244049">
                <a:tc>
                  <a:txBody>
                    <a:bodyPr/>
                    <a:lstStyle/>
                    <a:p>
                      <a:pPr>
                        <a:spcAft>
                          <a:spcPts val="0"/>
                        </a:spcAft>
                      </a:pPr>
                      <a:r>
                        <a:rPr lang="en-CA" sz="1800">
                          <a:effectLst/>
                          <a:latin typeface="+mj-lt"/>
                        </a:rPr>
                        <a:t>3</a:t>
                      </a:r>
                      <a:endParaRPr lang="en-CA" sz="1800">
                        <a:effectLst/>
                        <a:latin typeface="+mj-lt"/>
                        <a:ea typeface="Calibri" panose="020F0502020204030204" pitchFamily="34" charset="0"/>
                        <a:cs typeface="Times New Roman" panose="02020603050405020304" pitchFamily="18" charset="0"/>
                      </a:endParaRPr>
                    </a:p>
                  </a:txBody>
                  <a:tcPr marL="62006" marR="62006" marT="8612" marB="0"/>
                </a:tc>
                <a:tc>
                  <a:txBody>
                    <a:bodyPr/>
                    <a:lstStyle/>
                    <a:p>
                      <a:pPr>
                        <a:spcAft>
                          <a:spcPts val="0"/>
                        </a:spcAft>
                      </a:pPr>
                      <a:r>
                        <a:rPr lang="en-CA" sz="1800">
                          <a:effectLst/>
                          <a:latin typeface="+mj-lt"/>
                        </a:rPr>
                        <a:t>5.6</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6.6</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8.9</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lnR w="12700" cap="flat" cmpd="sng" algn="ctr">
                      <a:noFill/>
                      <a:prstDash val="solid"/>
                      <a:round/>
                      <a:headEnd type="none" w="med" len="med"/>
                      <a:tailEnd type="none" w="med" len="med"/>
                    </a:lnR>
                  </a:tcPr>
                </a:tc>
                <a:tc>
                  <a:txBody>
                    <a:bodyPr/>
                    <a:lstStyle/>
                    <a:p>
                      <a:pPr>
                        <a:spcAft>
                          <a:spcPts val="0"/>
                        </a:spcAft>
                      </a:pPr>
                      <a:r>
                        <a:rPr lang="en-CA" sz="1800" dirty="0">
                          <a:effectLst/>
                          <a:latin typeface="+mj-lt"/>
                        </a:rPr>
                        <a:t>3</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spcAft>
                          <a:spcPts val="0"/>
                        </a:spcAft>
                      </a:pPr>
                      <a:r>
                        <a:rPr lang="en-CA" sz="1800" dirty="0">
                          <a:effectLst/>
                          <a:latin typeface="+mj-lt"/>
                        </a:rPr>
                        <a:t>23.5</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lnL>
                      <a:noFill/>
                    </a:lnL>
                    <a:lnR>
                      <a:noFill/>
                    </a:lnR>
                    <a:lnT>
                      <a:noFill/>
                    </a:lnT>
                    <a:lnB>
                      <a:noFill/>
                    </a:lnB>
                    <a:lnTlToBr w="12700" cmpd="sng">
                      <a:noFill/>
                      <a:prstDash val="solid"/>
                    </a:lnTlToBr>
                    <a:lnBlToTr w="12700" cmpd="sng">
                      <a:noFill/>
                      <a:prstDash val="solid"/>
                    </a:lnBlToTr>
                    <a:noFill/>
                  </a:tcPr>
                </a:tc>
                <a:tc>
                  <a:txBody>
                    <a:bodyPr/>
                    <a:lstStyle/>
                    <a:p>
                      <a:pPr>
                        <a:spcAft>
                          <a:spcPts val="0"/>
                        </a:spcAft>
                      </a:pPr>
                      <a:r>
                        <a:rPr lang="en-CA" sz="1800" dirty="0">
                          <a:effectLst/>
                          <a:latin typeface="+mj-lt"/>
                        </a:rPr>
                        <a:t>9.0</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lnL>
                      <a:noFill/>
                    </a:lnL>
                    <a:lnR>
                      <a:noFill/>
                    </a:lnR>
                    <a:lnT>
                      <a:noFill/>
                    </a:lnT>
                    <a:lnB>
                      <a:noFill/>
                    </a:lnB>
                    <a:lnTlToBr w="12700" cmpd="sng">
                      <a:noFill/>
                      <a:prstDash val="solid"/>
                    </a:lnTlToBr>
                    <a:lnBlToTr w="12700" cmpd="sng">
                      <a:noFill/>
                      <a:prstDash val="solid"/>
                    </a:lnBlToTr>
                    <a:noFill/>
                  </a:tcPr>
                </a:tc>
                <a:tc>
                  <a:txBody>
                    <a:bodyPr/>
                    <a:lstStyle/>
                    <a:p>
                      <a:pPr>
                        <a:spcAft>
                          <a:spcPts val="0"/>
                        </a:spcAft>
                      </a:pPr>
                      <a:r>
                        <a:rPr lang="en-CA" sz="1800" dirty="0">
                          <a:effectLst/>
                          <a:latin typeface="+mj-lt"/>
                          <a:ea typeface="Calibri" panose="020F0502020204030204" pitchFamily="34" charset="0"/>
                          <a:cs typeface="Times New Roman" panose="02020603050405020304" pitchFamily="18" charset="0"/>
                        </a:rPr>
                        <a:t>28.0</a:t>
                      </a:r>
                    </a:p>
                  </a:txBody>
                  <a:tcPr marL="62006" marR="62006" marT="8612"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909487829"/>
                  </a:ext>
                </a:extLst>
              </a:tr>
              <a:tr h="244049">
                <a:tc>
                  <a:txBody>
                    <a:bodyPr/>
                    <a:lstStyle/>
                    <a:p>
                      <a:pPr>
                        <a:spcAft>
                          <a:spcPts val="0"/>
                        </a:spcAft>
                      </a:pPr>
                      <a:r>
                        <a:rPr lang="en-CA" sz="1800">
                          <a:effectLst/>
                          <a:latin typeface="+mj-lt"/>
                        </a:rPr>
                        <a:t>4</a:t>
                      </a:r>
                      <a:endParaRPr lang="en-CA" sz="1800">
                        <a:effectLst/>
                        <a:latin typeface="+mj-lt"/>
                        <a:ea typeface="Calibri" panose="020F0502020204030204" pitchFamily="34" charset="0"/>
                        <a:cs typeface="Times New Roman" panose="02020603050405020304" pitchFamily="18" charset="0"/>
                      </a:endParaRPr>
                    </a:p>
                  </a:txBody>
                  <a:tcPr marL="62006" marR="62006" marT="8612" marB="0"/>
                </a:tc>
                <a:tc>
                  <a:txBody>
                    <a:bodyPr/>
                    <a:lstStyle/>
                    <a:p>
                      <a:pPr>
                        <a:spcAft>
                          <a:spcPts val="0"/>
                        </a:spcAft>
                      </a:pPr>
                      <a:r>
                        <a:rPr lang="en-CA" sz="1800">
                          <a:effectLst/>
                          <a:latin typeface="+mj-lt"/>
                        </a:rPr>
                        <a:t>12.2</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10.4</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17.4</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lnR w="12700" cap="flat" cmpd="sng" algn="ctr">
                      <a:solidFill>
                        <a:schemeClr val="tx1"/>
                      </a:solidFill>
                      <a:prstDash val="solid"/>
                      <a:round/>
                      <a:headEnd type="none" w="med" len="med"/>
                      <a:tailEnd type="none" w="med" len="med"/>
                    </a:lnR>
                  </a:tcPr>
                </a:tc>
                <a:tc>
                  <a:txBody>
                    <a:bodyPr/>
                    <a:lstStyle/>
                    <a:p>
                      <a:pPr>
                        <a:spcAft>
                          <a:spcPts val="0"/>
                        </a:spcAft>
                      </a:pPr>
                      <a:r>
                        <a:rPr lang="en-CA" sz="1800" dirty="0">
                          <a:effectLst/>
                          <a:latin typeface="+mj-lt"/>
                        </a:rPr>
                        <a:t>4</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lnL w="12700" cap="flat" cmpd="sng" algn="ctr">
                      <a:solidFill>
                        <a:schemeClr val="tx1"/>
                      </a:solidFill>
                      <a:prstDash val="solid"/>
                      <a:round/>
                      <a:headEnd type="none" w="med" len="med"/>
                      <a:tailEnd type="none" w="med" len="med"/>
                    </a:lnL>
                    <a:lnT>
                      <a:noFill/>
                    </a:lnT>
                  </a:tcPr>
                </a:tc>
                <a:tc>
                  <a:txBody>
                    <a:bodyPr/>
                    <a:lstStyle/>
                    <a:p>
                      <a:pPr>
                        <a:spcAft>
                          <a:spcPts val="0"/>
                        </a:spcAft>
                      </a:pPr>
                      <a:r>
                        <a:rPr lang="en-CA" sz="1800" dirty="0">
                          <a:effectLst/>
                          <a:latin typeface="+mj-lt"/>
                        </a:rPr>
                        <a:t>32.5</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lnT>
                      <a:noFill/>
                    </a:lnT>
                  </a:tcPr>
                </a:tc>
                <a:tc>
                  <a:txBody>
                    <a:bodyPr/>
                    <a:lstStyle/>
                    <a:p>
                      <a:pPr>
                        <a:spcAft>
                          <a:spcPts val="0"/>
                        </a:spcAft>
                      </a:pPr>
                      <a:r>
                        <a:rPr lang="en-CA" sz="1800" dirty="0">
                          <a:effectLst/>
                          <a:latin typeface="+mj-lt"/>
                        </a:rPr>
                        <a:t>10.4</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lnT>
                      <a:noFill/>
                    </a:lnT>
                  </a:tcPr>
                </a:tc>
                <a:tc>
                  <a:txBody>
                    <a:bodyPr/>
                    <a:lstStyle/>
                    <a:p>
                      <a:pPr>
                        <a:spcAft>
                          <a:spcPts val="0"/>
                        </a:spcAft>
                      </a:pPr>
                      <a:r>
                        <a:rPr lang="en-CA" sz="1800" dirty="0">
                          <a:effectLst/>
                          <a:latin typeface="+mj-lt"/>
                          <a:ea typeface="Calibri" panose="020F0502020204030204" pitchFamily="34" charset="0"/>
                          <a:cs typeface="Times New Roman" panose="02020603050405020304" pitchFamily="18" charset="0"/>
                        </a:rPr>
                        <a:t>37.7</a:t>
                      </a:r>
                    </a:p>
                  </a:txBody>
                  <a:tcPr marL="62006" marR="62006" marT="8612" marB="0" anchor="ctr">
                    <a:lnT>
                      <a:noFill/>
                    </a:lnT>
                  </a:tcPr>
                </a:tc>
                <a:extLst>
                  <a:ext uri="{0D108BD9-81ED-4DB2-BD59-A6C34878D82A}">
                    <a16:rowId xmlns:a16="http://schemas.microsoft.com/office/drawing/2014/main" val="2037819283"/>
                  </a:ext>
                </a:extLst>
              </a:tr>
              <a:tr h="244049">
                <a:tc>
                  <a:txBody>
                    <a:bodyPr/>
                    <a:lstStyle/>
                    <a:p>
                      <a:pPr>
                        <a:spcAft>
                          <a:spcPts val="0"/>
                        </a:spcAft>
                      </a:pPr>
                      <a:r>
                        <a:rPr lang="en-CA" sz="1800">
                          <a:effectLst/>
                          <a:latin typeface="+mj-lt"/>
                        </a:rPr>
                        <a:t>5</a:t>
                      </a:r>
                      <a:endParaRPr lang="en-CA" sz="1800">
                        <a:effectLst/>
                        <a:latin typeface="+mj-lt"/>
                        <a:ea typeface="Calibri" panose="020F0502020204030204" pitchFamily="34" charset="0"/>
                        <a:cs typeface="Times New Roman" panose="02020603050405020304" pitchFamily="18" charset="0"/>
                      </a:endParaRPr>
                    </a:p>
                  </a:txBody>
                  <a:tcPr marL="62006" marR="62006" marT="8612" marB="0"/>
                </a:tc>
                <a:tc>
                  <a:txBody>
                    <a:bodyPr/>
                    <a:lstStyle/>
                    <a:p>
                      <a:pPr>
                        <a:spcAft>
                          <a:spcPts val="0"/>
                        </a:spcAft>
                      </a:pPr>
                      <a:r>
                        <a:rPr lang="en-CA" sz="1800">
                          <a:effectLst/>
                          <a:latin typeface="+mj-lt"/>
                        </a:rPr>
                        <a:t>22.6</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12.7</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28.9</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lnR w="12700" cap="flat" cmpd="sng" algn="ctr">
                      <a:solidFill>
                        <a:schemeClr val="tx1"/>
                      </a:solidFill>
                      <a:prstDash val="solid"/>
                      <a:round/>
                      <a:headEnd type="none" w="med" len="med"/>
                      <a:tailEnd type="none" w="med" len="med"/>
                    </a:lnR>
                  </a:tcPr>
                </a:tc>
                <a:tc>
                  <a:txBody>
                    <a:bodyPr/>
                    <a:lstStyle/>
                    <a:p>
                      <a:pPr>
                        <a:spcAft>
                          <a:spcPts val="0"/>
                        </a:spcAft>
                      </a:pPr>
                      <a:r>
                        <a:rPr lang="en-CA" sz="1800" dirty="0">
                          <a:effectLst/>
                          <a:latin typeface="+mj-lt"/>
                        </a:rPr>
                        <a:t>5</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lnL w="12700" cap="flat" cmpd="sng" algn="ctr">
                      <a:solidFill>
                        <a:schemeClr val="tx1"/>
                      </a:solidFill>
                      <a:prstDash val="solid"/>
                      <a:round/>
                      <a:headEnd type="none" w="med" len="med"/>
                      <a:tailEnd type="none" w="med" len="med"/>
                    </a:lnL>
                    <a:solidFill>
                      <a:srgbClr val="92D050"/>
                    </a:solidFill>
                  </a:tcPr>
                </a:tc>
                <a:tc>
                  <a:txBody>
                    <a:bodyPr/>
                    <a:lstStyle/>
                    <a:p>
                      <a:pPr>
                        <a:spcAft>
                          <a:spcPts val="0"/>
                        </a:spcAft>
                      </a:pPr>
                      <a:r>
                        <a:rPr lang="en-CA" sz="1800" dirty="0">
                          <a:effectLst/>
                          <a:latin typeface="+mj-lt"/>
                        </a:rPr>
                        <a:t>42.8</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solidFill>
                      <a:srgbClr val="92D050"/>
                    </a:solidFill>
                  </a:tcPr>
                </a:tc>
                <a:tc>
                  <a:txBody>
                    <a:bodyPr/>
                    <a:lstStyle/>
                    <a:p>
                      <a:pPr>
                        <a:spcAft>
                          <a:spcPts val="0"/>
                        </a:spcAft>
                      </a:pPr>
                      <a:r>
                        <a:rPr lang="en-CA" sz="1800" dirty="0">
                          <a:effectLst/>
                          <a:latin typeface="+mj-lt"/>
                        </a:rPr>
                        <a:t>9.7</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solidFill>
                      <a:srgbClr val="92D050"/>
                    </a:solidFill>
                  </a:tcPr>
                </a:tc>
                <a:tc>
                  <a:txBody>
                    <a:bodyPr/>
                    <a:lstStyle/>
                    <a:p>
                      <a:pPr>
                        <a:spcAft>
                          <a:spcPts val="0"/>
                        </a:spcAft>
                      </a:pPr>
                      <a:r>
                        <a:rPr lang="en-CA" sz="1800" dirty="0">
                          <a:effectLst/>
                          <a:latin typeface="+mj-lt"/>
                          <a:ea typeface="Calibri" panose="020F0502020204030204" pitchFamily="34" charset="0"/>
                          <a:cs typeface="Times New Roman" panose="02020603050405020304" pitchFamily="18" charset="0"/>
                        </a:rPr>
                        <a:t>47.6</a:t>
                      </a:r>
                    </a:p>
                  </a:txBody>
                  <a:tcPr marL="62006" marR="62006" marT="8612" marB="0" anchor="ctr">
                    <a:solidFill>
                      <a:srgbClr val="92D050"/>
                    </a:solidFill>
                  </a:tcPr>
                </a:tc>
                <a:extLst>
                  <a:ext uri="{0D108BD9-81ED-4DB2-BD59-A6C34878D82A}">
                    <a16:rowId xmlns:a16="http://schemas.microsoft.com/office/drawing/2014/main" val="799276580"/>
                  </a:ext>
                </a:extLst>
              </a:tr>
              <a:tr h="244049">
                <a:tc>
                  <a:txBody>
                    <a:bodyPr/>
                    <a:lstStyle/>
                    <a:p>
                      <a:pPr>
                        <a:spcAft>
                          <a:spcPts val="0"/>
                        </a:spcAft>
                      </a:pPr>
                      <a:r>
                        <a:rPr lang="en-CA" sz="1800" dirty="0">
                          <a:effectLst/>
                          <a:latin typeface="+mj-lt"/>
                        </a:rPr>
                        <a:t>6</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solidFill>
                      <a:schemeClr val="accent1">
                        <a:lumMod val="40000"/>
                        <a:lumOff val="60000"/>
                      </a:schemeClr>
                    </a:solidFill>
                  </a:tcPr>
                </a:tc>
                <a:tc>
                  <a:txBody>
                    <a:bodyPr/>
                    <a:lstStyle/>
                    <a:p>
                      <a:pPr>
                        <a:spcAft>
                          <a:spcPts val="0"/>
                        </a:spcAft>
                      </a:pPr>
                      <a:r>
                        <a:rPr lang="en-CA" sz="1800" dirty="0">
                          <a:effectLst/>
                          <a:latin typeface="+mj-lt"/>
                        </a:rPr>
                        <a:t>35.3</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solidFill>
                      <a:schemeClr val="accent1">
                        <a:lumMod val="40000"/>
                        <a:lumOff val="60000"/>
                      </a:schemeClr>
                    </a:solidFill>
                  </a:tcPr>
                </a:tc>
                <a:tc>
                  <a:txBody>
                    <a:bodyPr/>
                    <a:lstStyle/>
                    <a:p>
                      <a:pPr>
                        <a:spcAft>
                          <a:spcPts val="0"/>
                        </a:spcAft>
                      </a:pPr>
                      <a:r>
                        <a:rPr lang="en-CA" sz="1800" dirty="0">
                          <a:effectLst/>
                          <a:latin typeface="+mj-lt"/>
                        </a:rPr>
                        <a:t>18.6</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solidFill>
                      <a:schemeClr val="accent1">
                        <a:lumMod val="40000"/>
                        <a:lumOff val="60000"/>
                      </a:schemeClr>
                    </a:solidFill>
                  </a:tcPr>
                </a:tc>
                <a:tc>
                  <a:txBody>
                    <a:bodyPr/>
                    <a:lstStyle/>
                    <a:p>
                      <a:pPr>
                        <a:spcAft>
                          <a:spcPts val="0"/>
                        </a:spcAft>
                      </a:pPr>
                      <a:r>
                        <a:rPr lang="en-CA" sz="1800" dirty="0">
                          <a:effectLst/>
                          <a:latin typeface="+mj-lt"/>
                        </a:rPr>
                        <a:t>44.6</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spcAft>
                          <a:spcPts val="0"/>
                        </a:spcAft>
                      </a:pPr>
                      <a:r>
                        <a:rPr lang="en-CA" sz="1800" dirty="0">
                          <a:effectLst/>
                          <a:latin typeface="+mj-lt"/>
                        </a:rPr>
                        <a:t>6</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lnL w="12700" cap="flat" cmpd="sng" algn="ctr">
                      <a:solidFill>
                        <a:schemeClr val="tx1"/>
                      </a:solidFill>
                      <a:prstDash val="solid"/>
                      <a:round/>
                      <a:headEnd type="none" w="med" len="med"/>
                      <a:tailEnd type="none" w="med" len="med"/>
                    </a:lnL>
                  </a:tcPr>
                </a:tc>
                <a:tc>
                  <a:txBody>
                    <a:bodyPr/>
                    <a:lstStyle/>
                    <a:p>
                      <a:pPr>
                        <a:spcAft>
                          <a:spcPts val="0"/>
                        </a:spcAft>
                      </a:pPr>
                      <a:r>
                        <a:rPr lang="en-CA" sz="1800">
                          <a:effectLst/>
                          <a:latin typeface="+mj-lt"/>
                        </a:rPr>
                        <a:t>52.5</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17.3</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dirty="0">
                          <a:effectLst/>
                          <a:latin typeface="+mj-lt"/>
                          <a:ea typeface="Calibri" panose="020F0502020204030204" pitchFamily="34" charset="0"/>
                          <a:cs typeface="Times New Roman" panose="02020603050405020304" pitchFamily="18" charset="0"/>
                        </a:rPr>
                        <a:t>61.1</a:t>
                      </a:r>
                    </a:p>
                  </a:txBody>
                  <a:tcPr marL="62006" marR="62006" marT="8612" marB="0" anchor="ctr"/>
                </a:tc>
                <a:extLst>
                  <a:ext uri="{0D108BD9-81ED-4DB2-BD59-A6C34878D82A}">
                    <a16:rowId xmlns:a16="http://schemas.microsoft.com/office/drawing/2014/main" val="720980196"/>
                  </a:ext>
                </a:extLst>
              </a:tr>
              <a:tr h="244049">
                <a:tc>
                  <a:txBody>
                    <a:bodyPr/>
                    <a:lstStyle/>
                    <a:p>
                      <a:pPr>
                        <a:spcAft>
                          <a:spcPts val="0"/>
                        </a:spcAft>
                      </a:pPr>
                      <a:r>
                        <a:rPr lang="en-CA" sz="1800" dirty="0">
                          <a:effectLst/>
                          <a:latin typeface="+mj-lt"/>
                        </a:rPr>
                        <a:t>7</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solidFill>
                      <a:srgbClr val="FFFF00"/>
                    </a:solidFill>
                  </a:tcPr>
                </a:tc>
                <a:tc>
                  <a:txBody>
                    <a:bodyPr/>
                    <a:lstStyle/>
                    <a:p>
                      <a:pPr>
                        <a:spcAft>
                          <a:spcPts val="0"/>
                        </a:spcAft>
                      </a:pPr>
                      <a:r>
                        <a:rPr lang="en-CA" sz="1800" dirty="0">
                          <a:effectLst/>
                          <a:latin typeface="+mj-lt"/>
                        </a:rPr>
                        <a:t>53.8</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solidFill>
                      <a:srgbClr val="FFFF00"/>
                    </a:solidFill>
                  </a:tcPr>
                </a:tc>
                <a:tc>
                  <a:txBody>
                    <a:bodyPr/>
                    <a:lstStyle/>
                    <a:p>
                      <a:pPr>
                        <a:spcAft>
                          <a:spcPts val="0"/>
                        </a:spcAft>
                      </a:pPr>
                      <a:r>
                        <a:rPr lang="en-CA" sz="1800" dirty="0">
                          <a:effectLst/>
                          <a:latin typeface="+mj-lt"/>
                        </a:rPr>
                        <a:t>17.3</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solidFill>
                      <a:srgbClr val="FFFF00"/>
                    </a:solidFill>
                  </a:tcPr>
                </a:tc>
                <a:tc>
                  <a:txBody>
                    <a:bodyPr/>
                    <a:lstStyle/>
                    <a:p>
                      <a:pPr>
                        <a:spcAft>
                          <a:spcPts val="0"/>
                        </a:spcAft>
                      </a:pPr>
                      <a:r>
                        <a:rPr lang="en-CA" sz="1800" dirty="0">
                          <a:effectLst/>
                          <a:latin typeface="+mj-lt"/>
                        </a:rPr>
                        <a:t>62.4</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lnR w="12700" cap="flat" cmpd="sng" algn="ctr">
                      <a:solidFill>
                        <a:schemeClr val="tx1"/>
                      </a:solidFill>
                      <a:prstDash val="solid"/>
                      <a:round/>
                      <a:headEnd type="none" w="med" len="med"/>
                      <a:tailEnd type="none" w="med" len="med"/>
                    </a:lnR>
                    <a:solidFill>
                      <a:srgbClr val="FFFF00"/>
                    </a:solidFill>
                  </a:tcPr>
                </a:tc>
                <a:tc>
                  <a:txBody>
                    <a:bodyPr/>
                    <a:lstStyle/>
                    <a:p>
                      <a:pPr>
                        <a:spcAft>
                          <a:spcPts val="0"/>
                        </a:spcAft>
                      </a:pPr>
                      <a:r>
                        <a:rPr lang="en-CA" sz="1800" dirty="0">
                          <a:effectLst/>
                          <a:latin typeface="+mj-lt"/>
                        </a:rPr>
                        <a:t>7</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lnL w="12700" cap="flat" cmpd="sng" algn="ctr">
                      <a:solidFill>
                        <a:schemeClr val="tx1"/>
                      </a:solidFill>
                      <a:prstDash val="solid"/>
                      <a:round/>
                      <a:headEnd type="none" w="med" len="med"/>
                      <a:tailEnd type="none" w="med" len="med"/>
                    </a:lnL>
                    <a:solidFill>
                      <a:srgbClr val="FFFF00"/>
                    </a:solidFill>
                  </a:tcPr>
                </a:tc>
                <a:tc>
                  <a:txBody>
                    <a:bodyPr/>
                    <a:lstStyle/>
                    <a:p>
                      <a:pPr>
                        <a:spcAft>
                          <a:spcPts val="0"/>
                        </a:spcAft>
                      </a:pPr>
                      <a:r>
                        <a:rPr lang="en-CA" sz="1800" dirty="0">
                          <a:effectLst/>
                          <a:latin typeface="+mj-lt"/>
                        </a:rPr>
                        <a:t>69.9</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solidFill>
                      <a:srgbClr val="FFFF00"/>
                    </a:solidFill>
                  </a:tcPr>
                </a:tc>
                <a:tc>
                  <a:txBody>
                    <a:bodyPr/>
                    <a:lstStyle/>
                    <a:p>
                      <a:pPr>
                        <a:spcAft>
                          <a:spcPts val="0"/>
                        </a:spcAft>
                      </a:pPr>
                      <a:r>
                        <a:rPr lang="en-CA" sz="1800" dirty="0">
                          <a:effectLst/>
                          <a:latin typeface="+mj-lt"/>
                        </a:rPr>
                        <a:t>14.8</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solidFill>
                      <a:srgbClr val="FFFF00"/>
                    </a:solidFill>
                  </a:tcPr>
                </a:tc>
                <a:tc>
                  <a:txBody>
                    <a:bodyPr/>
                    <a:lstStyle/>
                    <a:p>
                      <a:pPr>
                        <a:spcAft>
                          <a:spcPts val="0"/>
                        </a:spcAft>
                      </a:pPr>
                      <a:r>
                        <a:rPr lang="en-CA" sz="1800" dirty="0">
                          <a:effectLst/>
                          <a:latin typeface="+mj-lt"/>
                        </a:rPr>
                        <a:t>77.3</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solidFill>
                      <a:srgbClr val="FFFF00"/>
                    </a:solidFill>
                  </a:tcPr>
                </a:tc>
                <a:extLst>
                  <a:ext uri="{0D108BD9-81ED-4DB2-BD59-A6C34878D82A}">
                    <a16:rowId xmlns:a16="http://schemas.microsoft.com/office/drawing/2014/main" val="954445591"/>
                  </a:ext>
                </a:extLst>
              </a:tr>
              <a:tr h="244049">
                <a:tc>
                  <a:txBody>
                    <a:bodyPr/>
                    <a:lstStyle/>
                    <a:p>
                      <a:pPr>
                        <a:spcAft>
                          <a:spcPts val="0"/>
                        </a:spcAft>
                      </a:pPr>
                      <a:r>
                        <a:rPr lang="en-CA" sz="1800">
                          <a:effectLst/>
                          <a:latin typeface="+mj-lt"/>
                        </a:rPr>
                        <a:t>8</a:t>
                      </a:r>
                      <a:endParaRPr lang="en-CA" sz="1800">
                        <a:effectLst/>
                        <a:latin typeface="+mj-lt"/>
                        <a:ea typeface="Calibri" panose="020F0502020204030204" pitchFamily="34" charset="0"/>
                        <a:cs typeface="Times New Roman" panose="02020603050405020304" pitchFamily="18" charset="0"/>
                      </a:endParaRPr>
                    </a:p>
                  </a:txBody>
                  <a:tcPr marL="62006" marR="62006" marT="8612" marB="0"/>
                </a:tc>
                <a:tc>
                  <a:txBody>
                    <a:bodyPr/>
                    <a:lstStyle/>
                    <a:p>
                      <a:pPr>
                        <a:spcAft>
                          <a:spcPts val="0"/>
                        </a:spcAft>
                      </a:pPr>
                      <a:r>
                        <a:rPr lang="en-CA" sz="1800">
                          <a:effectLst/>
                          <a:latin typeface="+mj-lt"/>
                        </a:rPr>
                        <a:t>71.2</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16.4</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79.4</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lnR w="12700" cap="flat" cmpd="sng" algn="ctr">
                      <a:solidFill>
                        <a:schemeClr val="tx1"/>
                      </a:solidFill>
                      <a:prstDash val="solid"/>
                      <a:round/>
                      <a:headEnd type="none" w="med" len="med"/>
                      <a:tailEnd type="none" w="med" len="med"/>
                    </a:lnR>
                  </a:tcPr>
                </a:tc>
                <a:tc>
                  <a:txBody>
                    <a:bodyPr/>
                    <a:lstStyle/>
                    <a:p>
                      <a:pPr>
                        <a:spcAft>
                          <a:spcPts val="0"/>
                        </a:spcAft>
                      </a:pPr>
                      <a:r>
                        <a:rPr lang="en-CA" sz="1800">
                          <a:effectLst/>
                          <a:latin typeface="+mj-lt"/>
                        </a:rPr>
                        <a:t>8</a:t>
                      </a:r>
                      <a:endParaRPr lang="en-CA" sz="1800">
                        <a:effectLst/>
                        <a:latin typeface="+mj-lt"/>
                        <a:ea typeface="Calibri" panose="020F0502020204030204" pitchFamily="34" charset="0"/>
                        <a:cs typeface="Times New Roman" panose="02020603050405020304" pitchFamily="18" charset="0"/>
                      </a:endParaRPr>
                    </a:p>
                  </a:txBody>
                  <a:tcPr marL="62006" marR="62006" marT="8612" marB="0">
                    <a:lnL w="12700" cap="flat" cmpd="sng" algn="ctr">
                      <a:solidFill>
                        <a:schemeClr val="tx1"/>
                      </a:solidFill>
                      <a:prstDash val="solid"/>
                      <a:round/>
                      <a:headEnd type="none" w="med" len="med"/>
                      <a:tailEnd type="none" w="med" len="med"/>
                    </a:lnL>
                  </a:tcPr>
                </a:tc>
                <a:tc>
                  <a:txBody>
                    <a:bodyPr/>
                    <a:lstStyle/>
                    <a:p>
                      <a:pPr>
                        <a:spcAft>
                          <a:spcPts val="0"/>
                        </a:spcAft>
                      </a:pPr>
                      <a:r>
                        <a:rPr lang="en-CA" sz="1800">
                          <a:effectLst/>
                          <a:latin typeface="+mj-lt"/>
                        </a:rPr>
                        <a:t>84.7</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11.1</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dirty="0">
                          <a:effectLst/>
                          <a:latin typeface="+mj-lt"/>
                          <a:ea typeface="Calibri" panose="020F0502020204030204" pitchFamily="34" charset="0"/>
                          <a:cs typeface="Times New Roman" panose="02020603050405020304" pitchFamily="18" charset="0"/>
                        </a:rPr>
                        <a:t>90.2</a:t>
                      </a:r>
                    </a:p>
                  </a:txBody>
                  <a:tcPr marL="62006" marR="62006" marT="8612" marB="0" anchor="ctr"/>
                </a:tc>
                <a:extLst>
                  <a:ext uri="{0D108BD9-81ED-4DB2-BD59-A6C34878D82A}">
                    <a16:rowId xmlns:a16="http://schemas.microsoft.com/office/drawing/2014/main" val="3819042207"/>
                  </a:ext>
                </a:extLst>
              </a:tr>
              <a:tr h="244049">
                <a:tc>
                  <a:txBody>
                    <a:bodyPr/>
                    <a:lstStyle/>
                    <a:p>
                      <a:pPr>
                        <a:spcAft>
                          <a:spcPts val="0"/>
                        </a:spcAft>
                      </a:pPr>
                      <a:r>
                        <a:rPr lang="en-CA" sz="1800">
                          <a:effectLst/>
                          <a:latin typeface="+mj-lt"/>
                        </a:rPr>
                        <a:t>9</a:t>
                      </a:r>
                      <a:endParaRPr lang="en-CA" sz="1800">
                        <a:effectLst/>
                        <a:latin typeface="+mj-lt"/>
                        <a:ea typeface="Calibri" panose="020F0502020204030204" pitchFamily="34" charset="0"/>
                        <a:cs typeface="Times New Roman" panose="02020603050405020304" pitchFamily="18" charset="0"/>
                      </a:endParaRPr>
                    </a:p>
                  </a:txBody>
                  <a:tcPr marL="62006" marR="62006" marT="8612" marB="0"/>
                </a:tc>
                <a:tc>
                  <a:txBody>
                    <a:bodyPr/>
                    <a:lstStyle/>
                    <a:p>
                      <a:pPr>
                        <a:spcAft>
                          <a:spcPts val="0"/>
                        </a:spcAft>
                      </a:pPr>
                      <a:r>
                        <a:rPr lang="en-CA" sz="1800">
                          <a:effectLst/>
                          <a:latin typeface="+mj-lt"/>
                        </a:rPr>
                        <a:t>87.5</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1.7</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88.3</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lnR w="12700" cap="flat" cmpd="sng" algn="ctr">
                      <a:solidFill>
                        <a:schemeClr val="tx1"/>
                      </a:solidFill>
                      <a:prstDash val="solid"/>
                      <a:round/>
                      <a:headEnd type="none" w="med" len="med"/>
                      <a:tailEnd type="none" w="med" len="med"/>
                    </a:lnR>
                  </a:tcPr>
                </a:tc>
                <a:tc>
                  <a:txBody>
                    <a:bodyPr/>
                    <a:lstStyle/>
                    <a:p>
                      <a:pPr>
                        <a:spcAft>
                          <a:spcPts val="0"/>
                        </a:spcAft>
                      </a:pPr>
                      <a:r>
                        <a:rPr lang="en-CA" sz="1800" dirty="0">
                          <a:effectLst/>
                          <a:latin typeface="+mj-lt"/>
                        </a:rPr>
                        <a:t>9</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lnL w="12700" cap="flat" cmpd="sng" algn="ctr">
                      <a:solidFill>
                        <a:schemeClr val="tx1"/>
                      </a:solidFill>
                      <a:prstDash val="solid"/>
                      <a:round/>
                      <a:headEnd type="none" w="med" len="med"/>
                      <a:tailEnd type="none" w="med" len="med"/>
                    </a:lnL>
                  </a:tcPr>
                </a:tc>
                <a:tc>
                  <a:txBody>
                    <a:bodyPr/>
                    <a:lstStyle/>
                    <a:p>
                      <a:pPr>
                        <a:spcAft>
                          <a:spcPts val="0"/>
                        </a:spcAft>
                      </a:pPr>
                      <a:r>
                        <a:rPr lang="en-CA" sz="1800">
                          <a:effectLst/>
                          <a:latin typeface="+mj-lt"/>
                        </a:rPr>
                        <a:t>95.8</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0.2</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dirty="0">
                          <a:effectLst/>
                          <a:latin typeface="+mj-lt"/>
                          <a:ea typeface="Calibri" panose="020F0502020204030204" pitchFamily="34" charset="0"/>
                          <a:cs typeface="Times New Roman" panose="02020603050405020304" pitchFamily="18" charset="0"/>
                        </a:rPr>
                        <a:t>95.9</a:t>
                      </a:r>
                    </a:p>
                  </a:txBody>
                  <a:tcPr marL="62006" marR="62006" marT="8612" marB="0" anchor="ctr"/>
                </a:tc>
                <a:extLst>
                  <a:ext uri="{0D108BD9-81ED-4DB2-BD59-A6C34878D82A}">
                    <a16:rowId xmlns:a16="http://schemas.microsoft.com/office/drawing/2014/main" val="398583538"/>
                  </a:ext>
                </a:extLst>
              </a:tr>
              <a:tr h="244049">
                <a:tc>
                  <a:txBody>
                    <a:bodyPr/>
                    <a:lstStyle/>
                    <a:p>
                      <a:pPr>
                        <a:spcAft>
                          <a:spcPts val="0"/>
                        </a:spcAft>
                      </a:pPr>
                      <a:r>
                        <a:rPr lang="en-CA" sz="1800">
                          <a:effectLst/>
                          <a:latin typeface="+mj-lt"/>
                        </a:rPr>
                        <a:t>10</a:t>
                      </a:r>
                      <a:endParaRPr lang="en-CA" sz="1800">
                        <a:effectLst/>
                        <a:latin typeface="+mj-lt"/>
                        <a:ea typeface="Calibri" panose="020F0502020204030204" pitchFamily="34" charset="0"/>
                        <a:cs typeface="Times New Roman" panose="02020603050405020304" pitchFamily="18" charset="0"/>
                      </a:endParaRPr>
                    </a:p>
                  </a:txBody>
                  <a:tcPr marL="62006" marR="62006" marT="8612" marB="0"/>
                </a:tc>
                <a:tc>
                  <a:txBody>
                    <a:bodyPr/>
                    <a:lstStyle/>
                    <a:p>
                      <a:pPr>
                        <a:spcAft>
                          <a:spcPts val="0"/>
                        </a:spcAft>
                      </a:pPr>
                      <a:r>
                        <a:rPr lang="en-CA" sz="1800">
                          <a:effectLst/>
                          <a:latin typeface="+mj-lt"/>
                        </a:rPr>
                        <a:t>89.3</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4.2</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91.4</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lnR w="12700" cap="flat" cmpd="sng" algn="ctr">
                      <a:solidFill>
                        <a:schemeClr val="tx1"/>
                      </a:solidFill>
                      <a:prstDash val="solid"/>
                      <a:round/>
                      <a:headEnd type="none" w="med" len="med"/>
                      <a:tailEnd type="none" w="med" len="med"/>
                    </a:lnR>
                  </a:tcPr>
                </a:tc>
                <a:tc>
                  <a:txBody>
                    <a:bodyPr/>
                    <a:lstStyle/>
                    <a:p>
                      <a:pPr>
                        <a:spcAft>
                          <a:spcPts val="0"/>
                        </a:spcAft>
                      </a:pPr>
                      <a:r>
                        <a:rPr lang="en-CA" sz="1800" dirty="0">
                          <a:effectLst/>
                          <a:latin typeface="+mj-lt"/>
                        </a:rPr>
                        <a:t>10</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lnL w="12700" cap="flat" cmpd="sng" algn="ctr">
                      <a:solidFill>
                        <a:schemeClr val="tx1"/>
                      </a:solidFill>
                      <a:prstDash val="solid"/>
                      <a:round/>
                      <a:headEnd type="none" w="med" len="med"/>
                      <a:tailEnd type="none" w="med" len="med"/>
                    </a:lnL>
                  </a:tcPr>
                </a:tc>
                <a:tc>
                  <a:txBody>
                    <a:bodyPr/>
                    <a:lstStyle/>
                    <a:p>
                      <a:pPr>
                        <a:spcAft>
                          <a:spcPts val="0"/>
                        </a:spcAft>
                      </a:pPr>
                      <a:r>
                        <a:rPr lang="en-CA" sz="1800">
                          <a:effectLst/>
                          <a:latin typeface="+mj-lt"/>
                        </a:rPr>
                        <a:t>96.0</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1.1</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dirty="0">
                          <a:effectLst/>
                          <a:latin typeface="+mj-lt"/>
                          <a:ea typeface="Calibri" panose="020F0502020204030204" pitchFamily="34" charset="0"/>
                          <a:cs typeface="Times New Roman" panose="02020603050405020304" pitchFamily="18" charset="0"/>
                        </a:rPr>
                        <a:t>96.5</a:t>
                      </a:r>
                    </a:p>
                  </a:txBody>
                  <a:tcPr marL="62006" marR="62006" marT="8612" marB="0" anchor="ctr"/>
                </a:tc>
                <a:extLst>
                  <a:ext uri="{0D108BD9-81ED-4DB2-BD59-A6C34878D82A}">
                    <a16:rowId xmlns:a16="http://schemas.microsoft.com/office/drawing/2014/main" val="4060105998"/>
                  </a:ext>
                </a:extLst>
              </a:tr>
              <a:tr h="244049">
                <a:tc>
                  <a:txBody>
                    <a:bodyPr/>
                    <a:lstStyle/>
                    <a:p>
                      <a:pPr>
                        <a:spcAft>
                          <a:spcPts val="0"/>
                        </a:spcAft>
                      </a:pPr>
                      <a:r>
                        <a:rPr lang="en-CA" sz="1800">
                          <a:effectLst/>
                          <a:latin typeface="+mj-lt"/>
                        </a:rPr>
                        <a:t>11</a:t>
                      </a:r>
                      <a:endParaRPr lang="en-CA" sz="1800">
                        <a:effectLst/>
                        <a:latin typeface="+mj-lt"/>
                        <a:ea typeface="Calibri" panose="020F0502020204030204" pitchFamily="34" charset="0"/>
                        <a:cs typeface="Times New Roman" panose="02020603050405020304" pitchFamily="18" charset="0"/>
                      </a:endParaRPr>
                    </a:p>
                  </a:txBody>
                  <a:tcPr marL="62006" marR="62006" marT="8612" marB="0"/>
                </a:tc>
                <a:tc>
                  <a:txBody>
                    <a:bodyPr/>
                    <a:lstStyle/>
                    <a:p>
                      <a:pPr>
                        <a:spcAft>
                          <a:spcPts val="0"/>
                        </a:spcAft>
                      </a:pPr>
                      <a:r>
                        <a:rPr lang="en-CA" sz="1800">
                          <a:effectLst/>
                          <a:latin typeface="+mj-lt"/>
                        </a:rPr>
                        <a:t>93.4</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0.2</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93.5</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lnR w="12700" cap="flat" cmpd="sng" algn="ctr">
                      <a:solidFill>
                        <a:schemeClr val="tx1"/>
                      </a:solidFill>
                      <a:prstDash val="solid"/>
                      <a:round/>
                      <a:headEnd type="none" w="med" len="med"/>
                      <a:tailEnd type="none" w="med" len="med"/>
                    </a:lnR>
                  </a:tcPr>
                </a:tc>
                <a:tc>
                  <a:txBody>
                    <a:bodyPr/>
                    <a:lstStyle/>
                    <a:p>
                      <a:pPr>
                        <a:spcAft>
                          <a:spcPts val="0"/>
                        </a:spcAft>
                      </a:pPr>
                      <a:r>
                        <a:rPr lang="en-CA" sz="1800" dirty="0">
                          <a:effectLst/>
                          <a:latin typeface="+mj-lt"/>
                        </a:rPr>
                        <a:t>11</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lnL w="12700" cap="flat" cmpd="sng" algn="ctr">
                      <a:solidFill>
                        <a:schemeClr val="tx1"/>
                      </a:solidFill>
                      <a:prstDash val="solid"/>
                      <a:round/>
                      <a:headEnd type="none" w="med" len="med"/>
                      <a:tailEnd type="none" w="med" len="med"/>
                    </a:lnL>
                    <a:solidFill>
                      <a:schemeClr val="accent2">
                        <a:lumMod val="40000"/>
                        <a:lumOff val="60000"/>
                      </a:schemeClr>
                    </a:solidFill>
                  </a:tcPr>
                </a:tc>
                <a:tc>
                  <a:txBody>
                    <a:bodyPr/>
                    <a:lstStyle/>
                    <a:p>
                      <a:pPr>
                        <a:spcAft>
                          <a:spcPts val="0"/>
                        </a:spcAft>
                      </a:pPr>
                      <a:r>
                        <a:rPr lang="en-CA" sz="1800" dirty="0">
                          <a:effectLst/>
                          <a:latin typeface="+mj-lt"/>
                        </a:rPr>
                        <a:t>97.0</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solidFill>
                      <a:schemeClr val="accent2">
                        <a:lumMod val="40000"/>
                        <a:lumOff val="60000"/>
                      </a:schemeClr>
                    </a:solidFill>
                  </a:tcPr>
                </a:tc>
                <a:tc>
                  <a:txBody>
                    <a:bodyPr/>
                    <a:lstStyle/>
                    <a:p>
                      <a:pPr>
                        <a:spcAft>
                          <a:spcPts val="0"/>
                        </a:spcAft>
                      </a:pPr>
                      <a:r>
                        <a:rPr lang="en-CA" sz="1800" dirty="0">
                          <a:effectLst/>
                          <a:latin typeface="+mj-lt"/>
                        </a:rPr>
                        <a:t>01</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solidFill>
                      <a:schemeClr val="accent2">
                        <a:lumMod val="40000"/>
                        <a:lumOff val="60000"/>
                      </a:schemeClr>
                    </a:solidFill>
                  </a:tcPr>
                </a:tc>
                <a:tc>
                  <a:txBody>
                    <a:bodyPr/>
                    <a:lstStyle/>
                    <a:p>
                      <a:pPr>
                        <a:spcAft>
                          <a:spcPts val="0"/>
                        </a:spcAft>
                      </a:pPr>
                      <a:r>
                        <a:rPr lang="en-CA" sz="1800" dirty="0">
                          <a:effectLst/>
                          <a:latin typeface="+mj-lt"/>
                          <a:ea typeface="Calibri" panose="020F0502020204030204" pitchFamily="34" charset="0"/>
                          <a:cs typeface="Times New Roman" panose="02020603050405020304" pitchFamily="18" charset="0"/>
                        </a:rPr>
                        <a:t>97.1</a:t>
                      </a:r>
                    </a:p>
                  </a:txBody>
                  <a:tcPr marL="62006" marR="62006" marT="8612" marB="0" anchor="ctr">
                    <a:solidFill>
                      <a:schemeClr val="accent2">
                        <a:lumMod val="40000"/>
                        <a:lumOff val="60000"/>
                      </a:schemeClr>
                    </a:solidFill>
                  </a:tcPr>
                </a:tc>
                <a:extLst>
                  <a:ext uri="{0D108BD9-81ED-4DB2-BD59-A6C34878D82A}">
                    <a16:rowId xmlns:a16="http://schemas.microsoft.com/office/drawing/2014/main" val="2416940471"/>
                  </a:ext>
                </a:extLst>
              </a:tr>
              <a:tr h="244049">
                <a:tc>
                  <a:txBody>
                    <a:bodyPr/>
                    <a:lstStyle/>
                    <a:p>
                      <a:pPr>
                        <a:spcAft>
                          <a:spcPts val="0"/>
                        </a:spcAft>
                      </a:pPr>
                      <a:r>
                        <a:rPr lang="en-CA" sz="1800">
                          <a:effectLst/>
                          <a:latin typeface="+mj-lt"/>
                        </a:rPr>
                        <a:t>12</a:t>
                      </a:r>
                      <a:endParaRPr lang="en-CA" sz="1800">
                        <a:effectLst/>
                        <a:latin typeface="+mj-lt"/>
                        <a:ea typeface="Calibri" panose="020F0502020204030204" pitchFamily="34" charset="0"/>
                        <a:cs typeface="Times New Roman" panose="02020603050405020304" pitchFamily="18" charset="0"/>
                      </a:endParaRPr>
                    </a:p>
                  </a:txBody>
                  <a:tcPr marL="62006" marR="62006" marT="8612" marB="0"/>
                </a:tc>
                <a:tc>
                  <a:txBody>
                    <a:bodyPr/>
                    <a:lstStyle/>
                    <a:p>
                      <a:pPr>
                        <a:spcAft>
                          <a:spcPts val="0"/>
                        </a:spcAft>
                      </a:pPr>
                      <a:r>
                        <a:rPr lang="en-CA" sz="1800">
                          <a:effectLst/>
                          <a:latin typeface="+mj-lt"/>
                        </a:rPr>
                        <a:t>93.7</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0.6</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94.0</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lnR w="12700" cap="flat" cmpd="sng" algn="ctr">
                      <a:solidFill>
                        <a:schemeClr val="tx1"/>
                      </a:solidFill>
                      <a:prstDash val="solid"/>
                      <a:round/>
                      <a:headEnd type="none" w="med" len="med"/>
                      <a:tailEnd type="none" w="med" len="med"/>
                    </a:lnR>
                  </a:tcPr>
                </a:tc>
                <a:tc>
                  <a:txBody>
                    <a:bodyPr/>
                    <a:lstStyle/>
                    <a:p>
                      <a:pPr>
                        <a:spcAft>
                          <a:spcPts val="0"/>
                        </a:spcAft>
                      </a:pPr>
                      <a:r>
                        <a:rPr lang="en-CA" sz="1800" dirty="0">
                          <a:effectLst/>
                          <a:latin typeface="+mj-lt"/>
                        </a:rPr>
                        <a:t>12</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lnL w="12700" cap="flat" cmpd="sng" algn="ctr">
                      <a:solidFill>
                        <a:schemeClr val="tx1"/>
                      </a:solidFill>
                      <a:prstDash val="solid"/>
                      <a:round/>
                      <a:headEnd type="none" w="med" len="med"/>
                      <a:tailEnd type="none" w="med" len="med"/>
                    </a:lnL>
                  </a:tcPr>
                </a:tc>
                <a:tc>
                  <a:txBody>
                    <a:bodyPr/>
                    <a:lstStyle/>
                    <a:p>
                      <a:pPr>
                        <a:spcAft>
                          <a:spcPts val="0"/>
                        </a:spcAft>
                      </a:pPr>
                      <a:r>
                        <a:rPr lang="en-CA" sz="1800">
                          <a:effectLst/>
                          <a:latin typeface="+mj-lt"/>
                        </a:rPr>
                        <a:t>97.1</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0.1</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dirty="0">
                          <a:effectLst/>
                          <a:latin typeface="+mj-lt"/>
                        </a:rPr>
                        <a:t>97.2</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tc>
                <a:extLst>
                  <a:ext uri="{0D108BD9-81ED-4DB2-BD59-A6C34878D82A}">
                    <a16:rowId xmlns:a16="http://schemas.microsoft.com/office/drawing/2014/main" val="2258195811"/>
                  </a:ext>
                </a:extLst>
              </a:tr>
              <a:tr h="244049">
                <a:tc>
                  <a:txBody>
                    <a:bodyPr/>
                    <a:lstStyle/>
                    <a:p>
                      <a:pPr>
                        <a:spcAft>
                          <a:spcPts val="0"/>
                        </a:spcAft>
                      </a:pPr>
                      <a:r>
                        <a:rPr lang="en-CA" sz="1800" dirty="0">
                          <a:effectLst/>
                          <a:latin typeface="+mj-lt"/>
                        </a:rPr>
                        <a:t>13</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solidFill>
                      <a:schemeClr val="accent2">
                        <a:lumMod val="40000"/>
                        <a:lumOff val="60000"/>
                      </a:schemeClr>
                    </a:solidFill>
                  </a:tcPr>
                </a:tc>
                <a:tc>
                  <a:txBody>
                    <a:bodyPr/>
                    <a:lstStyle/>
                    <a:p>
                      <a:pPr>
                        <a:spcAft>
                          <a:spcPts val="0"/>
                        </a:spcAft>
                      </a:pPr>
                      <a:r>
                        <a:rPr lang="en-CA" sz="1800" dirty="0">
                          <a:effectLst/>
                          <a:latin typeface="+mj-lt"/>
                        </a:rPr>
                        <a:t>94.3</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solidFill>
                      <a:schemeClr val="accent2">
                        <a:lumMod val="40000"/>
                        <a:lumOff val="60000"/>
                      </a:schemeClr>
                    </a:solidFill>
                  </a:tcPr>
                </a:tc>
                <a:tc>
                  <a:txBody>
                    <a:bodyPr/>
                    <a:lstStyle/>
                    <a:p>
                      <a:pPr>
                        <a:spcAft>
                          <a:spcPts val="0"/>
                        </a:spcAft>
                      </a:pPr>
                      <a:r>
                        <a:rPr lang="en-CA" sz="1800" dirty="0">
                          <a:effectLst/>
                          <a:latin typeface="+mj-lt"/>
                        </a:rPr>
                        <a:t>0.2</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solidFill>
                      <a:schemeClr val="accent2">
                        <a:lumMod val="40000"/>
                        <a:lumOff val="60000"/>
                      </a:schemeClr>
                    </a:solidFill>
                  </a:tcPr>
                </a:tc>
                <a:tc>
                  <a:txBody>
                    <a:bodyPr/>
                    <a:lstStyle/>
                    <a:p>
                      <a:pPr>
                        <a:spcAft>
                          <a:spcPts val="0"/>
                        </a:spcAft>
                      </a:pPr>
                      <a:r>
                        <a:rPr lang="en-CA" sz="1800" dirty="0">
                          <a:effectLst/>
                          <a:latin typeface="+mj-lt"/>
                        </a:rPr>
                        <a:t>94.4</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lnR w="12700" cap="flat" cmpd="sng" algn="ctr">
                      <a:solidFill>
                        <a:schemeClr val="tx1"/>
                      </a:solidFill>
                      <a:prstDash val="solid"/>
                      <a:round/>
                      <a:headEnd type="none" w="med" len="med"/>
                      <a:tailEnd type="none" w="med" len="med"/>
                    </a:lnR>
                    <a:solidFill>
                      <a:schemeClr val="accent2">
                        <a:lumMod val="40000"/>
                        <a:lumOff val="60000"/>
                      </a:schemeClr>
                    </a:solidFill>
                  </a:tcPr>
                </a:tc>
                <a:tc>
                  <a:txBody>
                    <a:bodyPr/>
                    <a:lstStyle/>
                    <a:p>
                      <a:pPr>
                        <a:spcAft>
                          <a:spcPts val="0"/>
                        </a:spcAft>
                      </a:pPr>
                      <a:r>
                        <a:rPr lang="en-CA" sz="1800">
                          <a:effectLst/>
                          <a:latin typeface="+mj-lt"/>
                        </a:rPr>
                        <a:t>13</a:t>
                      </a:r>
                      <a:endParaRPr lang="en-CA" sz="1800">
                        <a:effectLst/>
                        <a:latin typeface="+mj-lt"/>
                        <a:ea typeface="Calibri" panose="020F0502020204030204" pitchFamily="34" charset="0"/>
                        <a:cs typeface="Times New Roman" panose="02020603050405020304" pitchFamily="18" charset="0"/>
                      </a:endParaRPr>
                    </a:p>
                  </a:txBody>
                  <a:tcPr marL="62006" marR="62006" marT="8612" marB="0">
                    <a:lnL w="12700" cap="flat" cmpd="sng" algn="ctr">
                      <a:solidFill>
                        <a:schemeClr val="tx1"/>
                      </a:solidFill>
                      <a:prstDash val="solid"/>
                      <a:round/>
                      <a:headEnd type="none" w="med" len="med"/>
                      <a:tailEnd type="none" w="med" len="med"/>
                    </a:lnL>
                  </a:tcPr>
                </a:tc>
                <a:tc>
                  <a:txBody>
                    <a:bodyPr/>
                    <a:lstStyle/>
                    <a:p>
                      <a:pPr>
                        <a:spcAft>
                          <a:spcPts val="0"/>
                        </a:spcAft>
                      </a:pPr>
                      <a:r>
                        <a:rPr lang="en-CA" sz="1800">
                          <a:effectLst/>
                          <a:latin typeface="+mj-lt"/>
                        </a:rPr>
                        <a:t>97.3</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0.1</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dirty="0">
                          <a:effectLst/>
                          <a:latin typeface="+mj-lt"/>
                        </a:rPr>
                        <a:t>97.4</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tc>
                <a:extLst>
                  <a:ext uri="{0D108BD9-81ED-4DB2-BD59-A6C34878D82A}">
                    <a16:rowId xmlns:a16="http://schemas.microsoft.com/office/drawing/2014/main" val="164214082"/>
                  </a:ext>
                </a:extLst>
              </a:tr>
              <a:tr h="244049">
                <a:tc>
                  <a:txBody>
                    <a:bodyPr/>
                    <a:lstStyle/>
                    <a:p>
                      <a:pPr>
                        <a:spcAft>
                          <a:spcPts val="0"/>
                        </a:spcAft>
                      </a:pPr>
                      <a:r>
                        <a:rPr lang="en-CA" sz="1800">
                          <a:effectLst/>
                          <a:latin typeface="+mj-lt"/>
                        </a:rPr>
                        <a:t>14</a:t>
                      </a:r>
                      <a:endParaRPr lang="en-CA" sz="1800">
                        <a:effectLst/>
                        <a:latin typeface="+mj-lt"/>
                        <a:ea typeface="Calibri" panose="020F0502020204030204" pitchFamily="34" charset="0"/>
                        <a:cs typeface="Times New Roman" panose="02020603050405020304" pitchFamily="18" charset="0"/>
                      </a:endParaRPr>
                    </a:p>
                  </a:txBody>
                  <a:tcPr marL="62006" marR="62006" marT="8612" marB="0"/>
                </a:tc>
                <a:tc>
                  <a:txBody>
                    <a:bodyPr/>
                    <a:lstStyle/>
                    <a:p>
                      <a:pPr>
                        <a:spcAft>
                          <a:spcPts val="0"/>
                        </a:spcAft>
                      </a:pPr>
                      <a:r>
                        <a:rPr lang="en-CA" sz="1800">
                          <a:effectLst/>
                          <a:latin typeface="+mj-lt"/>
                        </a:rPr>
                        <a:t>94.5</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1.5</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95.2</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lnR w="12700" cap="flat" cmpd="sng" algn="ctr">
                      <a:solidFill>
                        <a:schemeClr val="tx1"/>
                      </a:solidFill>
                      <a:prstDash val="solid"/>
                      <a:round/>
                      <a:headEnd type="none" w="med" len="med"/>
                      <a:tailEnd type="none" w="med" len="med"/>
                    </a:lnR>
                  </a:tcPr>
                </a:tc>
                <a:tc>
                  <a:txBody>
                    <a:bodyPr/>
                    <a:lstStyle/>
                    <a:p>
                      <a:pPr>
                        <a:spcAft>
                          <a:spcPts val="0"/>
                        </a:spcAft>
                      </a:pPr>
                      <a:r>
                        <a:rPr lang="en-CA" sz="1800" dirty="0">
                          <a:effectLst/>
                          <a:latin typeface="+mj-lt"/>
                        </a:rPr>
                        <a:t>14</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lnL w="12700" cap="flat" cmpd="sng" algn="ctr">
                      <a:solidFill>
                        <a:schemeClr val="tx1"/>
                      </a:solidFill>
                      <a:prstDash val="solid"/>
                      <a:round/>
                      <a:headEnd type="none" w="med" len="med"/>
                      <a:tailEnd type="none" w="med" len="med"/>
                    </a:lnL>
                  </a:tcPr>
                </a:tc>
                <a:tc>
                  <a:txBody>
                    <a:bodyPr/>
                    <a:lstStyle/>
                    <a:p>
                      <a:pPr>
                        <a:spcAft>
                          <a:spcPts val="0"/>
                        </a:spcAft>
                      </a:pPr>
                      <a:r>
                        <a:rPr lang="en-CA" sz="1800">
                          <a:effectLst/>
                          <a:latin typeface="+mj-lt"/>
                        </a:rPr>
                        <a:t>97.4</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0.2</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dirty="0">
                          <a:effectLst/>
                          <a:latin typeface="+mj-lt"/>
                        </a:rPr>
                        <a:t>97.5</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tc>
                <a:extLst>
                  <a:ext uri="{0D108BD9-81ED-4DB2-BD59-A6C34878D82A}">
                    <a16:rowId xmlns:a16="http://schemas.microsoft.com/office/drawing/2014/main" val="1098570076"/>
                  </a:ext>
                </a:extLst>
              </a:tr>
              <a:tr h="244049">
                <a:tc>
                  <a:txBody>
                    <a:bodyPr/>
                    <a:lstStyle/>
                    <a:p>
                      <a:pPr>
                        <a:spcAft>
                          <a:spcPts val="0"/>
                        </a:spcAft>
                      </a:pPr>
                      <a:r>
                        <a:rPr lang="en-CA" sz="1800">
                          <a:effectLst/>
                          <a:latin typeface="+mj-lt"/>
                        </a:rPr>
                        <a:t>15</a:t>
                      </a:r>
                      <a:endParaRPr lang="en-CA" sz="1800">
                        <a:effectLst/>
                        <a:latin typeface="+mj-lt"/>
                        <a:ea typeface="Calibri" panose="020F0502020204030204" pitchFamily="34" charset="0"/>
                        <a:cs typeface="Times New Roman" panose="02020603050405020304" pitchFamily="18" charset="0"/>
                      </a:endParaRPr>
                    </a:p>
                  </a:txBody>
                  <a:tcPr marL="62006" marR="62006" marT="8612" marB="0"/>
                </a:tc>
                <a:tc>
                  <a:txBody>
                    <a:bodyPr/>
                    <a:lstStyle/>
                    <a:p>
                      <a:pPr>
                        <a:spcAft>
                          <a:spcPts val="0"/>
                        </a:spcAft>
                      </a:pPr>
                      <a:r>
                        <a:rPr lang="en-CA" sz="1800">
                          <a:effectLst/>
                          <a:latin typeface="+mj-lt"/>
                        </a:rPr>
                        <a:t>96.0</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0.2</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96.1</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lnR w="12700" cap="flat" cmpd="sng" algn="ctr">
                      <a:solidFill>
                        <a:schemeClr val="tx1"/>
                      </a:solidFill>
                      <a:prstDash val="solid"/>
                      <a:round/>
                      <a:headEnd type="none" w="med" len="med"/>
                      <a:tailEnd type="none" w="med" len="med"/>
                    </a:lnR>
                  </a:tcPr>
                </a:tc>
                <a:tc>
                  <a:txBody>
                    <a:bodyPr/>
                    <a:lstStyle/>
                    <a:p>
                      <a:pPr>
                        <a:spcAft>
                          <a:spcPts val="0"/>
                        </a:spcAft>
                      </a:pPr>
                      <a:r>
                        <a:rPr lang="en-CA" sz="1800">
                          <a:effectLst/>
                          <a:latin typeface="+mj-lt"/>
                        </a:rPr>
                        <a:t>15</a:t>
                      </a:r>
                      <a:endParaRPr lang="en-CA" sz="1800">
                        <a:effectLst/>
                        <a:latin typeface="+mj-lt"/>
                        <a:ea typeface="Calibri" panose="020F0502020204030204" pitchFamily="34" charset="0"/>
                        <a:cs typeface="Times New Roman" panose="02020603050405020304" pitchFamily="18" charset="0"/>
                      </a:endParaRPr>
                    </a:p>
                  </a:txBody>
                  <a:tcPr marL="62006" marR="62006" marT="8612" marB="0">
                    <a:lnL w="12700" cap="flat" cmpd="sng" algn="ctr">
                      <a:solidFill>
                        <a:schemeClr val="tx1"/>
                      </a:solidFill>
                      <a:prstDash val="solid"/>
                      <a:round/>
                      <a:headEnd type="none" w="med" len="med"/>
                      <a:tailEnd type="none" w="med" len="med"/>
                    </a:lnL>
                  </a:tcPr>
                </a:tc>
                <a:tc>
                  <a:txBody>
                    <a:bodyPr/>
                    <a:lstStyle/>
                    <a:p>
                      <a:pPr>
                        <a:spcAft>
                          <a:spcPts val="0"/>
                        </a:spcAft>
                      </a:pPr>
                      <a:r>
                        <a:rPr lang="en-CA" sz="1800">
                          <a:effectLst/>
                          <a:latin typeface="+mj-lt"/>
                        </a:rPr>
                        <a:t>97.6</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0.2</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dirty="0">
                          <a:effectLst/>
                          <a:latin typeface="+mj-lt"/>
                          <a:ea typeface="Calibri" panose="020F0502020204030204" pitchFamily="34" charset="0"/>
                          <a:cs typeface="Times New Roman" panose="02020603050405020304" pitchFamily="18" charset="0"/>
                        </a:rPr>
                        <a:t>97.7</a:t>
                      </a:r>
                    </a:p>
                  </a:txBody>
                  <a:tcPr marL="62006" marR="62006" marT="8612" marB="0" anchor="ctr"/>
                </a:tc>
                <a:extLst>
                  <a:ext uri="{0D108BD9-81ED-4DB2-BD59-A6C34878D82A}">
                    <a16:rowId xmlns:a16="http://schemas.microsoft.com/office/drawing/2014/main" val="4242732254"/>
                  </a:ext>
                </a:extLst>
              </a:tr>
              <a:tr h="244049">
                <a:tc>
                  <a:txBody>
                    <a:bodyPr/>
                    <a:lstStyle/>
                    <a:p>
                      <a:pPr>
                        <a:spcAft>
                          <a:spcPts val="0"/>
                        </a:spcAft>
                      </a:pPr>
                      <a:r>
                        <a:rPr lang="en-CA" sz="1800">
                          <a:effectLst/>
                          <a:latin typeface="+mj-lt"/>
                        </a:rPr>
                        <a:t>16-25</a:t>
                      </a:r>
                      <a:endParaRPr lang="en-CA" sz="1800">
                        <a:effectLst/>
                        <a:latin typeface="+mj-lt"/>
                        <a:ea typeface="Calibri" panose="020F0502020204030204" pitchFamily="34" charset="0"/>
                        <a:cs typeface="Times New Roman" panose="02020603050405020304" pitchFamily="18" charset="0"/>
                      </a:endParaRPr>
                    </a:p>
                  </a:txBody>
                  <a:tcPr marL="62006" marR="62006" marT="8612" marB="0"/>
                </a:tc>
                <a:tc>
                  <a:txBody>
                    <a:bodyPr/>
                    <a:lstStyle/>
                    <a:p>
                      <a:pPr>
                        <a:spcAft>
                          <a:spcPts val="0"/>
                        </a:spcAft>
                      </a:pPr>
                      <a:r>
                        <a:rPr lang="en-CA" sz="1800">
                          <a:effectLst/>
                          <a:latin typeface="+mj-lt"/>
                        </a:rPr>
                        <a:t>96.2-97.8</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1.6</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96.2-97.9</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lnR w="12700" cap="flat" cmpd="sng" algn="ctr">
                      <a:solidFill>
                        <a:schemeClr val="tx1"/>
                      </a:solidFill>
                      <a:prstDash val="solid"/>
                      <a:round/>
                      <a:headEnd type="none" w="med" len="med"/>
                      <a:tailEnd type="none" w="med" len="med"/>
                    </a:lnR>
                  </a:tcPr>
                </a:tc>
                <a:tc>
                  <a:txBody>
                    <a:bodyPr/>
                    <a:lstStyle/>
                    <a:p>
                      <a:pPr>
                        <a:spcAft>
                          <a:spcPts val="0"/>
                        </a:spcAft>
                      </a:pPr>
                      <a:r>
                        <a:rPr lang="en-CA" sz="1800" dirty="0">
                          <a:effectLst/>
                          <a:latin typeface="+mj-lt"/>
                        </a:rPr>
                        <a:t>16-25</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lnL w="12700" cap="flat" cmpd="sng" algn="ctr">
                      <a:solidFill>
                        <a:schemeClr val="tx1"/>
                      </a:solidFill>
                      <a:prstDash val="solid"/>
                      <a:round/>
                      <a:headEnd type="none" w="med" len="med"/>
                      <a:tailEnd type="none" w="med" len="med"/>
                    </a:lnL>
                  </a:tcPr>
                </a:tc>
                <a:tc>
                  <a:txBody>
                    <a:bodyPr/>
                    <a:lstStyle/>
                    <a:p>
                      <a:pPr>
                        <a:spcAft>
                          <a:spcPts val="0"/>
                        </a:spcAft>
                      </a:pPr>
                      <a:r>
                        <a:rPr lang="en-CA" sz="1800">
                          <a:effectLst/>
                          <a:latin typeface="+mj-lt"/>
                        </a:rPr>
                        <a:t>97.8-98.3</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0.5</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tc>
                  <a:txBody>
                    <a:bodyPr/>
                    <a:lstStyle/>
                    <a:p>
                      <a:pPr>
                        <a:spcAft>
                          <a:spcPts val="0"/>
                        </a:spcAft>
                      </a:pPr>
                      <a:r>
                        <a:rPr lang="en-CA" sz="1800">
                          <a:effectLst/>
                          <a:latin typeface="+mj-lt"/>
                        </a:rPr>
                        <a:t>97.9-99.4</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tc>
                <a:extLst>
                  <a:ext uri="{0D108BD9-81ED-4DB2-BD59-A6C34878D82A}">
                    <a16:rowId xmlns:a16="http://schemas.microsoft.com/office/drawing/2014/main" val="753616039"/>
                  </a:ext>
                </a:extLst>
              </a:tr>
              <a:tr h="244049">
                <a:tc>
                  <a:txBody>
                    <a:bodyPr/>
                    <a:lstStyle/>
                    <a:p>
                      <a:pPr>
                        <a:spcAft>
                          <a:spcPts val="0"/>
                        </a:spcAft>
                      </a:pPr>
                      <a:r>
                        <a:rPr lang="en-CA" sz="1800" dirty="0">
                          <a:effectLst/>
                          <a:latin typeface="+mj-lt"/>
                        </a:rPr>
                        <a:t>26-50</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lnB w="12700" cap="flat" cmpd="sng" algn="ctr">
                      <a:solidFill>
                        <a:schemeClr val="tx1"/>
                      </a:solidFill>
                      <a:prstDash val="solid"/>
                      <a:round/>
                      <a:headEnd type="none" w="med" len="med"/>
                      <a:tailEnd type="none" w="med" len="med"/>
                    </a:lnB>
                  </a:tcPr>
                </a:tc>
                <a:tc>
                  <a:txBody>
                    <a:bodyPr/>
                    <a:lstStyle/>
                    <a:p>
                      <a:pPr>
                        <a:spcAft>
                          <a:spcPts val="0"/>
                        </a:spcAft>
                      </a:pPr>
                      <a:r>
                        <a:rPr lang="en-CA" sz="1800">
                          <a:effectLst/>
                          <a:latin typeface="+mj-lt"/>
                        </a:rPr>
                        <a:t>97.9-98.7</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lnB w="12700" cap="flat" cmpd="sng" algn="ctr">
                      <a:solidFill>
                        <a:schemeClr val="tx1"/>
                      </a:solidFill>
                      <a:prstDash val="solid"/>
                      <a:round/>
                      <a:headEnd type="none" w="med" len="med"/>
                      <a:tailEnd type="none" w="med" len="med"/>
                    </a:lnB>
                  </a:tcPr>
                </a:tc>
                <a:tc>
                  <a:txBody>
                    <a:bodyPr/>
                    <a:lstStyle/>
                    <a:p>
                      <a:pPr>
                        <a:spcAft>
                          <a:spcPts val="0"/>
                        </a:spcAft>
                      </a:pPr>
                      <a:r>
                        <a:rPr lang="en-CA" sz="1800">
                          <a:effectLst/>
                          <a:latin typeface="+mj-lt"/>
                        </a:rPr>
                        <a:t>2.2</a:t>
                      </a:r>
                      <a:endParaRPr lang="en-CA" sz="1800">
                        <a:effectLst/>
                        <a:latin typeface="+mj-lt"/>
                        <a:ea typeface="Calibri" panose="020F0502020204030204" pitchFamily="34" charset="0"/>
                        <a:cs typeface="Times New Roman" panose="02020603050405020304" pitchFamily="18" charset="0"/>
                      </a:endParaRPr>
                    </a:p>
                  </a:txBody>
                  <a:tcPr marL="62006" marR="62006" marT="8612" marB="0" anchor="ctr">
                    <a:lnB w="12700" cap="flat" cmpd="sng" algn="ctr">
                      <a:solidFill>
                        <a:schemeClr val="tx1"/>
                      </a:solidFill>
                      <a:prstDash val="solid"/>
                      <a:round/>
                      <a:headEnd type="none" w="med" len="med"/>
                      <a:tailEnd type="none" w="med" len="med"/>
                    </a:lnB>
                  </a:tcPr>
                </a:tc>
                <a:tc>
                  <a:txBody>
                    <a:bodyPr/>
                    <a:lstStyle/>
                    <a:p>
                      <a:pPr>
                        <a:spcAft>
                          <a:spcPts val="0"/>
                        </a:spcAft>
                      </a:pPr>
                      <a:r>
                        <a:rPr lang="en-CA" sz="1800" dirty="0">
                          <a:effectLst/>
                          <a:latin typeface="+mj-lt"/>
                        </a:rPr>
                        <a:t>97.9-99.3</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spcAft>
                          <a:spcPts val="0"/>
                        </a:spcAft>
                      </a:pPr>
                      <a:r>
                        <a:rPr lang="en-CA" sz="1800" dirty="0">
                          <a:effectLst/>
                          <a:latin typeface="+mj-lt"/>
                        </a:rPr>
                        <a:t>26-50</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spcAft>
                          <a:spcPts val="0"/>
                        </a:spcAft>
                      </a:pPr>
                      <a:r>
                        <a:rPr lang="en-CA" sz="1800" dirty="0">
                          <a:effectLst/>
                          <a:latin typeface="+mj-lt"/>
                        </a:rPr>
                        <a:t>98.3-99.3</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lnB w="12700" cap="flat" cmpd="sng" algn="ctr">
                      <a:solidFill>
                        <a:schemeClr val="tx1"/>
                      </a:solidFill>
                      <a:prstDash val="solid"/>
                      <a:round/>
                      <a:headEnd type="none" w="med" len="med"/>
                      <a:tailEnd type="none" w="med" len="med"/>
                    </a:lnB>
                  </a:tcPr>
                </a:tc>
                <a:tc>
                  <a:txBody>
                    <a:bodyPr/>
                    <a:lstStyle/>
                    <a:p>
                      <a:pPr>
                        <a:spcAft>
                          <a:spcPts val="0"/>
                        </a:spcAft>
                      </a:pPr>
                      <a:r>
                        <a:rPr lang="en-CA" sz="1800" dirty="0">
                          <a:effectLst/>
                          <a:latin typeface="+mj-lt"/>
                        </a:rPr>
                        <a:t>1.6</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lnB w="12700" cap="flat" cmpd="sng" algn="ctr">
                      <a:solidFill>
                        <a:schemeClr val="tx1"/>
                      </a:solidFill>
                      <a:prstDash val="solid"/>
                      <a:round/>
                      <a:headEnd type="none" w="med" len="med"/>
                      <a:tailEnd type="none" w="med" len="med"/>
                    </a:lnB>
                  </a:tcPr>
                </a:tc>
                <a:tc>
                  <a:txBody>
                    <a:bodyPr/>
                    <a:lstStyle/>
                    <a:p>
                      <a:pPr>
                        <a:spcAft>
                          <a:spcPts val="0"/>
                        </a:spcAft>
                      </a:pPr>
                      <a:r>
                        <a:rPr lang="en-CA" sz="1800" dirty="0">
                          <a:effectLst/>
                          <a:latin typeface="+mj-lt"/>
                        </a:rPr>
                        <a:t>99.5-99.9</a:t>
                      </a:r>
                      <a:endParaRPr lang="en-CA" sz="1800" dirty="0">
                        <a:effectLst/>
                        <a:latin typeface="+mj-lt"/>
                        <a:ea typeface="Calibri" panose="020F0502020204030204" pitchFamily="34" charset="0"/>
                        <a:cs typeface="Times New Roman" panose="02020603050405020304" pitchFamily="18" charset="0"/>
                      </a:endParaRPr>
                    </a:p>
                  </a:txBody>
                  <a:tcPr marL="62006" marR="62006" marT="8612"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7836101"/>
                  </a:ext>
                </a:extLst>
              </a:tr>
              <a:tr h="215889">
                <a:tc>
                  <a:txBody>
                    <a:bodyPr/>
                    <a:lstStyle/>
                    <a:p>
                      <a:pPr>
                        <a:spcAft>
                          <a:spcPts val="0"/>
                        </a:spcAft>
                      </a:pPr>
                      <a:r>
                        <a:rPr lang="en-CA" sz="1800" dirty="0">
                          <a:effectLst/>
                        </a:rPr>
                        <a:t>Mean (SD)</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006" marR="62006" marT="8612" marB="0">
                    <a:lnT w="12700" cap="flat" cmpd="sng" algn="ctr">
                      <a:solidFill>
                        <a:schemeClr val="tx1"/>
                      </a:solidFill>
                      <a:prstDash val="solid"/>
                      <a:round/>
                      <a:headEnd type="none" w="med" len="med"/>
                      <a:tailEnd type="none" w="med" len="med"/>
                    </a:lnT>
                  </a:tcPr>
                </a:tc>
                <a:tc>
                  <a:txBody>
                    <a:bodyPr/>
                    <a:lstStyle/>
                    <a:p>
                      <a:pPr>
                        <a:spcAft>
                          <a:spcPts val="0"/>
                        </a:spcAft>
                      </a:pPr>
                      <a:r>
                        <a:rPr lang="en-CA" sz="1800" dirty="0">
                          <a:effectLst/>
                        </a:rPr>
                        <a:t>7.21 (6.45)</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006" marR="62006" marT="8612" marB="0">
                    <a:lnT w="12700" cap="flat" cmpd="sng" algn="ctr">
                      <a:solidFill>
                        <a:schemeClr val="tx1"/>
                      </a:solidFill>
                      <a:prstDash val="solid"/>
                      <a:round/>
                      <a:headEnd type="none" w="med" len="med"/>
                      <a:tailEnd type="none" w="med" len="med"/>
                    </a:lnT>
                  </a:tcPr>
                </a:tc>
                <a:tc>
                  <a:txBody>
                    <a:bodyPr/>
                    <a:lstStyle/>
                    <a:p>
                      <a:pPr>
                        <a:spcAft>
                          <a:spcPts val="0"/>
                        </a:spcAft>
                      </a:pPr>
                      <a:r>
                        <a:rPr lang="en-CA" sz="1800" dirty="0">
                          <a:effectLst/>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006" marR="62006" marT="8612" marB="0">
                    <a:lnT w="12700" cap="flat" cmpd="sng" algn="ctr">
                      <a:solidFill>
                        <a:schemeClr val="tx1"/>
                      </a:solidFill>
                      <a:prstDash val="solid"/>
                      <a:round/>
                      <a:headEnd type="none" w="med" len="med"/>
                      <a:tailEnd type="none" w="med" len="med"/>
                    </a:lnT>
                  </a:tcPr>
                </a:tc>
                <a:tc>
                  <a:txBody>
                    <a:bodyPr/>
                    <a:lstStyle/>
                    <a:p>
                      <a:pPr>
                        <a:spcAft>
                          <a:spcPts val="0"/>
                        </a:spcAft>
                      </a:pPr>
                      <a:r>
                        <a:rPr lang="en-CA" sz="1800" dirty="0">
                          <a:effectLst/>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006" marR="62006" marT="8612"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spcAft>
                          <a:spcPts val="0"/>
                        </a:spcAft>
                      </a:pPr>
                      <a:r>
                        <a:rPr lang="en-CA" sz="1800" dirty="0">
                          <a:effectLst/>
                        </a:rPr>
                        <a:t>Mean (SD)</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006" marR="62006" marT="8612"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spcAft>
                          <a:spcPts val="0"/>
                        </a:spcAft>
                      </a:pPr>
                      <a:r>
                        <a:rPr lang="en-CA" sz="1800" dirty="0">
                          <a:effectLst/>
                        </a:rPr>
                        <a:t>5.4(5.41)</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006" marR="62006" marT="8612" marB="0">
                    <a:lnT w="12700" cap="flat" cmpd="sng" algn="ctr">
                      <a:solidFill>
                        <a:schemeClr val="tx1"/>
                      </a:solidFill>
                      <a:prstDash val="solid"/>
                      <a:round/>
                      <a:headEnd type="none" w="med" len="med"/>
                      <a:tailEnd type="none" w="med" len="med"/>
                    </a:lnT>
                  </a:tcPr>
                </a:tc>
                <a:tc>
                  <a:txBody>
                    <a:bodyPr/>
                    <a:lstStyle/>
                    <a:p>
                      <a:pPr>
                        <a:spcAft>
                          <a:spcPts val="0"/>
                        </a:spcAft>
                      </a:pPr>
                      <a:r>
                        <a:rPr lang="en-CA" sz="1800">
                          <a:effectLst/>
                        </a:rPr>
                        <a:t> </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2006" marR="62006" marT="8612" marB="0">
                    <a:lnT w="12700" cap="flat" cmpd="sng" algn="ctr">
                      <a:solidFill>
                        <a:schemeClr val="tx1"/>
                      </a:solidFill>
                      <a:prstDash val="solid"/>
                      <a:round/>
                      <a:headEnd type="none" w="med" len="med"/>
                      <a:tailEnd type="none" w="med" len="med"/>
                    </a:lnT>
                  </a:tcPr>
                </a:tc>
                <a:tc>
                  <a:txBody>
                    <a:bodyPr/>
                    <a:lstStyle/>
                    <a:p>
                      <a:pPr>
                        <a:spcAft>
                          <a:spcPts val="0"/>
                        </a:spcAft>
                      </a:pPr>
                      <a:r>
                        <a:rPr lang="en-CA" sz="1800">
                          <a:effectLst/>
                        </a:rPr>
                        <a:t> </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2006" marR="62006" marT="8612"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1472966"/>
                  </a:ext>
                </a:extLst>
              </a:tr>
              <a:tr h="215889">
                <a:tc>
                  <a:txBody>
                    <a:bodyPr/>
                    <a:lstStyle/>
                    <a:p>
                      <a:pPr>
                        <a:spcAft>
                          <a:spcPts val="0"/>
                        </a:spcAft>
                      </a:pPr>
                      <a:r>
                        <a:rPr lang="en-CA" sz="1800">
                          <a:effectLst/>
                        </a:rPr>
                        <a:t>n</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2006" marR="62006" marT="8612" marB="0">
                    <a:lnB w="12700" cap="flat" cmpd="sng" algn="ctr">
                      <a:solidFill>
                        <a:schemeClr val="tx1"/>
                      </a:solidFill>
                      <a:prstDash val="solid"/>
                      <a:round/>
                      <a:headEnd type="none" w="med" len="med"/>
                      <a:tailEnd type="none" w="med" len="med"/>
                    </a:lnB>
                  </a:tcPr>
                </a:tc>
                <a:tc>
                  <a:txBody>
                    <a:bodyPr/>
                    <a:lstStyle/>
                    <a:p>
                      <a:pPr>
                        <a:spcAft>
                          <a:spcPts val="0"/>
                        </a:spcAft>
                      </a:pPr>
                      <a:r>
                        <a:rPr lang="en-CA" sz="1800">
                          <a:effectLst/>
                        </a:rPr>
                        <a:t>819</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2006" marR="62006" marT="8612" marB="0">
                    <a:lnB w="12700" cap="flat" cmpd="sng" algn="ctr">
                      <a:solidFill>
                        <a:schemeClr val="tx1"/>
                      </a:solidFill>
                      <a:prstDash val="solid"/>
                      <a:round/>
                      <a:headEnd type="none" w="med" len="med"/>
                      <a:tailEnd type="none" w="med" len="med"/>
                    </a:lnB>
                  </a:tcPr>
                </a:tc>
                <a:tc>
                  <a:txBody>
                    <a:bodyPr/>
                    <a:lstStyle/>
                    <a:p>
                      <a:pPr>
                        <a:spcAft>
                          <a:spcPts val="0"/>
                        </a:spcAft>
                      </a:pPr>
                      <a:r>
                        <a:rPr lang="en-CA" sz="1800">
                          <a:effectLst/>
                        </a:rPr>
                        <a:t> </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2006" marR="62006" marT="8612" marB="0">
                    <a:lnB w="12700" cap="flat" cmpd="sng" algn="ctr">
                      <a:solidFill>
                        <a:schemeClr val="tx1"/>
                      </a:solidFill>
                      <a:prstDash val="solid"/>
                      <a:round/>
                      <a:headEnd type="none" w="med" len="med"/>
                      <a:tailEnd type="none" w="med" len="med"/>
                    </a:lnB>
                  </a:tcPr>
                </a:tc>
                <a:tc>
                  <a:txBody>
                    <a:bodyPr/>
                    <a:lstStyle/>
                    <a:p>
                      <a:pPr>
                        <a:spcAft>
                          <a:spcPts val="0"/>
                        </a:spcAft>
                      </a:pPr>
                      <a:r>
                        <a:rPr lang="en-CA" sz="1800">
                          <a:effectLst/>
                        </a:rPr>
                        <a:t> </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2006" marR="62006" marT="8612"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spcAft>
                          <a:spcPts val="0"/>
                        </a:spcAft>
                      </a:pPr>
                      <a:r>
                        <a:rPr lang="en-CA" sz="1800" dirty="0">
                          <a:effectLst/>
                        </a:rPr>
                        <a:t>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006" marR="62006" marT="8612"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spcAft>
                          <a:spcPts val="0"/>
                        </a:spcAft>
                      </a:pPr>
                      <a:r>
                        <a:rPr lang="en-CA" sz="1800">
                          <a:effectLst/>
                        </a:rPr>
                        <a:t>946</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2006" marR="62006" marT="8612" marB="0">
                    <a:lnB w="12700" cap="flat" cmpd="sng" algn="ctr">
                      <a:solidFill>
                        <a:schemeClr val="tx1"/>
                      </a:solidFill>
                      <a:prstDash val="solid"/>
                      <a:round/>
                      <a:headEnd type="none" w="med" len="med"/>
                      <a:tailEnd type="none" w="med" len="med"/>
                    </a:lnB>
                  </a:tcPr>
                </a:tc>
                <a:tc>
                  <a:txBody>
                    <a:bodyPr/>
                    <a:lstStyle/>
                    <a:p>
                      <a:pPr>
                        <a:spcAft>
                          <a:spcPts val="0"/>
                        </a:spcAft>
                      </a:pPr>
                      <a:r>
                        <a:rPr lang="en-CA" sz="1800">
                          <a:effectLst/>
                        </a:rPr>
                        <a:t> </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2006" marR="62006" marT="8612" marB="0">
                    <a:lnB w="12700" cap="flat" cmpd="sng" algn="ctr">
                      <a:solidFill>
                        <a:schemeClr val="tx1"/>
                      </a:solidFill>
                      <a:prstDash val="solid"/>
                      <a:round/>
                      <a:headEnd type="none" w="med" len="med"/>
                      <a:tailEnd type="none" w="med" len="med"/>
                    </a:lnB>
                  </a:tcPr>
                </a:tc>
                <a:tc>
                  <a:txBody>
                    <a:bodyPr/>
                    <a:lstStyle/>
                    <a:p>
                      <a:pPr>
                        <a:spcAft>
                          <a:spcPts val="0"/>
                        </a:spcAft>
                      </a:pPr>
                      <a:r>
                        <a:rPr lang="en-CA" sz="1800" dirty="0">
                          <a:effectLst/>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2006" marR="62006" marT="8612"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9980818"/>
                  </a:ext>
                </a:extLst>
              </a:tr>
            </a:tbl>
          </a:graphicData>
        </a:graphic>
      </p:graphicFrame>
      <p:sp>
        <p:nvSpPr>
          <p:cNvPr id="6" name="TextBox 5">
            <a:extLst>
              <a:ext uri="{FF2B5EF4-FFF2-40B4-BE49-F238E27FC236}">
                <a16:creationId xmlns:a16="http://schemas.microsoft.com/office/drawing/2014/main" id="{682FD553-A453-409D-8209-00C7981B2B34}"/>
              </a:ext>
            </a:extLst>
          </p:cNvPr>
          <p:cNvSpPr txBox="1"/>
          <p:nvPr/>
        </p:nvSpPr>
        <p:spPr>
          <a:xfrm>
            <a:off x="161925" y="0"/>
            <a:ext cx="3990975" cy="369332"/>
          </a:xfrm>
          <a:prstGeom prst="rect">
            <a:avLst/>
          </a:prstGeom>
          <a:noFill/>
        </p:spPr>
        <p:txBody>
          <a:bodyPr wrap="square" rtlCol="0">
            <a:spAutoFit/>
          </a:bodyPr>
          <a:lstStyle/>
          <a:p>
            <a:r>
              <a:rPr lang="en-US" b="1" dirty="0"/>
              <a:t>TSO Percentile Rank</a:t>
            </a:r>
          </a:p>
        </p:txBody>
      </p:sp>
    </p:spTree>
    <p:extLst>
      <p:ext uri="{BB962C8B-B14F-4D97-AF65-F5344CB8AC3E}">
        <p14:creationId xmlns:p14="http://schemas.microsoft.com/office/powerpoint/2010/main" val="76143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5AB617-BC08-D74A-BBB7-8E8C5D2D0007}"/>
              </a:ext>
            </a:extLst>
          </p:cNvPr>
          <p:cNvPicPr>
            <a:picLocks noChangeAspect="1"/>
          </p:cNvPicPr>
          <p:nvPr/>
        </p:nvPicPr>
        <p:blipFill>
          <a:blip r:embed="rId3"/>
          <a:stretch>
            <a:fillRect/>
          </a:stretch>
        </p:blipFill>
        <p:spPr>
          <a:xfrm>
            <a:off x="0" y="0"/>
            <a:ext cx="5821227" cy="6858000"/>
          </a:xfrm>
          <a:prstGeom prst="rect">
            <a:avLst/>
          </a:prstGeom>
        </p:spPr>
      </p:pic>
      <p:sp>
        <p:nvSpPr>
          <p:cNvPr id="3" name="Content Placeholder 5">
            <a:extLst>
              <a:ext uri="{FF2B5EF4-FFF2-40B4-BE49-F238E27FC236}">
                <a16:creationId xmlns:a16="http://schemas.microsoft.com/office/drawing/2014/main" id="{E1972B03-2B44-534A-A2B6-FE9B7DE8B810}"/>
              </a:ext>
            </a:extLst>
          </p:cNvPr>
          <p:cNvSpPr txBox="1">
            <a:spLocks/>
          </p:cNvSpPr>
          <p:nvPr/>
        </p:nvSpPr>
        <p:spPr>
          <a:xfrm>
            <a:off x="2249215" y="3163614"/>
            <a:ext cx="8228554" cy="2651685"/>
          </a:xfrm>
          <a:prstGeom prst="rect">
            <a:avLst/>
          </a:prstGeom>
          <a:effectLst>
            <a:outerShdw blurRad="50800" dist="762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lIns="91440" tIns="45720" rIns="91440" bIns="45720" rtlCol="0" anchor="ctr" anchorCtr="1">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533400" indent="-533400">
              <a:buNone/>
            </a:pPr>
            <a:r>
              <a:rPr lang="en-US" sz="2400" dirty="0"/>
              <a:t>Peters, J. R., Pullman, L. E., Kingston, D. A., &amp; </a:t>
            </a:r>
            <a:r>
              <a:rPr lang="en-US" sz="2400" dirty="0" err="1"/>
              <a:t>Lalumière</a:t>
            </a:r>
            <a:r>
              <a:rPr lang="en-US" sz="2400" dirty="0"/>
              <a:t>, M. (2022). Orgasm Frequency (Total Sexual Outlet) in a National American Sample. </a:t>
            </a:r>
            <a:r>
              <a:rPr lang="en-US" sz="2400" i="1" dirty="0"/>
              <a:t>Archives of Sexual Behavior, 51</a:t>
            </a:r>
            <a:r>
              <a:rPr lang="en-US" sz="2400" dirty="0"/>
              <a:t>, 1447-1460.</a:t>
            </a:r>
          </a:p>
          <a:p>
            <a:pPr marL="533400" indent="-533400" algn="r">
              <a:buNone/>
            </a:pPr>
            <a:r>
              <a:rPr lang="en-US" sz="2400" dirty="0"/>
              <a:t>N = 1029</a:t>
            </a:r>
          </a:p>
          <a:p>
            <a:pPr marL="533400" indent="-533400">
              <a:buNone/>
            </a:pPr>
            <a:endParaRPr lang="en-US" sz="2400" dirty="0">
              <a:effectLst/>
            </a:endParaRPr>
          </a:p>
        </p:txBody>
      </p:sp>
    </p:spTree>
    <p:extLst>
      <p:ext uri="{BB962C8B-B14F-4D97-AF65-F5344CB8AC3E}">
        <p14:creationId xmlns:p14="http://schemas.microsoft.com/office/powerpoint/2010/main" val="248130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B8BA8A-78AD-2E45-AE8E-53A2D2244D9E}"/>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Orgasm Frequency</a:t>
            </a:r>
          </a:p>
        </p:txBody>
      </p:sp>
      <p:graphicFrame>
        <p:nvGraphicFramePr>
          <p:cNvPr id="4" name="Content Placeholder 3">
            <a:extLst>
              <a:ext uri="{FF2B5EF4-FFF2-40B4-BE49-F238E27FC236}">
                <a16:creationId xmlns:a16="http://schemas.microsoft.com/office/drawing/2014/main" id="{C3B85273-3747-D848-9D97-A70024115AF6}"/>
              </a:ext>
            </a:extLst>
          </p:cNvPr>
          <p:cNvGraphicFramePr>
            <a:graphicFrameLocks noGrp="1"/>
          </p:cNvGraphicFramePr>
          <p:nvPr>
            <p:ph idx="1"/>
            <p:extLst>
              <p:ext uri="{D42A27DB-BD31-4B8C-83A1-F6EECF244321}">
                <p14:modId xmlns:p14="http://schemas.microsoft.com/office/powerpoint/2010/main" val="2329576175"/>
              </p:ext>
            </p:extLst>
          </p:nvPr>
        </p:nvGraphicFramePr>
        <p:xfrm>
          <a:off x="644056" y="2112579"/>
          <a:ext cx="10927829" cy="419280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ECC8D029-933B-5571-D98A-6927ACD97B8D}"/>
              </a:ext>
            </a:extLst>
          </p:cNvPr>
          <p:cNvSpPr txBox="1"/>
          <p:nvPr/>
        </p:nvSpPr>
        <p:spPr>
          <a:xfrm>
            <a:off x="4404221" y="1762727"/>
            <a:ext cx="2620846" cy="646331"/>
          </a:xfrm>
          <a:prstGeom prst="rect">
            <a:avLst/>
          </a:prstGeom>
          <a:noFill/>
        </p:spPr>
        <p:txBody>
          <a:bodyPr wrap="none" rtlCol="0">
            <a:spAutoFit/>
          </a:bodyPr>
          <a:lstStyle/>
          <a:p>
            <a:r>
              <a:rPr lang="en-US" dirty="0"/>
              <a:t>Average TSO = 3 per week</a:t>
            </a:r>
          </a:p>
          <a:p>
            <a:endParaRPr lang="en-US" dirty="0"/>
          </a:p>
        </p:txBody>
      </p:sp>
    </p:spTree>
    <p:extLst>
      <p:ext uri="{BB962C8B-B14F-4D97-AF65-F5344CB8AC3E}">
        <p14:creationId xmlns:p14="http://schemas.microsoft.com/office/powerpoint/2010/main" val="314603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B8BA8A-78AD-2E45-AE8E-53A2D2244D9E}"/>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TSO Meta-Analysis</a:t>
            </a:r>
          </a:p>
        </p:txBody>
      </p:sp>
      <p:sp>
        <p:nvSpPr>
          <p:cNvPr id="3" name="Content Placeholder 2">
            <a:extLst>
              <a:ext uri="{FF2B5EF4-FFF2-40B4-BE49-F238E27FC236}">
                <a16:creationId xmlns:a16="http://schemas.microsoft.com/office/drawing/2014/main" id="{923375F8-A66B-D747-883A-51D989D230DB}"/>
              </a:ext>
            </a:extLst>
          </p:cNvPr>
          <p:cNvSpPr>
            <a:spLocks noGrp="1"/>
          </p:cNvSpPr>
          <p:nvPr>
            <p:ph idx="1"/>
          </p:nvPr>
        </p:nvSpPr>
        <p:spPr>
          <a:xfrm>
            <a:off x="1371599" y="2318197"/>
            <a:ext cx="9724031" cy="3683358"/>
          </a:xfrm>
        </p:spPr>
        <p:txBody>
          <a:bodyPr anchor="ctr">
            <a:normAutofit/>
          </a:bodyPr>
          <a:lstStyle/>
          <a:p>
            <a:r>
              <a:rPr lang="en-US" dirty="0"/>
              <a:t>29 Studies (36 samples) published from 1964 to 2019</a:t>
            </a:r>
          </a:p>
          <a:p>
            <a:r>
              <a:rPr lang="en-US" dirty="0"/>
              <a:t>14,297 Female participants</a:t>
            </a:r>
          </a:p>
          <a:p>
            <a:r>
              <a:rPr lang="en-US" dirty="0"/>
              <a:t>9,111 Male participants</a:t>
            </a:r>
          </a:p>
          <a:p>
            <a:pPr marL="457200" lvl="1" indent="0">
              <a:buNone/>
            </a:pPr>
            <a:r>
              <a:rPr lang="en-US" dirty="0"/>
              <a:t>98% White</a:t>
            </a:r>
          </a:p>
          <a:p>
            <a:pPr marL="457200" lvl="1" indent="0">
              <a:buNone/>
            </a:pPr>
            <a:r>
              <a:rPr lang="en-US" dirty="0"/>
              <a:t>0.8% Black</a:t>
            </a:r>
          </a:p>
          <a:p>
            <a:pPr marL="457200" lvl="1" indent="0">
              <a:buNone/>
            </a:pPr>
            <a:r>
              <a:rPr lang="en-US" dirty="0"/>
              <a:t>0.8% West Asian</a:t>
            </a:r>
          </a:p>
          <a:p>
            <a:pPr marL="457200" lvl="1" indent="0">
              <a:buNone/>
            </a:pPr>
            <a:r>
              <a:rPr lang="en-US" dirty="0"/>
              <a:t>0.5% Other groups</a:t>
            </a:r>
            <a:endParaRPr lang="en-US" sz="2000" dirty="0"/>
          </a:p>
        </p:txBody>
      </p:sp>
      <p:sp>
        <p:nvSpPr>
          <p:cNvPr id="4" name="TextBox 3">
            <a:extLst>
              <a:ext uri="{FF2B5EF4-FFF2-40B4-BE49-F238E27FC236}">
                <a16:creationId xmlns:a16="http://schemas.microsoft.com/office/drawing/2014/main" id="{F6BFE119-620B-8BAC-E215-52623D03EBA5}"/>
              </a:ext>
            </a:extLst>
          </p:cNvPr>
          <p:cNvSpPr txBox="1"/>
          <p:nvPr/>
        </p:nvSpPr>
        <p:spPr>
          <a:xfrm>
            <a:off x="5099125" y="6382460"/>
            <a:ext cx="7459185" cy="307777"/>
          </a:xfrm>
          <a:prstGeom prst="rect">
            <a:avLst/>
          </a:prstGeom>
          <a:noFill/>
        </p:spPr>
        <p:txBody>
          <a:bodyPr wrap="square" rtlCol="0">
            <a:spAutoFit/>
          </a:bodyPr>
          <a:lstStyle/>
          <a:p>
            <a:r>
              <a:rPr lang="en-US" sz="1400" dirty="0" err="1"/>
              <a:t>Levaque</a:t>
            </a:r>
            <a:r>
              <a:rPr lang="en-US" sz="1400" dirty="0"/>
              <a:t>, </a:t>
            </a:r>
            <a:r>
              <a:rPr lang="en-US" sz="1400" dirty="0" err="1"/>
              <a:t>Sawatsky</a:t>
            </a:r>
            <a:r>
              <a:rPr lang="en-US" sz="1400" dirty="0"/>
              <a:t>, Kingston, Pullman, Walters, Fox, </a:t>
            </a:r>
            <a:r>
              <a:rPr lang="en-CA" sz="1400" dirty="0" err="1">
                <a:effectLst/>
                <a:ea typeface="Times New Roman" panose="02020603050405020304" pitchFamily="18" charset="0"/>
              </a:rPr>
              <a:t>Légère</a:t>
            </a:r>
            <a:r>
              <a:rPr lang="en-US" sz="1400" dirty="0">
                <a:effectLst/>
              </a:rPr>
              <a:t> , </a:t>
            </a:r>
            <a:r>
              <a:rPr lang="en-US" sz="1400" dirty="0" err="1">
                <a:effectLst/>
              </a:rPr>
              <a:t>Lalumiere</a:t>
            </a:r>
            <a:r>
              <a:rPr lang="en-US" sz="1400" dirty="0">
                <a:effectLst/>
              </a:rPr>
              <a:t>, 2024</a:t>
            </a:r>
            <a:endParaRPr lang="en-US" sz="1400" dirty="0"/>
          </a:p>
        </p:txBody>
      </p:sp>
    </p:spTree>
    <p:extLst>
      <p:ext uri="{BB962C8B-B14F-4D97-AF65-F5344CB8AC3E}">
        <p14:creationId xmlns:p14="http://schemas.microsoft.com/office/powerpoint/2010/main" val="372711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479D746-DD9E-614A-A5E7-4E066CE825E6}"/>
              </a:ext>
            </a:extLst>
          </p:cNvPr>
          <p:cNvGraphicFramePr/>
          <p:nvPr>
            <p:extLst>
              <p:ext uri="{D42A27DB-BD31-4B8C-83A1-F6EECF244321}">
                <p14:modId xmlns:p14="http://schemas.microsoft.com/office/powerpoint/2010/main" val="3485936539"/>
              </p:ext>
            </p:extLst>
          </p:nvPr>
        </p:nvGraphicFramePr>
        <p:xfrm>
          <a:off x="450159" y="243205"/>
          <a:ext cx="5741670" cy="6371590"/>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044DCE16-4E08-EC9D-277A-02E1968D9199}"/>
              </a:ext>
            </a:extLst>
          </p:cNvPr>
          <p:cNvPicPr>
            <a:picLocks noChangeAspect="1"/>
          </p:cNvPicPr>
          <p:nvPr/>
        </p:nvPicPr>
        <p:blipFill>
          <a:blip r:embed="rId4"/>
          <a:stretch>
            <a:fillRect/>
          </a:stretch>
        </p:blipFill>
        <p:spPr>
          <a:xfrm>
            <a:off x="5787167" y="0"/>
            <a:ext cx="6119970" cy="6858000"/>
          </a:xfrm>
          <a:prstGeom prst="rect">
            <a:avLst/>
          </a:prstGeom>
        </p:spPr>
      </p:pic>
    </p:spTree>
    <p:extLst>
      <p:ext uri="{BB962C8B-B14F-4D97-AF65-F5344CB8AC3E}">
        <p14:creationId xmlns:p14="http://schemas.microsoft.com/office/powerpoint/2010/main" val="392728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479D746-DD9E-614A-A5E7-4E066CE825E6}"/>
              </a:ext>
            </a:extLst>
          </p:cNvPr>
          <p:cNvGraphicFramePr/>
          <p:nvPr/>
        </p:nvGraphicFramePr>
        <p:xfrm>
          <a:off x="450159" y="243205"/>
          <a:ext cx="5741670" cy="6371590"/>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044DCE16-4E08-EC9D-277A-02E1968D9199}"/>
              </a:ext>
            </a:extLst>
          </p:cNvPr>
          <p:cNvPicPr>
            <a:picLocks noChangeAspect="1"/>
          </p:cNvPicPr>
          <p:nvPr/>
        </p:nvPicPr>
        <p:blipFill>
          <a:blip r:embed="rId4"/>
          <a:stretch>
            <a:fillRect/>
          </a:stretch>
        </p:blipFill>
        <p:spPr>
          <a:xfrm>
            <a:off x="5787167" y="0"/>
            <a:ext cx="6119970" cy="6858000"/>
          </a:xfrm>
          <a:prstGeom prst="rect">
            <a:avLst/>
          </a:prstGeom>
        </p:spPr>
      </p:pic>
      <p:sp>
        <p:nvSpPr>
          <p:cNvPr id="4" name="Rounded Rectangle 3">
            <a:extLst>
              <a:ext uri="{FF2B5EF4-FFF2-40B4-BE49-F238E27FC236}">
                <a16:creationId xmlns:a16="http://schemas.microsoft.com/office/drawing/2014/main" id="{F81EBCEF-AABC-FA06-B47A-3B710EDA008D}"/>
              </a:ext>
            </a:extLst>
          </p:cNvPr>
          <p:cNvSpPr/>
          <p:nvPr/>
        </p:nvSpPr>
        <p:spPr>
          <a:xfrm>
            <a:off x="2683331" y="1926963"/>
            <a:ext cx="6578638" cy="30040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Female TSO = 2.52 (2% met 7+TSO)</a:t>
            </a:r>
          </a:p>
          <a:p>
            <a:pPr algn="ctr"/>
            <a:r>
              <a:rPr lang="en-US" dirty="0"/>
              <a:t>Male TSO = 4.38 (24% met 7+ TSO)</a:t>
            </a:r>
          </a:p>
          <a:p>
            <a:pPr algn="ctr"/>
            <a:endParaRPr lang="en-US" dirty="0"/>
          </a:p>
          <a:p>
            <a:pPr algn="ctr"/>
            <a:r>
              <a:rPr lang="en-US" u="sng" dirty="0"/>
              <a:t>Moderators</a:t>
            </a:r>
          </a:p>
          <a:p>
            <a:pPr algn="ctr"/>
            <a:r>
              <a:rPr lang="en-US" dirty="0"/>
              <a:t>Recent Studies &gt; Older</a:t>
            </a:r>
          </a:p>
          <a:p>
            <a:pPr algn="ctr"/>
            <a:r>
              <a:rPr lang="en-US" dirty="0"/>
              <a:t>Younger age &gt; Older age</a:t>
            </a:r>
          </a:p>
          <a:p>
            <a:pPr algn="ctr"/>
            <a:r>
              <a:rPr lang="en-US" dirty="0"/>
              <a:t>Gay/bisexual &gt; straight </a:t>
            </a:r>
          </a:p>
          <a:p>
            <a:pPr algn="ctr"/>
            <a:r>
              <a:rPr lang="en-US" dirty="0"/>
              <a:t>Single &gt; committed relationships</a:t>
            </a:r>
          </a:p>
          <a:p>
            <a:pPr algn="ctr"/>
            <a:endParaRPr lang="en-US" dirty="0"/>
          </a:p>
          <a:p>
            <a:pPr algn="ctr"/>
            <a:endParaRPr lang="en-US" dirty="0"/>
          </a:p>
        </p:txBody>
      </p:sp>
    </p:spTree>
    <p:extLst>
      <p:ext uri="{BB962C8B-B14F-4D97-AF65-F5344CB8AC3E}">
        <p14:creationId xmlns:p14="http://schemas.microsoft.com/office/powerpoint/2010/main" val="257695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F2E15AB-5205-EBB2-07F3-461C743C5724}"/>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Measurement of CSBD</a:t>
            </a:r>
          </a:p>
        </p:txBody>
      </p:sp>
      <p:sp>
        <p:nvSpPr>
          <p:cNvPr id="3" name="Text Placeholder 2">
            <a:extLst>
              <a:ext uri="{FF2B5EF4-FFF2-40B4-BE49-F238E27FC236}">
                <a16:creationId xmlns:a16="http://schemas.microsoft.com/office/drawing/2014/main" id="{186005EA-B0A9-CC77-5368-898C21A08540}"/>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413144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599" y="294538"/>
            <a:ext cx="9895951" cy="1033669"/>
          </a:xfrm>
        </p:spPr>
        <p:txBody>
          <a:bodyPr>
            <a:normAutofit/>
          </a:bodyPr>
          <a:lstStyle/>
          <a:p>
            <a:r>
              <a:rPr lang="en-CA" sz="4000">
                <a:solidFill>
                  <a:srgbClr val="FFFFFF"/>
                </a:solidFill>
              </a:rPr>
              <a:t>A “Simple” definition</a:t>
            </a:r>
          </a:p>
        </p:txBody>
      </p:sp>
      <p:sp>
        <p:nvSpPr>
          <p:cNvPr id="3" name="Content Placeholder 2"/>
          <p:cNvSpPr>
            <a:spLocks noGrp="1"/>
          </p:cNvSpPr>
          <p:nvPr>
            <p:ph idx="1"/>
          </p:nvPr>
        </p:nvSpPr>
        <p:spPr>
          <a:xfrm>
            <a:off x="301012" y="1891970"/>
            <a:ext cx="11467854" cy="3683358"/>
          </a:xfrm>
        </p:spPr>
        <p:txBody>
          <a:bodyPr anchor="ctr">
            <a:normAutofit/>
          </a:bodyPr>
          <a:lstStyle/>
          <a:p>
            <a:pPr marL="0" indent="0">
              <a:buNone/>
            </a:pPr>
            <a:endParaRPr lang="en-CA" sz="2000" dirty="0"/>
          </a:p>
          <a:p>
            <a:pPr marL="0" indent="0">
              <a:buNone/>
            </a:pPr>
            <a:endParaRPr lang="en-CA" sz="2000" dirty="0"/>
          </a:p>
          <a:p>
            <a:pPr marL="0" indent="0">
              <a:buNone/>
            </a:pPr>
            <a:endParaRPr lang="en-CA" sz="2000" dirty="0"/>
          </a:p>
          <a:p>
            <a:pPr marL="0" indent="0" algn="ctr">
              <a:buNone/>
            </a:pPr>
            <a:r>
              <a:rPr lang="en-CA" dirty="0"/>
              <a:t>Hypersexuality = a </a:t>
            </a:r>
            <a:r>
              <a:rPr lang="en-US" dirty="0"/>
              <a:t>stronger than usual urge to have sexual activity</a:t>
            </a:r>
            <a:endParaRPr lang="en-CA" dirty="0"/>
          </a:p>
          <a:p>
            <a:pPr marL="0" indent="0">
              <a:buNone/>
            </a:pPr>
            <a:endParaRPr lang="en-CA" sz="2000" dirty="0"/>
          </a:p>
        </p:txBody>
      </p:sp>
    </p:spTree>
    <p:extLst>
      <p:ext uri="{BB962C8B-B14F-4D97-AF65-F5344CB8AC3E}">
        <p14:creationId xmlns:p14="http://schemas.microsoft.com/office/powerpoint/2010/main" val="105636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6D16C8-9578-3D49-979D-A9E795A30740}"/>
              </a:ext>
            </a:extLst>
          </p:cNvPr>
          <p:cNvPicPr>
            <a:picLocks noChangeAspect="1"/>
          </p:cNvPicPr>
          <p:nvPr/>
        </p:nvPicPr>
        <p:blipFill>
          <a:blip r:embed="rId3"/>
          <a:stretch>
            <a:fillRect/>
          </a:stretch>
        </p:blipFill>
        <p:spPr>
          <a:xfrm>
            <a:off x="165372" y="0"/>
            <a:ext cx="4779818" cy="6858000"/>
          </a:xfrm>
          <a:prstGeom prst="rect">
            <a:avLst/>
          </a:prstGeom>
        </p:spPr>
      </p:pic>
      <p:sp>
        <p:nvSpPr>
          <p:cNvPr id="5" name="Content Placeholder 5">
            <a:extLst>
              <a:ext uri="{FF2B5EF4-FFF2-40B4-BE49-F238E27FC236}">
                <a16:creationId xmlns:a16="http://schemas.microsoft.com/office/drawing/2014/main" id="{70759465-1C93-054A-94FF-E3265763328E}"/>
              </a:ext>
            </a:extLst>
          </p:cNvPr>
          <p:cNvSpPr txBox="1">
            <a:spLocks/>
          </p:cNvSpPr>
          <p:nvPr/>
        </p:nvSpPr>
        <p:spPr>
          <a:xfrm>
            <a:off x="2612377" y="3718869"/>
            <a:ext cx="7865391" cy="2096430"/>
          </a:xfrm>
          <a:prstGeom prst="rect">
            <a:avLst/>
          </a:prstGeom>
          <a:effectLst>
            <a:outerShdw blurRad="50800" dist="762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lIns="91440" tIns="45720" rIns="91440" bIns="45720" rtlCol="0" anchor="ctr" anchorCtr="1">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533400" indent="-533400">
              <a:buNone/>
            </a:pPr>
            <a:r>
              <a:rPr lang="en-US" sz="2400" dirty="0"/>
              <a:t>Hook, J. N., et. al. (2010). Measuring Sexual Addiction and Compulsivity: A Critical Review of Instruments. Journal of Sex and Marital Therapy, 36, 227-260.</a:t>
            </a:r>
          </a:p>
          <a:p>
            <a:pPr marL="533400" indent="-533400">
              <a:buNone/>
            </a:pPr>
            <a:endParaRPr lang="en-US" sz="2400" dirty="0">
              <a:effectLst/>
            </a:endParaRPr>
          </a:p>
        </p:txBody>
      </p:sp>
    </p:spTree>
    <p:extLst>
      <p:ext uri="{BB962C8B-B14F-4D97-AF65-F5344CB8AC3E}">
        <p14:creationId xmlns:p14="http://schemas.microsoft.com/office/powerpoint/2010/main" val="403357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FA7268-5FD5-429B-CBE0-AE2A8F2473D0}"/>
              </a:ext>
            </a:extLst>
          </p:cNvPr>
          <p:cNvPicPr>
            <a:picLocks noChangeAspect="1"/>
          </p:cNvPicPr>
          <p:nvPr/>
        </p:nvPicPr>
        <p:blipFill>
          <a:blip r:embed="rId3"/>
          <a:stretch>
            <a:fillRect/>
          </a:stretch>
        </p:blipFill>
        <p:spPr>
          <a:xfrm>
            <a:off x="3324395" y="643466"/>
            <a:ext cx="5543210" cy="5571067"/>
          </a:xfrm>
          <a:prstGeom prst="rect">
            <a:avLst/>
          </a:prstGeom>
        </p:spPr>
      </p:pic>
    </p:spTree>
    <p:extLst>
      <p:ext uri="{BB962C8B-B14F-4D97-AF65-F5344CB8AC3E}">
        <p14:creationId xmlns:p14="http://schemas.microsoft.com/office/powerpoint/2010/main" val="422619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2D61173-D480-49AF-92CB-DD40D52934C9}"/>
              </a:ext>
            </a:extLst>
          </p:cNvPr>
          <p:cNvSpPr>
            <a:spLocks noGrp="1"/>
          </p:cNvSpPr>
          <p:nvPr>
            <p:ph type="title"/>
          </p:nvPr>
        </p:nvSpPr>
        <p:spPr>
          <a:xfrm>
            <a:off x="1371597" y="348865"/>
            <a:ext cx="10044023" cy="877729"/>
          </a:xfrm>
        </p:spPr>
        <p:txBody>
          <a:bodyPr anchor="ctr">
            <a:normAutofit/>
          </a:bodyPr>
          <a:lstStyle/>
          <a:p>
            <a:r>
              <a:rPr lang="en-US" sz="3700">
                <a:solidFill>
                  <a:srgbClr val="FFFFFF"/>
                </a:solidFill>
              </a:rPr>
              <a:t>Psychometric Properties of HD Assessment Tools</a:t>
            </a:r>
          </a:p>
        </p:txBody>
      </p:sp>
      <p:pic>
        <p:nvPicPr>
          <p:cNvPr id="5" name="Content Placeholder 4">
            <a:extLst>
              <a:ext uri="{FF2B5EF4-FFF2-40B4-BE49-F238E27FC236}">
                <a16:creationId xmlns:a16="http://schemas.microsoft.com/office/drawing/2014/main" id="{CD487AEB-269F-4877-AC00-F51601414F03}"/>
              </a:ext>
            </a:extLst>
          </p:cNvPr>
          <p:cNvPicPr>
            <a:picLocks noChangeAspect="1"/>
          </p:cNvPicPr>
          <p:nvPr/>
        </p:nvPicPr>
        <p:blipFill>
          <a:blip r:embed="rId3"/>
          <a:stretch>
            <a:fillRect/>
          </a:stretch>
        </p:blipFill>
        <p:spPr>
          <a:xfrm>
            <a:off x="731346" y="2302613"/>
            <a:ext cx="10840539" cy="3812737"/>
          </a:xfrm>
          <a:prstGeom prst="rect">
            <a:avLst/>
          </a:prstGeom>
        </p:spPr>
      </p:pic>
      <p:sp>
        <p:nvSpPr>
          <p:cNvPr id="6" name="Oval 5">
            <a:extLst>
              <a:ext uri="{FF2B5EF4-FFF2-40B4-BE49-F238E27FC236}">
                <a16:creationId xmlns:a16="http://schemas.microsoft.com/office/drawing/2014/main" id="{C988F676-3A4E-49C0-974C-5CE2B4640DF8}"/>
              </a:ext>
            </a:extLst>
          </p:cNvPr>
          <p:cNvSpPr/>
          <p:nvPr/>
        </p:nvSpPr>
        <p:spPr>
          <a:xfrm>
            <a:off x="682853" y="3213114"/>
            <a:ext cx="804978" cy="37339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6C39A0E-E963-4298-8705-CF5D318FA3EB}"/>
              </a:ext>
            </a:extLst>
          </p:cNvPr>
          <p:cNvSpPr/>
          <p:nvPr/>
        </p:nvSpPr>
        <p:spPr>
          <a:xfrm>
            <a:off x="644056" y="3508920"/>
            <a:ext cx="829226" cy="48007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377D5A-B8E2-CE33-C9C6-7AE29E7C911B}"/>
              </a:ext>
            </a:extLst>
          </p:cNvPr>
          <p:cNvSpPr txBox="1"/>
          <p:nvPr/>
        </p:nvSpPr>
        <p:spPr>
          <a:xfrm>
            <a:off x="7993626" y="6115350"/>
            <a:ext cx="3043269" cy="369332"/>
          </a:xfrm>
          <a:prstGeom prst="rect">
            <a:avLst/>
          </a:prstGeom>
          <a:noFill/>
        </p:spPr>
        <p:txBody>
          <a:bodyPr wrap="none" rtlCol="0">
            <a:spAutoFit/>
          </a:bodyPr>
          <a:lstStyle/>
          <a:p>
            <a:r>
              <a:rPr lang="en-US" dirty="0"/>
              <a:t>Montgomery-Graham </a:t>
            </a:r>
            <a:r>
              <a:rPr lang="en-US" sz="1050" dirty="0"/>
              <a:t>(2017, p. 158)</a:t>
            </a:r>
            <a:endParaRPr lang="en-US" dirty="0"/>
          </a:p>
        </p:txBody>
      </p:sp>
    </p:spTree>
    <p:extLst>
      <p:ext uri="{BB962C8B-B14F-4D97-AF65-F5344CB8AC3E}">
        <p14:creationId xmlns:p14="http://schemas.microsoft.com/office/powerpoint/2010/main" val="169103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C1987-040D-C56C-DC93-CCB825477604}"/>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Recommended Assessment Approach</a:t>
            </a:r>
          </a:p>
        </p:txBody>
      </p:sp>
      <p:sp>
        <p:nvSpPr>
          <p:cNvPr id="3" name="Content Placeholder 2">
            <a:extLst>
              <a:ext uri="{FF2B5EF4-FFF2-40B4-BE49-F238E27FC236}">
                <a16:creationId xmlns:a16="http://schemas.microsoft.com/office/drawing/2014/main" id="{607DD1E8-4B36-AE76-8260-95F51A9FCA7A}"/>
              </a:ext>
            </a:extLst>
          </p:cNvPr>
          <p:cNvSpPr>
            <a:spLocks noGrp="1"/>
          </p:cNvSpPr>
          <p:nvPr>
            <p:ph idx="1"/>
          </p:nvPr>
        </p:nvSpPr>
        <p:spPr>
          <a:xfrm>
            <a:off x="1371599" y="2318197"/>
            <a:ext cx="9724031" cy="3683358"/>
          </a:xfrm>
        </p:spPr>
        <p:txBody>
          <a:bodyPr anchor="ctr">
            <a:normAutofit/>
          </a:bodyPr>
          <a:lstStyle/>
          <a:p>
            <a:r>
              <a:rPr lang="en-US" sz="2000" dirty="0"/>
              <a:t>Screening Questions/tools</a:t>
            </a:r>
          </a:p>
          <a:p>
            <a:pPr lvl="1"/>
            <a:r>
              <a:rPr lang="en-US" sz="1600" dirty="0"/>
              <a:t>CSBD-DI or related questions during standard interview</a:t>
            </a:r>
          </a:p>
          <a:p>
            <a:r>
              <a:rPr lang="en-US" sz="2000" dirty="0"/>
              <a:t>Comprehensive Semi-Structured Interview</a:t>
            </a:r>
          </a:p>
          <a:p>
            <a:pPr lvl="1"/>
            <a:r>
              <a:rPr lang="en-US" sz="2000" dirty="0"/>
              <a:t>Sexual drive and sexual frequency (TSO)</a:t>
            </a:r>
          </a:p>
          <a:p>
            <a:pPr lvl="1"/>
            <a:r>
              <a:rPr lang="en-US" sz="2000" dirty="0"/>
              <a:t>Other diagnostically relevant indicators</a:t>
            </a:r>
          </a:p>
          <a:p>
            <a:r>
              <a:rPr lang="en-US" sz="2000" dirty="0"/>
              <a:t>Self-report tools</a:t>
            </a:r>
          </a:p>
          <a:p>
            <a:pPr lvl="1"/>
            <a:r>
              <a:rPr lang="en-US" sz="2000" dirty="0"/>
              <a:t>Compulsive Sexual Behavior Disorder Scale (CSBD-19)</a:t>
            </a:r>
          </a:p>
          <a:p>
            <a:pPr lvl="1"/>
            <a:r>
              <a:rPr lang="en-US" sz="2000" dirty="0"/>
              <a:t>Hypersexual Behavior Inventory</a:t>
            </a:r>
          </a:p>
        </p:txBody>
      </p:sp>
    </p:spTree>
    <p:extLst>
      <p:ext uri="{BB962C8B-B14F-4D97-AF65-F5344CB8AC3E}">
        <p14:creationId xmlns:p14="http://schemas.microsoft.com/office/powerpoint/2010/main" val="359455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FA0139-002A-4378-9684-780C559B72A0}"/>
              </a:ext>
            </a:extLst>
          </p:cNvPr>
          <p:cNvSpPr>
            <a:spLocks noGrp="1"/>
          </p:cNvSpPr>
          <p:nvPr>
            <p:ph type="title"/>
          </p:nvPr>
        </p:nvSpPr>
        <p:spPr>
          <a:xfrm>
            <a:off x="6367461" y="728664"/>
            <a:ext cx="4984813" cy="3157080"/>
          </a:xfrm>
          <a:noFill/>
        </p:spPr>
        <p:txBody>
          <a:bodyPr vert="horz" lIns="91440" tIns="45720" rIns="91440" bIns="45720" rtlCol="0" anchor="b">
            <a:normAutofit/>
          </a:bodyPr>
          <a:lstStyle/>
          <a:p>
            <a:r>
              <a:rPr lang="en-US" sz="5200"/>
              <a:t>Treatment</a:t>
            </a:r>
          </a:p>
        </p:txBody>
      </p:sp>
      <p:sp>
        <p:nvSpPr>
          <p:cNvPr id="3" name="Text Placeholder 2">
            <a:extLst>
              <a:ext uri="{FF2B5EF4-FFF2-40B4-BE49-F238E27FC236}">
                <a16:creationId xmlns:a16="http://schemas.microsoft.com/office/drawing/2014/main" id="{28E29512-71A2-4F6C-969E-424FDFA4793A}"/>
              </a:ext>
            </a:extLst>
          </p:cNvPr>
          <p:cNvSpPr>
            <a:spLocks noGrp="1"/>
          </p:cNvSpPr>
          <p:nvPr>
            <p:ph type="body" idx="1"/>
          </p:nvPr>
        </p:nvSpPr>
        <p:spPr>
          <a:xfrm>
            <a:off x="6367461" y="4072045"/>
            <a:ext cx="4984813" cy="2057289"/>
          </a:xfrm>
          <a:noFill/>
        </p:spPr>
        <p:txBody>
          <a:bodyPr vert="horz" lIns="91440" tIns="45720" rIns="91440" bIns="45720" rtlCol="0">
            <a:normAutofit/>
          </a:bodyPr>
          <a:lstStyle/>
          <a:p>
            <a:endParaRPr lang="en-US">
              <a:solidFill>
                <a:schemeClr val="tx1"/>
              </a:solidFill>
            </a:endParaRPr>
          </a:p>
        </p:txBody>
      </p:sp>
      <p:pic>
        <p:nvPicPr>
          <p:cNvPr id="1026" name="Picture 2" descr="Hypersexual Cartoons and Comics - funny pictures from CartoonStock">
            <a:extLst>
              <a:ext uri="{FF2B5EF4-FFF2-40B4-BE49-F238E27FC236}">
                <a16:creationId xmlns:a16="http://schemas.microsoft.com/office/drawing/2014/main" id="{988A005B-01A7-8EC2-7296-2AFF4B969F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16"/>
          <a:stretch/>
        </p:blipFill>
        <p:spPr bwMode="auto">
          <a:xfrm>
            <a:off x="1" y="10"/>
            <a:ext cx="6005512"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18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28A4A98-25BB-6747-BC6E-A1E5609759CB}"/>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Types of Interventions</a:t>
            </a:r>
          </a:p>
        </p:txBody>
      </p:sp>
      <p:graphicFrame>
        <p:nvGraphicFramePr>
          <p:cNvPr id="7" name="Content Placeholder 4">
            <a:extLst>
              <a:ext uri="{FF2B5EF4-FFF2-40B4-BE49-F238E27FC236}">
                <a16:creationId xmlns:a16="http://schemas.microsoft.com/office/drawing/2014/main" id="{C4FFD92C-F9BF-0DF4-17C9-46317BF784E5}"/>
              </a:ext>
            </a:extLst>
          </p:cNvPr>
          <p:cNvGraphicFramePr>
            <a:graphicFrameLocks noGrp="1"/>
          </p:cNvGraphicFramePr>
          <p:nvPr>
            <p:ph idx="1"/>
            <p:extLst>
              <p:ext uri="{D42A27DB-BD31-4B8C-83A1-F6EECF244321}">
                <p14:modId xmlns:p14="http://schemas.microsoft.com/office/powerpoint/2010/main" val="904267679"/>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770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AF0AE6-6BDD-7C2D-BC68-FA20F54C96E3}"/>
              </a:ext>
            </a:extLst>
          </p:cNvPr>
          <p:cNvSpPr>
            <a:spLocks noGrp="1"/>
          </p:cNvSpPr>
          <p:nvPr>
            <p:ph type="title"/>
          </p:nvPr>
        </p:nvSpPr>
        <p:spPr>
          <a:xfrm>
            <a:off x="1371599" y="294538"/>
            <a:ext cx="9895951" cy="1033669"/>
          </a:xfrm>
        </p:spPr>
        <p:txBody>
          <a:bodyPr vert="horz" lIns="91440" tIns="45720" rIns="91440" bIns="45720" rtlCol="0">
            <a:normAutofit/>
          </a:bodyPr>
          <a:lstStyle/>
          <a:p>
            <a:r>
              <a:rPr lang="en-US" sz="4000" kern="1200" dirty="0">
                <a:solidFill>
                  <a:srgbClr val="FFFFFF"/>
                </a:solidFill>
                <a:latin typeface="+mj-lt"/>
                <a:ea typeface="+mj-ea"/>
                <a:cs typeface="+mj-cs"/>
              </a:rPr>
              <a:t>Support Groups: 12 Steps</a:t>
            </a:r>
          </a:p>
        </p:txBody>
      </p:sp>
      <p:sp>
        <p:nvSpPr>
          <p:cNvPr id="39" name="Content Placeholder 9">
            <a:extLst>
              <a:ext uri="{FF2B5EF4-FFF2-40B4-BE49-F238E27FC236}">
                <a16:creationId xmlns:a16="http://schemas.microsoft.com/office/drawing/2014/main" id="{145C2019-8B8B-B278-162C-AD58D38C2FD6}"/>
              </a:ext>
            </a:extLst>
          </p:cNvPr>
          <p:cNvSpPr>
            <a:spLocks noGrp="1"/>
          </p:cNvSpPr>
          <p:nvPr>
            <p:ph idx="1"/>
          </p:nvPr>
        </p:nvSpPr>
        <p:spPr>
          <a:xfrm>
            <a:off x="1371599" y="2318197"/>
            <a:ext cx="9724031" cy="3683358"/>
          </a:xfrm>
        </p:spPr>
        <p:txBody>
          <a:bodyPr vert="horz" lIns="91440" tIns="45720" rIns="91440" bIns="45720" rtlCol="0" anchor="ctr">
            <a:normAutofit/>
          </a:bodyPr>
          <a:lstStyle/>
          <a:p>
            <a:r>
              <a:rPr lang="en-US" sz="3200" dirty="0"/>
              <a:t>Religious/Spiritual foundation</a:t>
            </a:r>
          </a:p>
          <a:p>
            <a:r>
              <a:rPr lang="en-US" sz="3200" dirty="0"/>
              <a:t>Experienced member as guide (sponsor)</a:t>
            </a:r>
          </a:p>
          <a:p>
            <a:r>
              <a:rPr lang="en-US" sz="3200" dirty="0"/>
              <a:t>CSBD is a chronic disease in which the individual has no control</a:t>
            </a:r>
          </a:p>
          <a:p>
            <a:r>
              <a:rPr lang="en-US" sz="3200" dirty="0"/>
              <a:t>Believe in a higher power, admit to wrongdoing, ask for forgiveness</a:t>
            </a:r>
          </a:p>
          <a:p>
            <a:pPr marL="114300" marR="0" lvl="0" indent="0">
              <a:spcBef>
                <a:spcPts val="0"/>
              </a:spcBef>
              <a:spcAft>
                <a:spcPts val="600"/>
              </a:spcAft>
              <a:buNone/>
              <a:tabLst>
                <a:tab pos="457200" algn="l"/>
              </a:tabLst>
            </a:pPr>
            <a:endParaRPr lang="en-US" sz="1400" dirty="0">
              <a:effectLst/>
            </a:endParaRPr>
          </a:p>
        </p:txBody>
      </p:sp>
    </p:spTree>
    <p:extLst>
      <p:ext uri="{BB962C8B-B14F-4D97-AF65-F5344CB8AC3E}">
        <p14:creationId xmlns:p14="http://schemas.microsoft.com/office/powerpoint/2010/main" val="241239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AF0AE6-6BDD-7C2D-BC68-FA20F54C96E3}"/>
              </a:ext>
            </a:extLst>
          </p:cNvPr>
          <p:cNvSpPr>
            <a:spLocks noGrp="1"/>
          </p:cNvSpPr>
          <p:nvPr>
            <p:ph type="title"/>
          </p:nvPr>
        </p:nvSpPr>
        <p:spPr>
          <a:xfrm>
            <a:off x="1371599" y="294538"/>
            <a:ext cx="9895951" cy="1033669"/>
          </a:xfrm>
        </p:spPr>
        <p:txBody>
          <a:bodyPr vert="horz" lIns="91440" tIns="45720" rIns="91440" bIns="45720" rtlCol="0">
            <a:normAutofit/>
          </a:bodyPr>
          <a:lstStyle/>
          <a:p>
            <a:r>
              <a:rPr lang="en-US" sz="4000" kern="1200" dirty="0">
                <a:solidFill>
                  <a:srgbClr val="FFFFFF"/>
                </a:solidFill>
                <a:latin typeface="+mj-lt"/>
                <a:ea typeface="+mj-ea"/>
                <a:cs typeface="+mj-cs"/>
              </a:rPr>
              <a:t>12 Steps</a:t>
            </a:r>
          </a:p>
        </p:txBody>
      </p:sp>
      <p:sp>
        <p:nvSpPr>
          <p:cNvPr id="39" name="Content Placeholder 9">
            <a:extLst>
              <a:ext uri="{FF2B5EF4-FFF2-40B4-BE49-F238E27FC236}">
                <a16:creationId xmlns:a16="http://schemas.microsoft.com/office/drawing/2014/main" id="{145C2019-8B8B-B278-162C-AD58D38C2FD6}"/>
              </a:ext>
            </a:extLst>
          </p:cNvPr>
          <p:cNvSpPr>
            <a:spLocks noGrp="1"/>
          </p:cNvSpPr>
          <p:nvPr>
            <p:ph idx="1"/>
          </p:nvPr>
        </p:nvSpPr>
        <p:spPr>
          <a:xfrm>
            <a:off x="1371599" y="2318197"/>
            <a:ext cx="9724031" cy="3683358"/>
          </a:xfrm>
        </p:spPr>
        <p:txBody>
          <a:bodyPr vert="horz" lIns="91440" tIns="45720" rIns="91440" bIns="45720" rtlCol="0" anchor="ctr">
            <a:normAutofit/>
          </a:bodyPr>
          <a:lstStyle/>
          <a:p>
            <a:pPr marL="342900" marR="0" lvl="0">
              <a:spcBef>
                <a:spcPts val="0"/>
              </a:spcBef>
              <a:spcAft>
                <a:spcPts val="600"/>
              </a:spcAft>
              <a:tabLst>
                <a:tab pos="457200" algn="l"/>
              </a:tabLst>
            </a:pPr>
            <a:r>
              <a:rPr lang="en-US" sz="1400">
                <a:effectLst/>
              </a:rPr>
              <a:t>We admitted we were powerless over addictive sexual behavior - that our lives had become unmanageable.</a:t>
            </a:r>
          </a:p>
          <a:p>
            <a:pPr marL="342900" marR="0" lvl="0">
              <a:spcBef>
                <a:spcPts val="0"/>
              </a:spcBef>
              <a:spcAft>
                <a:spcPts val="600"/>
              </a:spcAft>
              <a:tabLst>
                <a:tab pos="457200" algn="l"/>
              </a:tabLst>
            </a:pPr>
            <a:r>
              <a:rPr lang="en-US" sz="1400">
                <a:effectLst/>
              </a:rPr>
              <a:t>Came to believe that a Power greater than ourselves could restore us to sanity.</a:t>
            </a:r>
          </a:p>
          <a:p>
            <a:pPr marL="342900" marR="0" lvl="0">
              <a:spcBef>
                <a:spcPts val="0"/>
              </a:spcBef>
              <a:spcAft>
                <a:spcPts val="600"/>
              </a:spcAft>
              <a:tabLst>
                <a:tab pos="457200" algn="l"/>
              </a:tabLst>
            </a:pPr>
            <a:r>
              <a:rPr lang="en-US" sz="1400">
                <a:effectLst/>
              </a:rPr>
              <a:t>Made a decision to turn our will and our lives over to the care of God as we understood God.</a:t>
            </a:r>
          </a:p>
          <a:p>
            <a:pPr marL="342900" marR="0" lvl="0">
              <a:spcBef>
                <a:spcPts val="0"/>
              </a:spcBef>
              <a:spcAft>
                <a:spcPts val="600"/>
              </a:spcAft>
              <a:tabLst>
                <a:tab pos="457200" algn="l"/>
              </a:tabLst>
            </a:pPr>
            <a:r>
              <a:rPr lang="en-US" sz="1400">
                <a:effectLst/>
              </a:rPr>
              <a:t>Made a searching and fearless moral inventory of ourselves.</a:t>
            </a:r>
          </a:p>
          <a:p>
            <a:pPr marL="342900" marR="0" lvl="0">
              <a:spcBef>
                <a:spcPts val="0"/>
              </a:spcBef>
              <a:spcAft>
                <a:spcPts val="600"/>
              </a:spcAft>
              <a:tabLst>
                <a:tab pos="457200" algn="l"/>
              </a:tabLst>
            </a:pPr>
            <a:r>
              <a:rPr lang="en-US" sz="1400">
                <a:effectLst/>
              </a:rPr>
              <a:t>Admitted to God, to ourselves, and to another human being the exact nature of our wrongs.</a:t>
            </a:r>
          </a:p>
          <a:p>
            <a:pPr marL="342900" marR="0" lvl="0">
              <a:spcBef>
                <a:spcPts val="0"/>
              </a:spcBef>
              <a:spcAft>
                <a:spcPts val="600"/>
              </a:spcAft>
              <a:tabLst>
                <a:tab pos="457200" algn="l"/>
              </a:tabLst>
            </a:pPr>
            <a:r>
              <a:rPr lang="en-US" sz="1400">
                <a:effectLst/>
              </a:rPr>
              <a:t>Were entirely ready to have God remove all these defects of character.</a:t>
            </a:r>
          </a:p>
          <a:p>
            <a:pPr marL="342900" marR="0" lvl="0">
              <a:spcBef>
                <a:spcPts val="0"/>
              </a:spcBef>
              <a:spcAft>
                <a:spcPts val="600"/>
              </a:spcAft>
              <a:tabLst>
                <a:tab pos="457200" algn="l"/>
              </a:tabLst>
            </a:pPr>
            <a:r>
              <a:rPr lang="en-US" sz="1400">
                <a:effectLst/>
              </a:rPr>
              <a:t>Humbly asked God to remove our shortcomings.</a:t>
            </a:r>
          </a:p>
          <a:p>
            <a:pPr marL="342900" marR="0" lvl="0">
              <a:spcBef>
                <a:spcPts val="0"/>
              </a:spcBef>
              <a:spcAft>
                <a:spcPts val="600"/>
              </a:spcAft>
              <a:tabLst>
                <a:tab pos="457200" algn="l"/>
              </a:tabLst>
            </a:pPr>
            <a:r>
              <a:rPr lang="en-US" sz="1400">
                <a:effectLst/>
              </a:rPr>
              <a:t>Made a list of all persons we had harmed and became willing to make amends to them all.</a:t>
            </a:r>
          </a:p>
          <a:p>
            <a:pPr marL="342900" marR="0" lvl="0">
              <a:spcBef>
                <a:spcPts val="0"/>
              </a:spcBef>
              <a:spcAft>
                <a:spcPts val="600"/>
              </a:spcAft>
              <a:tabLst>
                <a:tab pos="457200" algn="l"/>
              </a:tabLst>
            </a:pPr>
            <a:r>
              <a:rPr lang="en-US" sz="1400">
                <a:effectLst/>
              </a:rPr>
              <a:t>Made direct amends to such people wherever possible, except when to do so would injure them or others.</a:t>
            </a:r>
          </a:p>
          <a:p>
            <a:pPr marL="342900" marR="0" lvl="0">
              <a:spcBef>
                <a:spcPts val="0"/>
              </a:spcBef>
              <a:spcAft>
                <a:spcPts val="600"/>
              </a:spcAft>
              <a:tabLst>
                <a:tab pos="457200" algn="l"/>
              </a:tabLst>
            </a:pPr>
            <a:r>
              <a:rPr lang="en-US" sz="1400">
                <a:effectLst/>
              </a:rPr>
              <a:t>Continued to take personal inventory and when we were wrong promptly admitted it.</a:t>
            </a:r>
          </a:p>
          <a:p>
            <a:pPr marL="342900" marR="0" lvl="0">
              <a:spcBef>
                <a:spcPts val="0"/>
              </a:spcBef>
              <a:spcAft>
                <a:spcPts val="600"/>
              </a:spcAft>
              <a:tabLst>
                <a:tab pos="457200" algn="l"/>
              </a:tabLst>
            </a:pPr>
            <a:r>
              <a:rPr lang="en-US" sz="1400">
                <a:effectLst/>
              </a:rPr>
              <a:t>Sought through prayer and meditation to improve our conscious contact with God as we understood God, praying only for knowledge of God's will for us and the power to carry that out.</a:t>
            </a:r>
          </a:p>
          <a:p>
            <a:pPr marL="342900" marR="0" lvl="0">
              <a:spcBef>
                <a:spcPts val="0"/>
              </a:spcBef>
              <a:spcAft>
                <a:spcPts val="600"/>
              </a:spcAft>
              <a:tabLst>
                <a:tab pos="457200" algn="l"/>
              </a:tabLst>
            </a:pPr>
            <a:r>
              <a:rPr lang="en-US" sz="1400">
                <a:effectLst/>
              </a:rPr>
              <a:t>Having had a spiritual awakening as the result of these steps, we tried to carry this message to other sex addicts and to practice these principles in our lives.</a:t>
            </a:r>
          </a:p>
        </p:txBody>
      </p:sp>
    </p:spTree>
    <p:extLst>
      <p:ext uri="{BB962C8B-B14F-4D97-AF65-F5344CB8AC3E}">
        <p14:creationId xmlns:p14="http://schemas.microsoft.com/office/powerpoint/2010/main" val="345313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document&#10;&#10;Description automatically generated">
            <a:extLst>
              <a:ext uri="{FF2B5EF4-FFF2-40B4-BE49-F238E27FC236}">
                <a16:creationId xmlns:a16="http://schemas.microsoft.com/office/drawing/2014/main" id="{E9DC686F-3372-4FBA-E613-FB073E6786BD}"/>
              </a:ext>
            </a:extLst>
          </p:cNvPr>
          <p:cNvPicPr>
            <a:picLocks noChangeAspect="1"/>
          </p:cNvPicPr>
          <p:nvPr/>
        </p:nvPicPr>
        <p:blipFill>
          <a:blip r:embed="rId3"/>
          <a:stretch>
            <a:fillRect/>
          </a:stretch>
        </p:blipFill>
        <p:spPr>
          <a:xfrm>
            <a:off x="4023169" y="143488"/>
            <a:ext cx="4683073" cy="6714084"/>
          </a:xfrm>
          <a:prstGeom prst="rect">
            <a:avLst/>
          </a:prstGeom>
        </p:spPr>
      </p:pic>
    </p:spTree>
    <p:extLst>
      <p:ext uri="{BB962C8B-B14F-4D97-AF65-F5344CB8AC3E}">
        <p14:creationId xmlns:p14="http://schemas.microsoft.com/office/powerpoint/2010/main" val="84268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document&#10;&#10;Description automatically generated">
            <a:extLst>
              <a:ext uri="{FF2B5EF4-FFF2-40B4-BE49-F238E27FC236}">
                <a16:creationId xmlns:a16="http://schemas.microsoft.com/office/drawing/2014/main" id="{E9DC686F-3372-4FBA-E613-FB073E6786BD}"/>
              </a:ext>
            </a:extLst>
          </p:cNvPr>
          <p:cNvPicPr>
            <a:picLocks noChangeAspect="1"/>
          </p:cNvPicPr>
          <p:nvPr/>
        </p:nvPicPr>
        <p:blipFill>
          <a:blip r:embed="rId3"/>
          <a:stretch>
            <a:fillRect/>
          </a:stretch>
        </p:blipFill>
        <p:spPr>
          <a:xfrm>
            <a:off x="4023169" y="143488"/>
            <a:ext cx="4683073" cy="6714084"/>
          </a:xfrm>
          <a:prstGeom prst="rect">
            <a:avLst/>
          </a:prstGeom>
        </p:spPr>
      </p:pic>
      <p:sp>
        <p:nvSpPr>
          <p:cNvPr id="2" name="Content Placeholder 5">
            <a:extLst>
              <a:ext uri="{FF2B5EF4-FFF2-40B4-BE49-F238E27FC236}">
                <a16:creationId xmlns:a16="http://schemas.microsoft.com/office/drawing/2014/main" id="{2F9B8A4F-6928-E51B-89C6-DCD5A719E6C3}"/>
              </a:ext>
            </a:extLst>
          </p:cNvPr>
          <p:cNvSpPr txBox="1">
            <a:spLocks/>
          </p:cNvSpPr>
          <p:nvPr/>
        </p:nvSpPr>
        <p:spPr>
          <a:xfrm>
            <a:off x="2249215" y="3163614"/>
            <a:ext cx="8228554" cy="2651685"/>
          </a:xfrm>
          <a:prstGeom prst="rect">
            <a:avLst/>
          </a:prstGeom>
          <a:effectLst>
            <a:outerShdw blurRad="50800" dist="762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lIns="91440" tIns="45720" rIns="91440" bIns="45720" rtlCol="0" anchor="ctr" anchorCtr="1">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533400" indent="-533400" algn="ctr">
              <a:buNone/>
            </a:pPr>
            <a:r>
              <a:rPr lang="en-US" sz="2400" dirty="0">
                <a:effectLst/>
              </a:rPr>
              <a:t>Some benefit but methodologically weak studies</a:t>
            </a:r>
          </a:p>
          <a:p>
            <a:pPr marL="533400" indent="-533400" algn="ctr">
              <a:buNone/>
            </a:pPr>
            <a:r>
              <a:rPr lang="en-US" sz="2400" dirty="0">
                <a:effectLst/>
              </a:rPr>
              <a:t>	e.g., Small and non-diverse samples</a:t>
            </a:r>
          </a:p>
        </p:txBody>
      </p:sp>
    </p:spTree>
    <p:extLst>
      <p:ext uri="{BB962C8B-B14F-4D97-AF65-F5344CB8AC3E}">
        <p14:creationId xmlns:p14="http://schemas.microsoft.com/office/powerpoint/2010/main" val="57087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599" y="294538"/>
            <a:ext cx="9895951" cy="1033669"/>
          </a:xfrm>
        </p:spPr>
        <p:txBody>
          <a:bodyPr>
            <a:normAutofit/>
          </a:bodyPr>
          <a:lstStyle/>
          <a:p>
            <a:r>
              <a:rPr lang="en-CA" sz="4000">
                <a:solidFill>
                  <a:srgbClr val="FFFFFF"/>
                </a:solidFill>
              </a:rPr>
              <a:t>A “Simple” definition</a:t>
            </a:r>
          </a:p>
        </p:txBody>
      </p:sp>
      <p:sp>
        <p:nvSpPr>
          <p:cNvPr id="3" name="Content Placeholder 2"/>
          <p:cNvSpPr>
            <a:spLocks noGrp="1"/>
          </p:cNvSpPr>
          <p:nvPr>
            <p:ph idx="1"/>
          </p:nvPr>
        </p:nvSpPr>
        <p:spPr>
          <a:xfrm>
            <a:off x="301012" y="1891970"/>
            <a:ext cx="11467854" cy="3683358"/>
          </a:xfrm>
        </p:spPr>
        <p:txBody>
          <a:bodyPr anchor="ctr">
            <a:normAutofit/>
          </a:bodyPr>
          <a:lstStyle/>
          <a:p>
            <a:pPr marL="0" indent="0">
              <a:buNone/>
            </a:pPr>
            <a:endParaRPr lang="en-CA" sz="2000" dirty="0"/>
          </a:p>
          <a:p>
            <a:pPr marL="0" indent="0">
              <a:buNone/>
            </a:pPr>
            <a:endParaRPr lang="en-CA" sz="2000" dirty="0"/>
          </a:p>
          <a:p>
            <a:pPr marL="0" indent="0">
              <a:buNone/>
            </a:pPr>
            <a:endParaRPr lang="en-CA" sz="2000" dirty="0"/>
          </a:p>
          <a:p>
            <a:pPr marL="0" indent="0" algn="ctr">
              <a:buNone/>
            </a:pPr>
            <a:r>
              <a:rPr lang="en-CA" dirty="0"/>
              <a:t>Hypersexuality = a </a:t>
            </a:r>
            <a:r>
              <a:rPr lang="en-US" b="1" dirty="0">
                <a:solidFill>
                  <a:srgbClr val="FF0000"/>
                </a:solidFill>
              </a:rPr>
              <a:t>stronger</a:t>
            </a:r>
            <a:r>
              <a:rPr lang="en-US" dirty="0"/>
              <a:t> than </a:t>
            </a:r>
            <a:r>
              <a:rPr lang="en-US" b="1" dirty="0">
                <a:solidFill>
                  <a:srgbClr val="FF0000"/>
                </a:solidFill>
              </a:rPr>
              <a:t>usual</a:t>
            </a:r>
            <a:r>
              <a:rPr lang="en-US" dirty="0"/>
              <a:t> urge to have sexual activity</a:t>
            </a:r>
            <a:endParaRPr lang="en-CA" dirty="0"/>
          </a:p>
          <a:p>
            <a:pPr marL="0" indent="0">
              <a:buNone/>
            </a:pPr>
            <a:endParaRPr lang="en-CA" sz="2000" dirty="0"/>
          </a:p>
        </p:txBody>
      </p:sp>
    </p:spTree>
    <p:extLst>
      <p:ext uri="{BB962C8B-B14F-4D97-AF65-F5344CB8AC3E}">
        <p14:creationId xmlns:p14="http://schemas.microsoft.com/office/powerpoint/2010/main" val="165097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48D892-4EEA-AB78-7592-D97DC10F8FEE}"/>
              </a:ext>
            </a:extLst>
          </p:cNvPr>
          <p:cNvPicPr>
            <a:picLocks noChangeAspect="1"/>
          </p:cNvPicPr>
          <p:nvPr/>
        </p:nvPicPr>
        <p:blipFill>
          <a:blip r:embed="rId3"/>
          <a:stretch>
            <a:fillRect/>
          </a:stretch>
        </p:blipFill>
        <p:spPr>
          <a:xfrm>
            <a:off x="103595" y="0"/>
            <a:ext cx="6659872" cy="6636774"/>
          </a:xfrm>
          <a:prstGeom prst="rect">
            <a:avLst/>
          </a:prstGeom>
        </p:spPr>
      </p:pic>
      <p:sp>
        <p:nvSpPr>
          <p:cNvPr id="3" name="Content Placeholder 5">
            <a:extLst>
              <a:ext uri="{FF2B5EF4-FFF2-40B4-BE49-F238E27FC236}">
                <a16:creationId xmlns:a16="http://schemas.microsoft.com/office/drawing/2014/main" id="{C4121C98-51B0-FF1F-B26B-33A8F2DD2ACE}"/>
              </a:ext>
            </a:extLst>
          </p:cNvPr>
          <p:cNvSpPr txBox="1">
            <a:spLocks/>
          </p:cNvSpPr>
          <p:nvPr/>
        </p:nvSpPr>
        <p:spPr>
          <a:xfrm>
            <a:off x="2549563" y="3700631"/>
            <a:ext cx="8146600" cy="2582625"/>
          </a:xfrm>
          <a:prstGeom prst="rect">
            <a:avLst/>
          </a:prstGeom>
          <a:effectLst>
            <a:outerShdw blurRad="50800" dist="762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lIns="91440" tIns="45720" rIns="91440" bIns="45720" rtlCol="0" anchor="ctr" anchorCtr="1">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533400" indent="-533400">
              <a:buNone/>
            </a:pPr>
            <a:r>
              <a:rPr lang="en-US" sz="2400" dirty="0" err="1"/>
              <a:t>Borgogna</a:t>
            </a:r>
            <a:r>
              <a:rPr lang="en-US" sz="2400" dirty="0"/>
              <a:t>, N., Owen, T., Johnson, D., &amp; Kraus, S. W. (2023). No </a:t>
            </a:r>
            <a:r>
              <a:rPr lang="en-US" sz="2400" dirty="0" err="1"/>
              <a:t>Majic</a:t>
            </a:r>
            <a:r>
              <a:rPr lang="en-US" sz="2400" dirty="0"/>
              <a:t> Pill. A Systematic Review of the Pharmacological Treatments for Compulsive Sexual Behavior Disorder. Journal of Sexual Research</a:t>
            </a:r>
          </a:p>
          <a:p>
            <a:pPr marL="533400" indent="-533400">
              <a:buNone/>
            </a:pPr>
            <a:r>
              <a:rPr lang="en-US" sz="2400" dirty="0"/>
              <a:t>K = 13, N = 141</a:t>
            </a:r>
          </a:p>
          <a:p>
            <a:pPr marL="533400" indent="-533400">
              <a:buNone/>
            </a:pPr>
            <a:endParaRPr lang="en-US" sz="2400" dirty="0">
              <a:effectLst/>
            </a:endParaRPr>
          </a:p>
        </p:txBody>
      </p:sp>
    </p:spTree>
    <p:extLst>
      <p:ext uri="{BB962C8B-B14F-4D97-AF65-F5344CB8AC3E}">
        <p14:creationId xmlns:p14="http://schemas.microsoft.com/office/powerpoint/2010/main" val="163278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48D892-4EEA-AB78-7592-D97DC10F8FEE}"/>
              </a:ext>
            </a:extLst>
          </p:cNvPr>
          <p:cNvPicPr>
            <a:picLocks noChangeAspect="1"/>
          </p:cNvPicPr>
          <p:nvPr/>
        </p:nvPicPr>
        <p:blipFill>
          <a:blip r:embed="rId3"/>
          <a:stretch>
            <a:fillRect/>
          </a:stretch>
        </p:blipFill>
        <p:spPr>
          <a:xfrm>
            <a:off x="103595" y="0"/>
            <a:ext cx="6659872" cy="6636774"/>
          </a:xfrm>
          <a:prstGeom prst="rect">
            <a:avLst/>
          </a:prstGeom>
        </p:spPr>
      </p:pic>
      <p:sp>
        <p:nvSpPr>
          <p:cNvPr id="3" name="Content Placeholder 5">
            <a:extLst>
              <a:ext uri="{FF2B5EF4-FFF2-40B4-BE49-F238E27FC236}">
                <a16:creationId xmlns:a16="http://schemas.microsoft.com/office/drawing/2014/main" id="{C4121C98-51B0-FF1F-B26B-33A8F2DD2ACE}"/>
              </a:ext>
            </a:extLst>
          </p:cNvPr>
          <p:cNvSpPr txBox="1">
            <a:spLocks/>
          </p:cNvSpPr>
          <p:nvPr/>
        </p:nvSpPr>
        <p:spPr>
          <a:xfrm>
            <a:off x="1775012" y="2398956"/>
            <a:ext cx="8146600" cy="2582625"/>
          </a:xfrm>
          <a:prstGeom prst="rect">
            <a:avLst/>
          </a:prstGeom>
          <a:effectLst>
            <a:outerShdw blurRad="50800" dist="762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lIns="91440" tIns="45720" rIns="91440" bIns="45720" rtlCol="0" anchor="ctr" anchorCtr="1">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r>
              <a:rPr lang="en-US" sz="2800" dirty="0"/>
              <a:t>Pharmacotherapy has limited research support</a:t>
            </a:r>
          </a:p>
          <a:p>
            <a:r>
              <a:rPr lang="en-US" sz="2800" dirty="0"/>
              <a:t>Some potential benefit (albeit mixed) for Naltrexone</a:t>
            </a:r>
          </a:p>
          <a:p>
            <a:r>
              <a:rPr lang="en-US" sz="2800" dirty="0"/>
              <a:t>Cautioned use outside of controlled clinical trials</a:t>
            </a:r>
          </a:p>
          <a:p>
            <a:pPr marL="533400" indent="-533400">
              <a:buNone/>
            </a:pPr>
            <a:endParaRPr lang="en-US" sz="2400" dirty="0">
              <a:effectLst/>
            </a:endParaRPr>
          </a:p>
        </p:txBody>
      </p:sp>
    </p:spTree>
    <p:extLst>
      <p:ext uri="{BB962C8B-B14F-4D97-AF65-F5344CB8AC3E}">
        <p14:creationId xmlns:p14="http://schemas.microsoft.com/office/powerpoint/2010/main" val="120592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351D843-8926-EBE7-F9F7-EB86D84351EA}"/>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Residential Treatment Programs</a:t>
            </a:r>
          </a:p>
        </p:txBody>
      </p:sp>
      <p:pic>
        <p:nvPicPr>
          <p:cNvPr id="4" name="Content Placeholder 3">
            <a:extLst>
              <a:ext uri="{FF2B5EF4-FFF2-40B4-BE49-F238E27FC236}">
                <a16:creationId xmlns:a16="http://schemas.microsoft.com/office/drawing/2014/main" id="{ED4BB505-AF5E-C24E-A1B4-D74F9DB596EC}"/>
              </a:ext>
            </a:extLst>
          </p:cNvPr>
          <p:cNvPicPr>
            <a:picLocks noGrp="1" noChangeAspect="1"/>
          </p:cNvPicPr>
          <p:nvPr>
            <p:ph idx="1"/>
          </p:nvPr>
        </p:nvPicPr>
        <p:blipFill>
          <a:blip r:embed="rId3"/>
          <a:stretch>
            <a:fillRect/>
          </a:stretch>
        </p:blipFill>
        <p:spPr>
          <a:xfrm>
            <a:off x="4502428" y="909020"/>
            <a:ext cx="7225748" cy="5039959"/>
          </a:xfrm>
          <a:prstGeom prst="rect">
            <a:avLst/>
          </a:prstGeom>
        </p:spPr>
      </p:pic>
    </p:spTree>
    <p:extLst>
      <p:ext uri="{BB962C8B-B14F-4D97-AF65-F5344CB8AC3E}">
        <p14:creationId xmlns:p14="http://schemas.microsoft.com/office/powerpoint/2010/main" val="407890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4A3950-CA7E-483B-9D33-FD002E421508}"/>
              </a:ext>
            </a:extLst>
          </p:cNvPr>
          <p:cNvSpPr>
            <a:spLocks noGrp="1"/>
          </p:cNvSpPr>
          <p:nvPr>
            <p:ph type="ftr" sz="quarter" idx="4294967295"/>
          </p:nvPr>
        </p:nvSpPr>
        <p:spPr>
          <a:xfrm>
            <a:off x="0" y="6600825"/>
            <a:ext cx="6491288" cy="228600"/>
          </a:xfrm>
        </p:spPr>
        <p:txBody>
          <a:bodyPr/>
          <a:lstStyle/>
          <a:p>
            <a:r>
              <a:rPr lang="en-US"/>
              <a:t>HOPE Program</a:t>
            </a:r>
            <a:endParaRPr lang="en-US" dirty="0"/>
          </a:p>
        </p:txBody>
      </p:sp>
      <p:sp>
        <p:nvSpPr>
          <p:cNvPr id="5" name="Date Placeholder 4">
            <a:extLst>
              <a:ext uri="{FF2B5EF4-FFF2-40B4-BE49-F238E27FC236}">
                <a16:creationId xmlns:a16="http://schemas.microsoft.com/office/drawing/2014/main" id="{E0482B29-C4DA-430E-9615-D661A5670DF5}"/>
              </a:ext>
            </a:extLst>
          </p:cNvPr>
          <p:cNvSpPr>
            <a:spLocks noGrp="1"/>
          </p:cNvSpPr>
          <p:nvPr>
            <p:ph type="dt" sz="half" idx="4294967295"/>
          </p:nvPr>
        </p:nvSpPr>
        <p:spPr>
          <a:xfrm>
            <a:off x="10658475" y="6600825"/>
            <a:ext cx="1533525" cy="228600"/>
          </a:xfrm>
        </p:spPr>
        <p:txBody>
          <a:bodyPr/>
          <a:lstStyle/>
          <a:p>
            <a:r>
              <a:rPr lang="en-US"/>
              <a:t>11/7/2018</a:t>
            </a:r>
          </a:p>
        </p:txBody>
      </p:sp>
      <p:sp>
        <p:nvSpPr>
          <p:cNvPr id="6" name="Slide Number Placeholder 5">
            <a:extLst>
              <a:ext uri="{FF2B5EF4-FFF2-40B4-BE49-F238E27FC236}">
                <a16:creationId xmlns:a16="http://schemas.microsoft.com/office/drawing/2014/main" id="{F32076C4-4DF3-4246-9E37-7EAB1D43A84F}"/>
              </a:ext>
            </a:extLst>
          </p:cNvPr>
          <p:cNvSpPr>
            <a:spLocks noGrp="1"/>
          </p:cNvSpPr>
          <p:nvPr>
            <p:ph type="sldNum" sz="quarter" idx="4294967295"/>
          </p:nvPr>
        </p:nvSpPr>
        <p:spPr>
          <a:xfrm>
            <a:off x="11418888" y="6600825"/>
            <a:ext cx="773112" cy="228600"/>
          </a:xfrm>
        </p:spPr>
        <p:txBody>
          <a:bodyPr/>
          <a:lstStyle/>
          <a:p>
            <a:fld id="{E31375A4-56A4-47D6-9801-1991572033F7}" type="slidenum">
              <a:rPr lang="en-US" smtClean="0"/>
              <a:t>93</a:t>
            </a:fld>
            <a:endParaRPr lang="en-US"/>
          </a:p>
        </p:txBody>
      </p:sp>
      <p:pic>
        <p:nvPicPr>
          <p:cNvPr id="2" name="Picture 1">
            <a:extLst>
              <a:ext uri="{FF2B5EF4-FFF2-40B4-BE49-F238E27FC236}">
                <a16:creationId xmlns:a16="http://schemas.microsoft.com/office/drawing/2014/main" id="{91AECA77-E3AF-3FF1-8B81-4E2BD4EE2E4B}"/>
              </a:ext>
            </a:extLst>
          </p:cNvPr>
          <p:cNvPicPr>
            <a:picLocks noChangeAspect="1"/>
          </p:cNvPicPr>
          <p:nvPr/>
        </p:nvPicPr>
        <p:blipFill>
          <a:blip r:embed="rId3"/>
          <a:stretch>
            <a:fillRect/>
          </a:stretch>
        </p:blipFill>
        <p:spPr>
          <a:xfrm>
            <a:off x="70724" y="28575"/>
            <a:ext cx="4902868" cy="6858000"/>
          </a:xfrm>
          <a:prstGeom prst="rect">
            <a:avLst/>
          </a:prstGeom>
        </p:spPr>
      </p:pic>
      <p:sp>
        <p:nvSpPr>
          <p:cNvPr id="3" name="Content Placeholder 5">
            <a:extLst>
              <a:ext uri="{FF2B5EF4-FFF2-40B4-BE49-F238E27FC236}">
                <a16:creationId xmlns:a16="http://schemas.microsoft.com/office/drawing/2014/main" id="{A6A3E866-1BEB-6F89-B7BF-9652B43B1335}"/>
              </a:ext>
            </a:extLst>
          </p:cNvPr>
          <p:cNvSpPr txBox="1">
            <a:spLocks/>
          </p:cNvSpPr>
          <p:nvPr/>
        </p:nvSpPr>
        <p:spPr>
          <a:xfrm>
            <a:off x="2265517" y="4156148"/>
            <a:ext cx="7865391" cy="1962364"/>
          </a:xfrm>
          <a:prstGeom prst="rect">
            <a:avLst/>
          </a:prstGeom>
          <a:effectLst>
            <a:outerShdw blurRad="50800" dist="762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lIns="91440" tIns="45720" rIns="91440" bIns="45720" rtlCol="0" anchor="ctr" anchorCtr="1">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533400" indent="-533400">
              <a:buNone/>
            </a:pPr>
            <a:r>
              <a:rPr lang="en-US" sz="2000" dirty="0" err="1"/>
              <a:t>Borgogna</a:t>
            </a:r>
            <a:r>
              <a:rPr lang="en-US" sz="2000" dirty="0"/>
              <a:t>, N. C., </a:t>
            </a:r>
            <a:r>
              <a:rPr lang="en-US" sz="2000" dirty="0" err="1"/>
              <a:t>Garos</a:t>
            </a:r>
            <a:r>
              <a:rPr lang="en-US" sz="2000" dirty="0"/>
              <a:t>, S., Meyer, C. L., Trussell, M. R., &amp; Kraus, S. W. (2022). A Review of Behavioral Interventions for Compulsive Sexual Behavior Disorder. Current Addiction Reports.  </a:t>
            </a:r>
          </a:p>
          <a:p>
            <a:pPr marL="533400" indent="-533400">
              <a:buNone/>
            </a:pPr>
            <a:endParaRPr lang="en-US" sz="2400" dirty="0">
              <a:effectLst/>
            </a:endParaRPr>
          </a:p>
        </p:txBody>
      </p:sp>
    </p:spTree>
    <p:extLst>
      <p:ext uri="{BB962C8B-B14F-4D97-AF65-F5344CB8AC3E}">
        <p14:creationId xmlns:p14="http://schemas.microsoft.com/office/powerpoint/2010/main" val="136828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F2E15AB-5205-EBB2-07F3-461C743C5724}"/>
              </a:ext>
            </a:extLst>
          </p:cNvPr>
          <p:cNvSpPr>
            <a:spLocks noGrp="1"/>
          </p:cNvSpPr>
          <p:nvPr>
            <p:ph type="title"/>
          </p:nvPr>
        </p:nvSpPr>
        <p:spPr>
          <a:xfrm>
            <a:off x="2026693" y="1030406"/>
            <a:ext cx="8147713" cy="3081242"/>
          </a:xfrm>
        </p:spPr>
        <p:txBody>
          <a:bodyPr vert="horz" lIns="91440" tIns="45720" rIns="91440" bIns="45720" rtlCol="0" anchor="ctr">
            <a:normAutofit/>
          </a:bodyPr>
          <a:lstStyle/>
          <a:p>
            <a:pPr algn="ctr"/>
            <a:r>
              <a:rPr lang="en-US" sz="4800" kern="1200">
                <a:solidFill>
                  <a:srgbClr val="FFFFFF"/>
                </a:solidFill>
                <a:latin typeface="+mj-lt"/>
                <a:ea typeface="+mj-ea"/>
                <a:cs typeface="+mj-cs"/>
              </a:rPr>
              <a:t>Empirically-Informed Approaches</a:t>
            </a:r>
          </a:p>
        </p:txBody>
      </p:sp>
      <p:sp>
        <p:nvSpPr>
          <p:cNvPr id="5" name="Text Placeholder 4">
            <a:extLst>
              <a:ext uri="{FF2B5EF4-FFF2-40B4-BE49-F238E27FC236}">
                <a16:creationId xmlns:a16="http://schemas.microsoft.com/office/drawing/2014/main" id="{E5CFDC79-2FA2-56F6-C29A-79E0391C4D85}"/>
              </a:ext>
            </a:extLst>
          </p:cNvPr>
          <p:cNvSpPr>
            <a:spLocks noGrp="1"/>
          </p:cNvSpPr>
          <p:nvPr>
            <p:ph type="body" idx="1"/>
          </p:nvPr>
        </p:nvSpPr>
        <p:spPr>
          <a:xfrm>
            <a:off x="1559943" y="5171093"/>
            <a:ext cx="9078628" cy="860620"/>
          </a:xfrm>
        </p:spPr>
        <p:txBody>
          <a:bodyPr vert="horz" lIns="91440" tIns="45720" rIns="91440" bIns="45720" rtlCol="0" anchor="ctr">
            <a:normAutofit/>
          </a:bodyPr>
          <a:lstStyle/>
          <a:p>
            <a:pPr algn="ctr"/>
            <a:endParaRPr lang="en-US" sz="2400" kern="1200">
              <a:solidFill>
                <a:srgbClr val="FFFFFF"/>
              </a:solidFill>
              <a:latin typeface="+mn-lt"/>
              <a:ea typeface="+mn-ea"/>
              <a:cs typeface="+mn-cs"/>
            </a:endParaRPr>
          </a:p>
        </p:txBody>
      </p:sp>
    </p:spTree>
    <p:extLst>
      <p:ext uri="{BB962C8B-B14F-4D97-AF65-F5344CB8AC3E}">
        <p14:creationId xmlns:p14="http://schemas.microsoft.com/office/powerpoint/2010/main" val="30738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white cover with black text&#10;&#10;Description automatically generated">
            <a:extLst>
              <a:ext uri="{FF2B5EF4-FFF2-40B4-BE49-F238E27FC236}">
                <a16:creationId xmlns:a16="http://schemas.microsoft.com/office/drawing/2014/main" id="{857F5F49-1BAE-BED2-D6EF-1FD12AEFE088}"/>
              </a:ext>
            </a:extLst>
          </p:cNvPr>
          <p:cNvPicPr>
            <a:picLocks noChangeAspect="1"/>
          </p:cNvPicPr>
          <p:nvPr/>
        </p:nvPicPr>
        <p:blipFill>
          <a:blip r:embed="rId3"/>
          <a:stretch>
            <a:fillRect/>
          </a:stretch>
        </p:blipFill>
        <p:spPr>
          <a:xfrm>
            <a:off x="3146489" y="457200"/>
            <a:ext cx="5899022" cy="5943600"/>
          </a:xfrm>
          <a:prstGeom prst="rect">
            <a:avLst/>
          </a:prstGeom>
        </p:spPr>
      </p:pic>
    </p:spTree>
    <p:extLst>
      <p:ext uri="{BB962C8B-B14F-4D97-AF65-F5344CB8AC3E}">
        <p14:creationId xmlns:p14="http://schemas.microsoft.com/office/powerpoint/2010/main" val="334336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7EDC8CC-FF5A-44BF-B059-33238A52800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Phased Approach</a:t>
            </a:r>
          </a:p>
        </p:txBody>
      </p:sp>
      <p:sp>
        <p:nvSpPr>
          <p:cNvPr id="4" name="Slide Number Placeholder 3">
            <a:extLst>
              <a:ext uri="{FF2B5EF4-FFF2-40B4-BE49-F238E27FC236}">
                <a16:creationId xmlns:a16="http://schemas.microsoft.com/office/drawing/2014/main" id="{9CF95F13-220C-463B-BE86-2D68C57B0D8A}"/>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D57F1E4F-1CFF-5643-939E-217C01CDF565}" type="slidenum">
              <a:rPr lang="en-US" sz="1100">
                <a:solidFill>
                  <a:schemeClr val="tx1">
                    <a:lumMod val="50000"/>
                    <a:lumOff val="50000"/>
                  </a:schemeClr>
                </a:solidFill>
              </a:rPr>
              <a:pPr>
                <a:spcAft>
                  <a:spcPts val="600"/>
                </a:spcAft>
              </a:pPr>
              <a:t>96</a:t>
            </a:fld>
            <a:endParaRPr lang="en-US" sz="1100">
              <a:solidFill>
                <a:schemeClr val="tx1">
                  <a:lumMod val="50000"/>
                  <a:lumOff val="50000"/>
                </a:schemeClr>
              </a:solidFill>
            </a:endParaRPr>
          </a:p>
        </p:txBody>
      </p:sp>
      <p:graphicFrame>
        <p:nvGraphicFramePr>
          <p:cNvPr id="5" name="Table 5">
            <a:extLst>
              <a:ext uri="{FF2B5EF4-FFF2-40B4-BE49-F238E27FC236}">
                <a16:creationId xmlns:a16="http://schemas.microsoft.com/office/drawing/2014/main" id="{52096709-DB7E-4DBF-8EC0-5DCA8EA355AE}"/>
              </a:ext>
            </a:extLst>
          </p:cNvPr>
          <p:cNvGraphicFramePr>
            <a:graphicFrameLocks noGrp="1"/>
          </p:cNvGraphicFramePr>
          <p:nvPr>
            <p:ph idx="1"/>
            <p:extLst>
              <p:ext uri="{D42A27DB-BD31-4B8C-83A1-F6EECF244321}">
                <p14:modId xmlns:p14="http://schemas.microsoft.com/office/powerpoint/2010/main" val="3516927884"/>
              </p:ext>
            </p:extLst>
          </p:nvPr>
        </p:nvGraphicFramePr>
        <p:xfrm>
          <a:off x="4502428" y="1013709"/>
          <a:ext cx="7225749" cy="4830586"/>
        </p:xfrm>
        <a:graphic>
          <a:graphicData uri="http://schemas.openxmlformats.org/drawingml/2006/table">
            <a:tbl>
              <a:tblPr firstRow="1" bandRow="1">
                <a:solidFill>
                  <a:schemeClr val="bg1">
                    <a:lumMod val="95000"/>
                  </a:schemeClr>
                </a:solidFill>
                <a:tableStyleId>{5C22544A-7EE6-4342-B048-85BDC9FD1C3A}</a:tableStyleId>
              </a:tblPr>
              <a:tblGrid>
                <a:gridCol w="2747686">
                  <a:extLst>
                    <a:ext uri="{9D8B030D-6E8A-4147-A177-3AD203B41FA5}">
                      <a16:colId xmlns:a16="http://schemas.microsoft.com/office/drawing/2014/main" val="3266805364"/>
                    </a:ext>
                  </a:extLst>
                </a:gridCol>
                <a:gridCol w="1961915">
                  <a:extLst>
                    <a:ext uri="{9D8B030D-6E8A-4147-A177-3AD203B41FA5}">
                      <a16:colId xmlns:a16="http://schemas.microsoft.com/office/drawing/2014/main" val="3341811532"/>
                    </a:ext>
                  </a:extLst>
                </a:gridCol>
                <a:gridCol w="2516148">
                  <a:extLst>
                    <a:ext uri="{9D8B030D-6E8A-4147-A177-3AD203B41FA5}">
                      <a16:colId xmlns:a16="http://schemas.microsoft.com/office/drawing/2014/main" val="3697773757"/>
                    </a:ext>
                  </a:extLst>
                </a:gridCol>
              </a:tblGrid>
              <a:tr h="1340662">
                <a:tc>
                  <a:txBody>
                    <a:bodyPr/>
                    <a:lstStyle/>
                    <a:p>
                      <a:r>
                        <a:rPr lang="en-US" sz="1800" b="1" cap="none" spc="0">
                          <a:solidFill>
                            <a:srgbClr val="FF0000"/>
                          </a:solidFill>
                        </a:rPr>
                        <a:t>Phase 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cap="none" spc="0">
                          <a:solidFill>
                            <a:srgbClr val="FF0000"/>
                          </a:solidFill>
                        </a:rPr>
                        <a:t>Enhancing Motivation</a:t>
                      </a:r>
                    </a:p>
                    <a:p>
                      <a:endParaRPr lang="en-US" sz="1800" b="1" cap="none" spc="0">
                        <a:solidFill>
                          <a:srgbClr val="FF0000"/>
                        </a:solidFill>
                      </a:endParaRPr>
                    </a:p>
                  </a:txBody>
                  <a:tcPr marL="73509" marR="105013" marT="21003" marB="157519"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r>
                        <a:rPr lang="en-US" sz="1800" b="1" cap="none" spc="0">
                          <a:solidFill>
                            <a:schemeClr val="tx1"/>
                          </a:solidFill>
                        </a:rPr>
                        <a:t>Phase 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cap="none" spc="0">
                          <a:solidFill>
                            <a:schemeClr val="tx1"/>
                          </a:solidFill>
                        </a:rPr>
                        <a:t>Core Issues</a:t>
                      </a:r>
                    </a:p>
                    <a:p>
                      <a:endParaRPr lang="en-US" sz="1800" b="1" cap="none" spc="0">
                        <a:solidFill>
                          <a:schemeClr val="tx1"/>
                        </a:solidFill>
                      </a:endParaRPr>
                    </a:p>
                  </a:txBody>
                  <a:tcPr marL="73509" marR="105013" marT="21003" marB="157519"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r>
                        <a:rPr lang="en-US" sz="1800" b="1" cap="none" spc="0">
                          <a:solidFill>
                            <a:schemeClr val="tx1"/>
                          </a:solidFill>
                        </a:rPr>
                        <a:t>Phase 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cap="none" spc="0">
                          <a:solidFill>
                            <a:schemeClr val="tx1"/>
                          </a:solidFill>
                        </a:rPr>
                        <a:t>Building a Better Future</a:t>
                      </a:r>
                    </a:p>
                    <a:p>
                      <a:endParaRPr lang="en-US" sz="1800" b="1" cap="none" spc="0">
                        <a:solidFill>
                          <a:schemeClr val="tx1"/>
                        </a:solidFill>
                      </a:endParaRPr>
                    </a:p>
                  </a:txBody>
                  <a:tcPr marL="73509" marR="105013" marT="21003" marB="157519" anchor="b">
                    <a:lnL w="12700" cmpd="sng">
                      <a:noFill/>
                    </a:lnL>
                    <a:lnR w="12700" cmpd="sng">
                      <a:noFill/>
                    </a:lnR>
                    <a:lnT w="9525" cap="flat" cmpd="sng" algn="ctr">
                      <a:noFill/>
                      <a:prstDash val="solid"/>
                    </a:lnT>
                    <a:lnB w="38100" cmpd="sng">
                      <a:noFill/>
                    </a:lnB>
                    <a:solidFill>
                      <a:schemeClr val="bg1">
                        <a:lumMod val="95000"/>
                      </a:schemeClr>
                    </a:solidFill>
                  </a:tcPr>
                </a:tc>
                <a:extLst>
                  <a:ext uri="{0D108BD9-81ED-4DB2-BD59-A6C34878D82A}">
                    <a16:rowId xmlns:a16="http://schemas.microsoft.com/office/drawing/2014/main" val="4184677431"/>
                  </a:ext>
                </a:extLst>
              </a:tr>
              <a:tr h="64057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cap="none" spc="0">
                          <a:solidFill>
                            <a:srgbClr val="FF0000"/>
                          </a:solidFill>
                        </a:rPr>
                        <a:t>Engagement/Motivation</a:t>
                      </a:r>
                    </a:p>
                    <a:p>
                      <a:endParaRPr lang="en-US" sz="1400" b="1" cap="none" spc="0">
                        <a:solidFill>
                          <a:srgbClr val="FF0000"/>
                        </a:solidFill>
                      </a:endParaRPr>
                    </a:p>
                  </a:txBody>
                  <a:tcPr marL="73509" marR="105013" marT="21003" marB="157519">
                    <a:lnL w="12700" cap="flat" cmpd="sng" algn="ctr">
                      <a:solidFill>
                        <a:schemeClr val="tx1"/>
                      </a:solid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cap="none" spc="0">
                          <a:solidFill>
                            <a:schemeClr val="tx1"/>
                          </a:solidFill>
                        </a:rPr>
                        <a:t>Improve Functioning</a:t>
                      </a:r>
                    </a:p>
                    <a:p>
                      <a:endParaRPr lang="en-US" sz="1400" cap="none" spc="0">
                        <a:solidFill>
                          <a:schemeClr val="tx1"/>
                        </a:solidFill>
                      </a:endParaRPr>
                    </a:p>
                  </a:txBody>
                  <a:tcPr marL="73509" marR="105013" marT="21003" marB="157519">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cap="none" spc="0">
                          <a:solidFill>
                            <a:schemeClr val="tx1"/>
                          </a:solidFill>
                        </a:rPr>
                        <a:t>Integration and Maintenance</a:t>
                      </a:r>
                    </a:p>
                    <a:p>
                      <a:endParaRPr lang="en-US" sz="1400" cap="none" spc="0">
                        <a:solidFill>
                          <a:schemeClr val="tx1"/>
                        </a:solidFill>
                      </a:endParaRPr>
                    </a:p>
                  </a:txBody>
                  <a:tcPr marL="73509" marR="105013" marT="21003" marB="157519">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extLst>
                  <a:ext uri="{0D108BD9-81ED-4DB2-BD59-A6C34878D82A}">
                    <a16:rowId xmlns:a16="http://schemas.microsoft.com/office/drawing/2014/main" val="2519744749"/>
                  </a:ext>
                </a:extLst>
              </a:tr>
              <a:tr h="430552">
                <a:tc>
                  <a:txBody>
                    <a:bodyPr/>
                    <a:lstStyle/>
                    <a:p>
                      <a:r>
                        <a:rPr lang="en-US" sz="1400" b="1" cap="none" spc="0">
                          <a:solidFill>
                            <a:srgbClr val="FF0000"/>
                          </a:solidFill>
                        </a:rPr>
                        <a:t>Problem Identification</a:t>
                      </a:r>
                    </a:p>
                  </a:txBody>
                  <a:tcPr marL="73509" marR="105013" marT="21003" marB="157519">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400" cap="none" spc="0">
                          <a:solidFill>
                            <a:schemeClr val="tx1"/>
                          </a:solidFill>
                        </a:rPr>
                        <a:t>Relationship Issues</a:t>
                      </a:r>
                    </a:p>
                  </a:txBody>
                  <a:tcPr marL="73509" marR="105013" marT="21003" marB="15751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400" cap="none" spc="0">
                          <a:solidFill>
                            <a:schemeClr val="tx1"/>
                          </a:solidFill>
                        </a:rPr>
                        <a:t>Risk Factors</a:t>
                      </a:r>
                    </a:p>
                  </a:txBody>
                  <a:tcPr marL="73509" marR="105013" marT="21003" marB="15751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2278121565"/>
                  </a:ext>
                </a:extLst>
              </a:tr>
              <a:tr h="640578">
                <a:tc>
                  <a:txBody>
                    <a:bodyPr/>
                    <a:lstStyle/>
                    <a:p>
                      <a:r>
                        <a:rPr lang="en-US" sz="1400" b="1" cap="none" spc="0">
                          <a:solidFill>
                            <a:srgbClr val="FF0000"/>
                          </a:solidFill>
                        </a:rPr>
                        <a:t>Safety Plan</a:t>
                      </a:r>
                    </a:p>
                  </a:txBody>
                  <a:tcPr marL="73509" marR="105013" marT="21003" marB="157519">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400" cap="none" spc="0">
                          <a:solidFill>
                            <a:schemeClr val="tx1"/>
                          </a:solidFill>
                        </a:rPr>
                        <a:t>Healthy Sexuality</a:t>
                      </a:r>
                    </a:p>
                  </a:txBody>
                  <a:tcPr marL="73509" marR="105013" marT="21003" marB="157519">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400" cap="none" spc="0">
                          <a:solidFill>
                            <a:schemeClr val="tx1"/>
                          </a:solidFill>
                        </a:rPr>
                        <a:t>Goal Setting</a:t>
                      </a:r>
                    </a:p>
                    <a:p>
                      <a:endParaRPr lang="en-US" sz="1400" cap="none" spc="0">
                        <a:solidFill>
                          <a:schemeClr val="tx1"/>
                        </a:solidFill>
                      </a:endParaRPr>
                    </a:p>
                  </a:txBody>
                  <a:tcPr marL="73509" marR="105013" marT="21003" marB="157519">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1152341242"/>
                  </a:ext>
                </a:extLst>
              </a:tr>
              <a:tr h="430552">
                <a:tc>
                  <a:txBody>
                    <a:bodyPr/>
                    <a:lstStyle/>
                    <a:p>
                      <a:r>
                        <a:rPr lang="en-US" sz="1400" b="1" cap="none" spc="0">
                          <a:solidFill>
                            <a:srgbClr val="FF0000"/>
                          </a:solidFill>
                        </a:rPr>
                        <a:t>Background Information</a:t>
                      </a:r>
                    </a:p>
                  </a:txBody>
                  <a:tcPr marL="73509" marR="105013" marT="21003" marB="157519">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400" cap="none" spc="0">
                          <a:solidFill>
                            <a:schemeClr val="tx1"/>
                          </a:solidFill>
                        </a:rPr>
                        <a:t>Emotional Regulation</a:t>
                      </a:r>
                    </a:p>
                  </a:txBody>
                  <a:tcPr marL="73509" marR="105013" marT="21003" marB="15751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400" cap="none" spc="0">
                          <a:solidFill>
                            <a:schemeClr val="tx1"/>
                          </a:solidFill>
                        </a:rPr>
                        <a:t>Self-management</a:t>
                      </a:r>
                    </a:p>
                  </a:txBody>
                  <a:tcPr marL="73509" marR="105013" marT="21003" marB="15751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2876603607"/>
                  </a:ext>
                </a:extLst>
              </a:tr>
              <a:tr h="430552">
                <a:tc>
                  <a:txBody>
                    <a:bodyPr/>
                    <a:lstStyle/>
                    <a:p>
                      <a:r>
                        <a:rPr lang="en-US" sz="1400" b="1" cap="none" spc="0" dirty="0">
                          <a:solidFill>
                            <a:srgbClr val="FF0000"/>
                          </a:solidFill>
                        </a:rPr>
                        <a:t>Autobiography</a:t>
                      </a:r>
                    </a:p>
                  </a:txBody>
                  <a:tcPr marL="73509" marR="105013" marT="21003" marB="157519">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400" cap="none" spc="0">
                          <a:solidFill>
                            <a:schemeClr val="tx1"/>
                          </a:solidFill>
                        </a:rPr>
                        <a:t>Coping</a:t>
                      </a:r>
                    </a:p>
                  </a:txBody>
                  <a:tcPr marL="73509" marR="105013" marT="21003" marB="157519">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400" cap="none" spc="0">
                          <a:solidFill>
                            <a:schemeClr val="tx1"/>
                          </a:solidFill>
                        </a:rPr>
                        <a:t>Future Plans</a:t>
                      </a:r>
                    </a:p>
                  </a:txBody>
                  <a:tcPr marL="73509" marR="105013" marT="21003" marB="157519">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1202498116"/>
                  </a:ext>
                </a:extLst>
              </a:tr>
              <a:tr h="458556">
                <a:tc>
                  <a:txBody>
                    <a:bodyPr/>
                    <a:lstStyle/>
                    <a:p>
                      <a:endParaRPr lang="en-US" sz="1400" cap="none" spc="0">
                        <a:solidFill>
                          <a:schemeClr val="tx1"/>
                        </a:solidFill>
                      </a:endParaRPr>
                    </a:p>
                  </a:txBody>
                  <a:tcPr marL="73509" marR="105013" marT="21003" marB="157519">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endParaRPr lang="en-US" sz="1400" cap="none" spc="0">
                        <a:solidFill>
                          <a:schemeClr val="tx1"/>
                        </a:solidFill>
                      </a:endParaRPr>
                    </a:p>
                  </a:txBody>
                  <a:tcPr marL="73509" marR="105013" marT="21003" marB="15751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endParaRPr lang="en-US" sz="1400" cap="none" spc="0">
                        <a:solidFill>
                          <a:schemeClr val="tx1"/>
                        </a:solidFill>
                      </a:endParaRPr>
                    </a:p>
                  </a:txBody>
                  <a:tcPr marL="73509" marR="105013" marT="21003" marB="15751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3690916832"/>
                  </a:ext>
                </a:extLst>
              </a:tr>
              <a:tr h="458556">
                <a:tc>
                  <a:txBody>
                    <a:bodyPr/>
                    <a:lstStyle/>
                    <a:p>
                      <a:endParaRPr lang="en-US" sz="1400" cap="none" spc="0">
                        <a:solidFill>
                          <a:schemeClr val="tx1"/>
                        </a:solidFill>
                      </a:endParaRPr>
                    </a:p>
                  </a:txBody>
                  <a:tcPr marL="73509" marR="105013" marT="21003" marB="157519">
                    <a:lnL w="12700" cap="flat" cmpd="sng" algn="ctr">
                      <a:solidFill>
                        <a:schemeClr val="tx1"/>
                      </a:solid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endParaRPr lang="en-US" sz="1400" cap="none" spc="0">
                        <a:solidFill>
                          <a:schemeClr val="tx1"/>
                        </a:solidFill>
                      </a:endParaRPr>
                    </a:p>
                  </a:txBody>
                  <a:tcPr marL="73509" marR="105013" marT="21003" marB="157519">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endParaRPr lang="en-US" sz="1400" cap="none" spc="0" dirty="0">
                        <a:solidFill>
                          <a:schemeClr val="tx1"/>
                        </a:solidFill>
                      </a:endParaRPr>
                    </a:p>
                  </a:txBody>
                  <a:tcPr marL="73509" marR="105013" marT="21003" marB="157519">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1626863054"/>
                  </a:ext>
                </a:extLst>
              </a:tr>
            </a:tbl>
          </a:graphicData>
        </a:graphic>
      </p:graphicFrame>
    </p:spTree>
    <p:extLst>
      <p:ext uri="{BB962C8B-B14F-4D97-AF65-F5344CB8AC3E}">
        <p14:creationId xmlns:p14="http://schemas.microsoft.com/office/powerpoint/2010/main" val="38768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7EDC8CC-FF5A-44BF-B059-33238A52800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Phased Approach</a:t>
            </a:r>
          </a:p>
        </p:txBody>
      </p:sp>
      <p:sp>
        <p:nvSpPr>
          <p:cNvPr id="4" name="Slide Number Placeholder 3">
            <a:extLst>
              <a:ext uri="{FF2B5EF4-FFF2-40B4-BE49-F238E27FC236}">
                <a16:creationId xmlns:a16="http://schemas.microsoft.com/office/drawing/2014/main" id="{9CF95F13-220C-463B-BE86-2D68C57B0D8A}"/>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D57F1E4F-1CFF-5643-939E-217C01CDF565}" type="slidenum">
              <a:rPr lang="en-US" sz="1100">
                <a:solidFill>
                  <a:schemeClr val="tx1">
                    <a:lumMod val="50000"/>
                    <a:lumOff val="50000"/>
                  </a:schemeClr>
                </a:solidFill>
              </a:rPr>
              <a:pPr>
                <a:spcAft>
                  <a:spcPts val="600"/>
                </a:spcAft>
              </a:pPr>
              <a:t>97</a:t>
            </a:fld>
            <a:endParaRPr lang="en-US" sz="1100">
              <a:solidFill>
                <a:schemeClr val="tx1">
                  <a:lumMod val="50000"/>
                  <a:lumOff val="50000"/>
                </a:schemeClr>
              </a:solidFill>
            </a:endParaRPr>
          </a:p>
        </p:txBody>
      </p:sp>
      <p:graphicFrame>
        <p:nvGraphicFramePr>
          <p:cNvPr id="5" name="Table 5">
            <a:extLst>
              <a:ext uri="{FF2B5EF4-FFF2-40B4-BE49-F238E27FC236}">
                <a16:creationId xmlns:a16="http://schemas.microsoft.com/office/drawing/2014/main" id="{52096709-DB7E-4DBF-8EC0-5DCA8EA355AE}"/>
              </a:ext>
            </a:extLst>
          </p:cNvPr>
          <p:cNvGraphicFramePr>
            <a:graphicFrameLocks noGrp="1"/>
          </p:cNvGraphicFramePr>
          <p:nvPr>
            <p:ph idx="1"/>
            <p:extLst>
              <p:ext uri="{D42A27DB-BD31-4B8C-83A1-F6EECF244321}">
                <p14:modId xmlns:p14="http://schemas.microsoft.com/office/powerpoint/2010/main" val="4184238098"/>
              </p:ext>
            </p:extLst>
          </p:nvPr>
        </p:nvGraphicFramePr>
        <p:xfrm>
          <a:off x="4502428" y="1013709"/>
          <a:ext cx="7225749" cy="4830586"/>
        </p:xfrm>
        <a:graphic>
          <a:graphicData uri="http://schemas.openxmlformats.org/drawingml/2006/table">
            <a:tbl>
              <a:tblPr firstRow="1" bandRow="1">
                <a:solidFill>
                  <a:schemeClr val="bg1">
                    <a:lumMod val="95000"/>
                  </a:schemeClr>
                </a:solidFill>
                <a:tableStyleId>{5C22544A-7EE6-4342-B048-85BDC9FD1C3A}</a:tableStyleId>
              </a:tblPr>
              <a:tblGrid>
                <a:gridCol w="2747686">
                  <a:extLst>
                    <a:ext uri="{9D8B030D-6E8A-4147-A177-3AD203B41FA5}">
                      <a16:colId xmlns:a16="http://schemas.microsoft.com/office/drawing/2014/main" val="3266805364"/>
                    </a:ext>
                  </a:extLst>
                </a:gridCol>
                <a:gridCol w="1961915">
                  <a:extLst>
                    <a:ext uri="{9D8B030D-6E8A-4147-A177-3AD203B41FA5}">
                      <a16:colId xmlns:a16="http://schemas.microsoft.com/office/drawing/2014/main" val="3341811532"/>
                    </a:ext>
                  </a:extLst>
                </a:gridCol>
                <a:gridCol w="2516148">
                  <a:extLst>
                    <a:ext uri="{9D8B030D-6E8A-4147-A177-3AD203B41FA5}">
                      <a16:colId xmlns:a16="http://schemas.microsoft.com/office/drawing/2014/main" val="3697773757"/>
                    </a:ext>
                  </a:extLst>
                </a:gridCol>
              </a:tblGrid>
              <a:tr h="1340662">
                <a:tc>
                  <a:txBody>
                    <a:bodyPr/>
                    <a:lstStyle/>
                    <a:p>
                      <a:r>
                        <a:rPr lang="en-US" sz="1800" b="0" cap="none" spc="0">
                          <a:solidFill>
                            <a:schemeClr val="tx1"/>
                          </a:solidFill>
                        </a:rPr>
                        <a:t>Phase 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cap="none" spc="0">
                          <a:solidFill>
                            <a:schemeClr val="tx1"/>
                          </a:solidFill>
                        </a:rPr>
                        <a:t>Enhancing Motivation</a:t>
                      </a:r>
                    </a:p>
                    <a:p>
                      <a:endParaRPr lang="en-US" sz="1800" b="0" cap="none" spc="0">
                        <a:solidFill>
                          <a:schemeClr val="tx1"/>
                        </a:solidFill>
                      </a:endParaRPr>
                    </a:p>
                  </a:txBody>
                  <a:tcPr marL="73509" marR="105013" marT="21003" marB="157519"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r>
                        <a:rPr lang="en-US" sz="1800" b="1" cap="none" spc="0">
                          <a:solidFill>
                            <a:srgbClr val="C00000"/>
                          </a:solidFill>
                        </a:rPr>
                        <a:t>Phase 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cap="none" spc="0">
                          <a:solidFill>
                            <a:srgbClr val="C00000"/>
                          </a:solidFill>
                        </a:rPr>
                        <a:t>Core Issues</a:t>
                      </a:r>
                    </a:p>
                    <a:p>
                      <a:endParaRPr lang="en-US" sz="1800" b="1" cap="none" spc="0">
                        <a:solidFill>
                          <a:srgbClr val="C00000"/>
                        </a:solidFill>
                      </a:endParaRPr>
                    </a:p>
                  </a:txBody>
                  <a:tcPr marL="73509" marR="105013" marT="21003" marB="157519"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r>
                        <a:rPr lang="en-US" sz="1800" b="1" cap="none" spc="0">
                          <a:solidFill>
                            <a:schemeClr val="tx1"/>
                          </a:solidFill>
                        </a:rPr>
                        <a:t>Phase 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cap="none" spc="0">
                          <a:solidFill>
                            <a:schemeClr val="tx1"/>
                          </a:solidFill>
                        </a:rPr>
                        <a:t>Building a Better Future</a:t>
                      </a:r>
                    </a:p>
                    <a:p>
                      <a:endParaRPr lang="en-US" sz="1800" b="1" cap="none" spc="0">
                        <a:solidFill>
                          <a:schemeClr val="tx1"/>
                        </a:solidFill>
                      </a:endParaRPr>
                    </a:p>
                  </a:txBody>
                  <a:tcPr marL="73509" marR="105013" marT="21003" marB="157519" anchor="b">
                    <a:lnL w="12700" cmpd="sng">
                      <a:noFill/>
                    </a:lnL>
                    <a:lnR w="12700" cmpd="sng">
                      <a:noFill/>
                    </a:lnR>
                    <a:lnT w="9525" cap="flat" cmpd="sng" algn="ctr">
                      <a:noFill/>
                      <a:prstDash val="solid"/>
                    </a:lnT>
                    <a:lnB w="38100" cmpd="sng">
                      <a:noFill/>
                    </a:lnB>
                    <a:solidFill>
                      <a:schemeClr val="bg1">
                        <a:lumMod val="95000"/>
                      </a:schemeClr>
                    </a:solidFill>
                  </a:tcPr>
                </a:tc>
                <a:extLst>
                  <a:ext uri="{0D108BD9-81ED-4DB2-BD59-A6C34878D82A}">
                    <a16:rowId xmlns:a16="http://schemas.microsoft.com/office/drawing/2014/main" val="4184677431"/>
                  </a:ext>
                </a:extLst>
              </a:tr>
              <a:tr h="64057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cap="none" spc="0">
                          <a:solidFill>
                            <a:schemeClr val="tx1"/>
                          </a:solidFill>
                        </a:rPr>
                        <a:t>Engagement/Motivation</a:t>
                      </a:r>
                    </a:p>
                    <a:p>
                      <a:endParaRPr lang="en-US" sz="1400" b="0" cap="none" spc="0">
                        <a:solidFill>
                          <a:schemeClr val="tx1"/>
                        </a:solidFill>
                      </a:endParaRPr>
                    </a:p>
                  </a:txBody>
                  <a:tcPr marL="73509" marR="105013" marT="21003" marB="157519">
                    <a:lnL w="12700" cap="flat" cmpd="sng" algn="ctr">
                      <a:solidFill>
                        <a:schemeClr val="tx1"/>
                      </a:solid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cap="none" spc="0">
                          <a:solidFill>
                            <a:srgbClr val="C00000"/>
                          </a:solidFill>
                        </a:rPr>
                        <a:t>Improve Functioning</a:t>
                      </a:r>
                    </a:p>
                    <a:p>
                      <a:endParaRPr lang="en-US" sz="1400" b="1" cap="none" spc="0">
                        <a:solidFill>
                          <a:srgbClr val="C00000"/>
                        </a:solidFill>
                      </a:endParaRPr>
                    </a:p>
                  </a:txBody>
                  <a:tcPr marL="73509" marR="105013" marT="21003" marB="157519">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cap="none" spc="0">
                          <a:solidFill>
                            <a:schemeClr val="tx1"/>
                          </a:solidFill>
                        </a:rPr>
                        <a:t>Integration and Maintenance</a:t>
                      </a:r>
                    </a:p>
                    <a:p>
                      <a:endParaRPr lang="en-US" sz="1400" cap="none" spc="0">
                        <a:solidFill>
                          <a:schemeClr val="tx1"/>
                        </a:solidFill>
                      </a:endParaRPr>
                    </a:p>
                  </a:txBody>
                  <a:tcPr marL="73509" marR="105013" marT="21003" marB="157519">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extLst>
                  <a:ext uri="{0D108BD9-81ED-4DB2-BD59-A6C34878D82A}">
                    <a16:rowId xmlns:a16="http://schemas.microsoft.com/office/drawing/2014/main" val="2519744749"/>
                  </a:ext>
                </a:extLst>
              </a:tr>
              <a:tr h="430552">
                <a:tc>
                  <a:txBody>
                    <a:bodyPr/>
                    <a:lstStyle/>
                    <a:p>
                      <a:r>
                        <a:rPr lang="en-US" sz="1400" b="0" cap="none" spc="0">
                          <a:solidFill>
                            <a:schemeClr val="tx1"/>
                          </a:solidFill>
                        </a:rPr>
                        <a:t>Problem Identification</a:t>
                      </a:r>
                    </a:p>
                  </a:txBody>
                  <a:tcPr marL="73509" marR="105013" marT="21003" marB="157519">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400" b="1" cap="none" spc="0">
                          <a:solidFill>
                            <a:srgbClr val="C00000"/>
                          </a:solidFill>
                        </a:rPr>
                        <a:t>Relationship Issues</a:t>
                      </a:r>
                    </a:p>
                  </a:txBody>
                  <a:tcPr marL="73509" marR="105013" marT="21003" marB="15751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400" cap="none" spc="0">
                          <a:solidFill>
                            <a:schemeClr val="tx1"/>
                          </a:solidFill>
                        </a:rPr>
                        <a:t>Risk Factors</a:t>
                      </a:r>
                    </a:p>
                  </a:txBody>
                  <a:tcPr marL="73509" marR="105013" marT="21003" marB="15751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2278121565"/>
                  </a:ext>
                </a:extLst>
              </a:tr>
              <a:tr h="640578">
                <a:tc>
                  <a:txBody>
                    <a:bodyPr/>
                    <a:lstStyle/>
                    <a:p>
                      <a:r>
                        <a:rPr lang="en-US" sz="1400" b="0" cap="none" spc="0">
                          <a:solidFill>
                            <a:schemeClr val="tx1"/>
                          </a:solidFill>
                        </a:rPr>
                        <a:t>Safety Plan</a:t>
                      </a:r>
                    </a:p>
                  </a:txBody>
                  <a:tcPr marL="73509" marR="105013" marT="21003" marB="157519">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400" b="1" cap="none" spc="0">
                          <a:solidFill>
                            <a:srgbClr val="C00000"/>
                          </a:solidFill>
                        </a:rPr>
                        <a:t>Healthy Sexuality</a:t>
                      </a:r>
                    </a:p>
                  </a:txBody>
                  <a:tcPr marL="73509" marR="105013" marT="21003" marB="157519">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400" cap="none" spc="0">
                          <a:solidFill>
                            <a:schemeClr val="tx1"/>
                          </a:solidFill>
                        </a:rPr>
                        <a:t>Goal Setting</a:t>
                      </a:r>
                    </a:p>
                    <a:p>
                      <a:endParaRPr lang="en-US" sz="1400" cap="none" spc="0">
                        <a:solidFill>
                          <a:schemeClr val="tx1"/>
                        </a:solidFill>
                      </a:endParaRPr>
                    </a:p>
                  </a:txBody>
                  <a:tcPr marL="73509" marR="105013" marT="21003" marB="157519">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1152341242"/>
                  </a:ext>
                </a:extLst>
              </a:tr>
              <a:tr h="430552">
                <a:tc>
                  <a:txBody>
                    <a:bodyPr/>
                    <a:lstStyle/>
                    <a:p>
                      <a:r>
                        <a:rPr lang="en-US" sz="1400" b="0" cap="none" spc="0">
                          <a:solidFill>
                            <a:schemeClr val="tx1"/>
                          </a:solidFill>
                        </a:rPr>
                        <a:t>Background Information</a:t>
                      </a:r>
                    </a:p>
                  </a:txBody>
                  <a:tcPr marL="73509" marR="105013" marT="21003" marB="157519">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400" b="1" cap="none" spc="0">
                          <a:solidFill>
                            <a:srgbClr val="C00000"/>
                          </a:solidFill>
                        </a:rPr>
                        <a:t>Emotional Regulation</a:t>
                      </a:r>
                    </a:p>
                  </a:txBody>
                  <a:tcPr marL="73509" marR="105013" marT="21003" marB="15751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400" cap="none" spc="0">
                          <a:solidFill>
                            <a:schemeClr val="tx1"/>
                          </a:solidFill>
                        </a:rPr>
                        <a:t>Self-management</a:t>
                      </a:r>
                    </a:p>
                  </a:txBody>
                  <a:tcPr marL="73509" marR="105013" marT="21003" marB="15751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2876603607"/>
                  </a:ext>
                </a:extLst>
              </a:tr>
              <a:tr h="430552">
                <a:tc>
                  <a:txBody>
                    <a:bodyPr/>
                    <a:lstStyle/>
                    <a:p>
                      <a:r>
                        <a:rPr lang="en-US" sz="1400" b="0" cap="none" spc="0" dirty="0">
                          <a:solidFill>
                            <a:schemeClr val="tx1"/>
                          </a:solidFill>
                        </a:rPr>
                        <a:t>Autobiography</a:t>
                      </a:r>
                    </a:p>
                  </a:txBody>
                  <a:tcPr marL="73509" marR="105013" marT="21003" marB="157519">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400" b="1" cap="none" spc="0" dirty="0">
                          <a:solidFill>
                            <a:srgbClr val="C00000"/>
                          </a:solidFill>
                        </a:rPr>
                        <a:t>Coping</a:t>
                      </a:r>
                    </a:p>
                  </a:txBody>
                  <a:tcPr marL="73509" marR="105013" marT="21003" marB="157519">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400" cap="none" spc="0">
                          <a:solidFill>
                            <a:schemeClr val="tx1"/>
                          </a:solidFill>
                        </a:rPr>
                        <a:t>Future Plans</a:t>
                      </a:r>
                    </a:p>
                  </a:txBody>
                  <a:tcPr marL="73509" marR="105013" marT="21003" marB="157519">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1202498116"/>
                  </a:ext>
                </a:extLst>
              </a:tr>
              <a:tr h="458556">
                <a:tc>
                  <a:txBody>
                    <a:bodyPr/>
                    <a:lstStyle/>
                    <a:p>
                      <a:endParaRPr lang="en-US" sz="1400" cap="none" spc="0">
                        <a:solidFill>
                          <a:schemeClr val="tx1"/>
                        </a:solidFill>
                      </a:endParaRPr>
                    </a:p>
                  </a:txBody>
                  <a:tcPr marL="73509" marR="105013" marT="21003" marB="157519">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endParaRPr lang="en-US" sz="1400" cap="none" spc="0">
                        <a:solidFill>
                          <a:schemeClr val="tx1"/>
                        </a:solidFill>
                      </a:endParaRPr>
                    </a:p>
                  </a:txBody>
                  <a:tcPr marL="73509" marR="105013" marT="21003" marB="15751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endParaRPr lang="en-US" sz="1400" cap="none" spc="0">
                        <a:solidFill>
                          <a:schemeClr val="tx1"/>
                        </a:solidFill>
                      </a:endParaRPr>
                    </a:p>
                  </a:txBody>
                  <a:tcPr marL="73509" marR="105013" marT="21003" marB="15751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3690916832"/>
                  </a:ext>
                </a:extLst>
              </a:tr>
              <a:tr h="458556">
                <a:tc>
                  <a:txBody>
                    <a:bodyPr/>
                    <a:lstStyle/>
                    <a:p>
                      <a:endParaRPr lang="en-US" sz="1400" cap="none" spc="0">
                        <a:solidFill>
                          <a:schemeClr val="tx1"/>
                        </a:solidFill>
                      </a:endParaRPr>
                    </a:p>
                  </a:txBody>
                  <a:tcPr marL="73509" marR="105013" marT="21003" marB="157519">
                    <a:lnL w="12700" cap="flat" cmpd="sng" algn="ctr">
                      <a:solidFill>
                        <a:schemeClr val="tx1"/>
                      </a:solid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endParaRPr lang="en-US" sz="1400" cap="none" spc="0" dirty="0">
                        <a:solidFill>
                          <a:schemeClr val="tx1"/>
                        </a:solidFill>
                      </a:endParaRPr>
                    </a:p>
                  </a:txBody>
                  <a:tcPr marL="73509" marR="105013" marT="21003" marB="157519">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endParaRPr lang="en-US" sz="1400" cap="none" spc="0" dirty="0">
                        <a:solidFill>
                          <a:schemeClr val="tx1"/>
                        </a:solidFill>
                      </a:endParaRPr>
                    </a:p>
                  </a:txBody>
                  <a:tcPr marL="73509" marR="105013" marT="21003" marB="157519">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1626863054"/>
                  </a:ext>
                </a:extLst>
              </a:tr>
            </a:tbl>
          </a:graphicData>
        </a:graphic>
      </p:graphicFrame>
    </p:spTree>
    <p:extLst>
      <p:ext uri="{BB962C8B-B14F-4D97-AF65-F5344CB8AC3E}">
        <p14:creationId xmlns:p14="http://schemas.microsoft.com/office/powerpoint/2010/main" val="298417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7EDC8CC-FF5A-44BF-B059-33238A52800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Phased Approach</a:t>
            </a:r>
          </a:p>
        </p:txBody>
      </p:sp>
      <p:sp>
        <p:nvSpPr>
          <p:cNvPr id="4" name="Slide Number Placeholder 3">
            <a:extLst>
              <a:ext uri="{FF2B5EF4-FFF2-40B4-BE49-F238E27FC236}">
                <a16:creationId xmlns:a16="http://schemas.microsoft.com/office/drawing/2014/main" id="{9CF95F13-220C-463B-BE86-2D68C57B0D8A}"/>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D57F1E4F-1CFF-5643-939E-217C01CDF565}" type="slidenum">
              <a:rPr lang="en-US" sz="1100">
                <a:solidFill>
                  <a:schemeClr val="tx1">
                    <a:lumMod val="50000"/>
                    <a:lumOff val="50000"/>
                  </a:schemeClr>
                </a:solidFill>
              </a:rPr>
              <a:pPr>
                <a:spcAft>
                  <a:spcPts val="600"/>
                </a:spcAft>
              </a:pPr>
              <a:t>98</a:t>
            </a:fld>
            <a:endParaRPr lang="en-US" sz="1100">
              <a:solidFill>
                <a:schemeClr val="tx1">
                  <a:lumMod val="50000"/>
                  <a:lumOff val="50000"/>
                </a:schemeClr>
              </a:solidFill>
            </a:endParaRPr>
          </a:p>
        </p:txBody>
      </p:sp>
      <p:graphicFrame>
        <p:nvGraphicFramePr>
          <p:cNvPr id="5" name="Table 5">
            <a:extLst>
              <a:ext uri="{FF2B5EF4-FFF2-40B4-BE49-F238E27FC236}">
                <a16:creationId xmlns:a16="http://schemas.microsoft.com/office/drawing/2014/main" id="{52096709-DB7E-4DBF-8EC0-5DCA8EA355AE}"/>
              </a:ext>
            </a:extLst>
          </p:cNvPr>
          <p:cNvGraphicFramePr>
            <a:graphicFrameLocks noGrp="1"/>
          </p:cNvGraphicFramePr>
          <p:nvPr>
            <p:ph idx="1"/>
            <p:extLst>
              <p:ext uri="{D42A27DB-BD31-4B8C-83A1-F6EECF244321}">
                <p14:modId xmlns:p14="http://schemas.microsoft.com/office/powerpoint/2010/main" val="2212786042"/>
              </p:ext>
            </p:extLst>
          </p:nvPr>
        </p:nvGraphicFramePr>
        <p:xfrm>
          <a:off x="4502428" y="1013709"/>
          <a:ext cx="7225749" cy="4830586"/>
        </p:xfrm>
        <a:graphic>
          <a:graphicData uri="http://schemas.openxmlformats.org/drawingml/2006/table">
            <a:tbl>
              <a:tblPr firstRow="1" bandRow="1">
                <a:solidFill>
                  <a:schemeClr val="bg1">
                    <a:lumMod val="95000"/>
                  </a:schemeClr>
                </a:solidFill>
                <a:tableStyleId>{5C22544A-7EE6-4342-B048-85BDC9FD1C3A}</a:tableStyleId>
              </a:tblPr>
              <a:tblGrid>
                <a:gridCol w="2747686">
                  <a:extLst>
                    <a:ext uri="{9D8B030D-6E8A-4147-A177-3AD203B41FA5}">
                      <a16:colId xmlns:a16="http://schemas.microsoft.com/office/drawing/2014/main" val="3266805364"/>
                    </a:ext>
                  </a:extLst>
                </a:gridCol>
                <a:gridCol w="1961915">
                  <a:extLst>
                    <a:ext uri="{9D8B030D-6E8A-4147-A177-3AD203B41FA5}">
                      <a16:colId xmlns:a16="http://schemas.microsoft.com/office/drawing/2014/main" val="3341811532"/>
                    </a:ext>
                  </a:extLst>
                </a:gridCol>
                <a:gridCol w="2516148">
                  <a:extLst>
                    <a:ext uri="{9D8B030D-6E8A-4147-A177-3AD203B41FA5}">
                      <a16:colId xmlns:a16="http://schemas.microsoft.com/office/drawing/2014/main" val="3697773757"/>
                    </a:ext>
                  </a:extLst>
                </a:gridCol>
              </a:tblGrid>
              <a:tr h="1340662">
                <a:tc>
                  <a:txBody>
                    <a:bodyPr/>
                    <a:lstStyle/>
                    <a:p>
                      <a:r>
                        <a:rPr lang="en-US" sz="1800" b="0" cap="none" spc="0">
                          <a:solidFill>
                            <a:schemeClr val="tx1"/>
                          </a:solidFill>
                        </a:rPr>
                        <a:t>Phase 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cap="none" spc="0">
                          <a:solidFill>
                            <a:schemeClr val="tx1"/>
                          </a:solidFill>
                        </a:rPr>
                        <a:t>Enhancing Motivation</a:t>
                      </a:r>
                    </a:p>
                    <a:p>
                      <a:endParaRPr lang="en-US" sz="1800" b="0" cap="none" spc="0">
                        <a:solidFill>
                          <a:schemeClr val="tx1"/>
                        </a:solidFill>
                      </a:endParaRPr>
                    </a:p>
                  </a:txBody>
                  <a:tcPr marL="73509" marR="105013" marT="21003" marB="157519"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r>
                        <a:rPr lang="en-US" sz="1800" b="0" cap="none" spc="0">
                          <a:solidFill>
                            <a:schemeClr val="tx1"/>
                          </a:solidFill>
                        </a:rPr>
                        <a:t>Phase 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cap="none" spc="0">
                          <a:solidFill>
                            <a:schemeClr val="tx1"/>
                          </a:solidFill>
                        </a:rPr>
                        <a:t>Core Issues</a:t>
                      </a:r>
                    </a:p>
                    <a:p>
                      <a:endParaRPr lang="en-US" sz="1800" b="0" cap="none" spc="0">
                        <a:solidFill>
                          <a:schemeClr val="tx1"/>
                        </a:solidFill>
                      </a:endParaRPr>
                    </a:p>
                  </a:txBody>
                  <a:tcPr marL="73509" marR="105013" marT="21003" marB="157519"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r>
                        <a:rPr lang="en-US" sz="1800" b="1" cap="none" spc="0">
                          <a:solidFill>
                            <a:srgbClr val="C00000"/>
                          </a:solidFill>
                        </a:rPr>
                        <a:t>Phase 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cap="none" spc="0">
                          <a:solidFill>
                            <a:srgbClr val="C00000"/>
                          </a:solidFill>
                        </a:rPr>
                        <a:t>Building a Better Future</a:t>
                      </a:r>
                    </a:p>
                    <a:p>
                      <a:endParaRPr lang="en-US" sz="1800" b="1" cap="none" spc="0">
                        <a:solidFill>
                          <a:srgbClr val="C00000"/>
                        </a:solidFill>
                      </a:endParaRPr>
                    </a:p>
                  </a:txBody>
                  <a:tcPr marL="73509" marR="105013" marT="21003" marB="157519" anchor="b">
                    <a:lnL w="12700" cmpd="sng">
                      <a:noFill/>
                    </a:lnL>
                    <a:lnR w="12700" cmpd="sng">
                      <a:noFill/>
                    </a:lnR>
                    <a:lnT w="9525" cap="flat" cmpd="sng" algn="ctr">
                      <a:noFill/>
                      <a:prstDash val="solid"/>
                    </a:lnT>
                    <a:lnB w="38100" cmpd="sng">
                      <a:noFill/>
                    </a:lnB>
                    <a:solidFill>
                      <a:schemeClr val="bg1">
                        <a:lumMod val="95000"/>
                      </a:schemeClr>
                    </a:solidFill>
                  </a:tcPr>
                </a:tc>
                <a:extLst>
                  <a:ext uri="{0D108BD9-81ED-4DB2-BD59-A6C34878D82A}">
                    <a16:rowId xmlns:a16="http://schemas.microsoft.com/office/drawing/2014/main" val="4184677431"/>
                  </a:ext>
                </a:extLst>
              </a:tr>
              <a:tr h="64057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cap="none" spc="0">
                          <a:solidFill>
                            <a:schemeClr val="tx1"/>
                          </a:solidFill>
                        </a:rPr>
                        <a:t>Engagement/Motivation</a:t>
                      </a:r>
                    </a:p>
                    <a:p>
                      <a:endParaRPr lang="en-US" sz="1400" b="0" cap="none" spc="0">
                        <a:solidFill>
                          <a:schemeClr val="tx1"/>
                        </a:solidFill>
                      </a:endParaRPr>
                    </a:p>
                  </a:txBody>
                  <a:tcPr marL="73509" marR="105013" marT="21003" marB="157519">
                    <a:lnL w="12700" cap="flat" cmpd="sng" algn="ctr">
                      <a:solidFill>
                        <a:schemeClr val="tx1"/>
                      </a:solid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cap="none" spc="0">
                          <a:solidFill>
                            <a:schemeClr val="tx1"/>
                          </a:solidFill>
                        </a:rPr>
                        <a:t>Improve Functioning</a:t>
                      </a:r>
                    </a:p>
                    <a:p>
                      <a:endParaRPr lang="en-US" sz="1400" b="0" cap="none" spc="0">
                        <a:solidFill>
                          <a:schemeClr val="tx1"/>
                        </a:solidFill>
                      </a:endParaRPr>
                    </a:p>
                  </a:txBody>
                  <a:tcPr marL="73509" marR="105013" marT="21003" marB="157519">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cap="none" spc="0">
                          <a:solidFill>
                            <a:srgbClr val="C00000"/>
                          </a:solidFill>
                        </a:rPr>
                        <a:t>Integration and Maintenance</a:t>
                      </a:r>
                    </a:p>
                    <a:p>
                      <a:endParaRPr lang="en-US" sz="1400" b="1" cap="none" spc="0">
                        <a:solidFill>
                          <a:srgbClr val="C00000"/>
                        </a:solidFill>
                      </a:endParaRPr>
                    </a:p>
                  </a:txBody>
                  <a:tcPr marL="73509" marR="105013" marT="21003" marB="157519">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extLst>
                  <a:ext uri="{0D108BD9-81ED-4DB2-BD59-A6C34878D82A}">
                    <a16:rowId xmlns:a16="http://schemas.microsoft.com/office/drawing/2014/main" val="2519744749"/>
                  </a:ext>
                </a:extLst>
              </a:tr>
              <a:tr h="430552">
                <a:tc>
                  <a:txBody>
                    <a:bodyPr/>
                    <a:lstStyle/>
                    <a:p>
                      <a:r>
                        <a:rPr lang="en-US" sz="1400" b="0" cap="none" spc="0">
                          <a:solidFill>
                            <a:schemeClr val="tx1"/>
                          </a:solidFill>
                        </a:rPr>
                        <a:t>Problem Identification</a:t>
                      </a:r>
                    </a:p>
                  </a:txBody>
                  <a:tcPr marL="73509" marR="105013" marT="21003" marB="157519">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400" b="0" cap="none" spc="0">
                          <a:solidFill>
                            <a:schemeClr val="tx1"/>
                          </a:solidFill>
                        </a:rPr>
                        <a:t>Relationship Issues</a:t>
                      </a:r>
                    </a:p>
                  </a:txBody>
                  <a:tcPr marL="73509" marR="105013" marT="21003" marB="15751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400" b="1" cap="none" spc="0">
                          <a:solidFill>
                            <a:srgbClr val="C00000"/>
                          </a:solidFill>
                        </a:rPr>
                        <a:t>Risk Factors</a:t>
                      </a:r>
                    </a:p>
                  </a:txBody>
                  <a:tcPr marL="73509" marR="105013" marT="21003" marB="15751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2278121565"/>
                  </a:ext>
                </a:extLst>
              </a:tr>
              <a:tr h="640578">
                <a:tc>
                  <a:txBody>
                    <a:bodyPr/>
                    <a:lstStyle/>
                    <a:p>
                      <a:r>
                        <a:rPr lang="en-US" sz="1400" b="0" cap="none" spc="0">
                          <a:solidFill>
                            <a:schemeClr val="tx1"/>
                          </a:solidFill>
                        </a:rPr>
                        <a:t>Safety Plan</a:t>
                      </a:r>
                    </a:p>
                  </a:txBody>
                  <a:tcPr marL="73509" marR="105013" marT="21003" marB="157519">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400" b="0" cap="none" spc="0">
                          <a:solidFill>
                            <a:schemeClr val="tx1"/>
                          </a:solidFill>
                        </a:rPr>
                        <a:t>Healthy Sexuality</a:t>
                      </a:r>
                    </a:p>
                  </a:txBody>
                  <a:tcPr marL="73509" marR="105013" marT="21003" marB="157519">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400" b="1" cap="none" spc="0">
                          <a:solidFill>
                            <a:srgbClr val="C00000"/>
                          </a:solidFill>
                        </a:rPr>
                        <a:t>Goal Setting</a:t>
                      </a:r>
                    </a:p>
                    <a:p>
                      <a:endParaRPr lang="en-US" sz="1400" b="1" cap="none" spc="0">
                        <a:solidFill>
                          <a:srgbClr val="C00000"/>
                        </a:solidFill>
                      </a:endParaRPr>
                    </a:p>
                  </a:txBody>
                  <a:tcPr marL="73509" marR="105013" marT="21003" marB="157519">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1152341242"/>
                  </a:ext>
                </a:extLst>
              </a:tr>
              <a:tr h="430552">
                <a:tc>
                  <a:txBody>
                    <a:bodyPr/>
                    <a:lstStyle/>
                    <a:p>
                      <a:r>
                        <a:rPr lang="en-US" sz="1400" b="0" cap="none" spc="0">
                          <a:solidFill>
                            <a:schemeClr val="tx1"/>
                          </a:solidFill>
                        </a:rPr>
                        <a:t>Background Information</a:t>
                      </a:r>
                    </a:p>
                  </a:txBody>
                  <a:tcPr marL="73509" marR="105013" marT="21003" marB="157519">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400" b="0" cap="none" spc="0">
                          <a:solidFill>
                            <a:schemeClr val="tx1"/>
                          </a:solidFill>
                        </a:rPr>
                        <a:t>Emotional Regulation</a:t>
                      </a:r>
                    </a:p>
                  </a:txBody>
                  <a:tcPr marL="73509" marR="105013" marT="21003" marB="15751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400" b="1" cap="none" spc="0">
                          <a:solidFill>
                            <a:srgbClr val="C00000"/>
                          </a:solidFill>
                        </a:rPr>
                        <a:t>Self-management</a:t>
                      </a:r>
                    </a:p>
                  </a:txBody>
                  <a:tcPr marL="73509" marR="105013" marT="21003" marB="15751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2876603607"/>
                  </a:ext>
                </a:extLst>
              </a:tr>
              <a:tr h="430552">
                <a:tc>
                  <a:txBody>
                    <a:bodyPr/>
                    <a:lstStyle/>
                    <a:p>
                      <a:r>
                        <a:rPr lang="en-US" sz="1400" b="0" cap="none" spc="0" dirty="0">
                          <a:solidFill>
                            <a:schemeClr val="tx1"/>
                          </a:solidFill>
                        </a:rPr>
                        <a:t>Autobiography</a:t>
                      </a:r>
                    </a:p>
                  </a:txBody>
                  <a:tcPr marL="73509" marR="105013" marT="21003" marB="157519">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400" b="0" cap="none" spc="0" dirty="0">
                          <a:solidFill>
                            <a:schemeClr val="tx1"/>
                          </a:solidFill>
                        </a:rPr>
                        <a:t>Coping</a:t>
                      </a:r>
                    </a:p>
                  </a:txBody>
                  <a:tcPr marL="73509" marR="105013" marT="21003" marB="157519">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400" b="1" cap="none" spc="0" dirty="0">
                          <a:solidFill>
                            <a:srgbClr val="C00000"/>
                          </a:solidFill>
                        </a:rPr>
                        <a:t>Future Plans</a:t>
                      </a:r>
                    </a:p>
                  </a:txBody>
                  <a:tcPr marL="73509" marR="105013" marT="21003" marB="157519">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1202498116"/>
                  </a:ext>
                </a:extLst>
              </a:tr>
              <a:tr h="458556">
                <a:tc>
                  <a:txBody>
                    <a:bodyPr/>
                    <a:lstStyle/>
                    <a:p>
                      <a:endParaRPr lang="en-US" sz="1400" cap="none" spc="0">
                        <a:solidFill>
                          <a:schemeClr val="tx1"/>
                        </a:solidFill>
                      </a:endParaRPr>
                    </a:p>
                  </a:txBody>
                  <a:tcPr marL="73509" marR="105013" marT="21003" marB="157519">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endParaRPr lang="en-US" sz="1400" cap="none" spc="0">
                        <a:solidFill>
                          <a:schemeClr val="tx1"/>
                        </a:solidFill>
                      </a:endParaRPr>
                    </a:p>
                  </a:txBody>
                  <a:tcPr marL="73509" marR="105013" marT="21003" marB="15751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endParaRPr lang="en-US" sz="1400" cap="none" spc="0">
                        <a:solidFill>
                          <a:schemeClr val="tx1"/>
                        </a:solidFill>
                      </a:endParaRPr>
                    </a:p>
                  </a:txBody>
                  <a:tcPr marL="73509" marR="105013" marT="21003" marB="15751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3690916832"/>
                  </a:ext>
                </a:extLst>
              </a:tr>
              <a:tr h="458556">
                <a:tc>
                  <a:txBody>
                    <a:bodyPr/>
                    <a:lstStyle/>
                    <a:p>
                      <a:endParaRPr lang="en-US" sz="1400" cap="none" spc="0">
                        <a:solidFill>
                          <a:schemeClr val="tx1"/>
                        </a:solidFill>
                      </a:endParaRPr>
                    </a:p>
                  </a:txBody>
                  <a:tcPr marL="73509" marR="105013" marT="21003" marB="157519">
                    <a:lnL w="12700" cap="flat" cmpd="sng" algn="ctr">
                      <a:solidFill>
                        <a:schemeClr val="tx1"/>
                      </a:solid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endParaRPr lang="en-US" sz="1400" cap="none" spc="0" dirty="0">
                        <a:solidFill>
                          <a:schemeClr val="tx1"/>
                        </a:solidFill>
                      </a:endParaRPr>
                    </a:p>
                  </a:txBody>
                  <a:tcPr marL="73509" marR="105013" marT="21003" marB="157519">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endParaRPr lang="en-US" sz="1400" cap="none" spc="0" dirty="0">
                        <a:solidFill>
                          <a:schemeClr val="tx1"/>
                        </a:solidFill>
                      </a:endParaRPr>
                    </a:p>
                  </a:txBody>
                  <a:tcPr marL="73509" marR="105013" marT="21003" marB="157519">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1626863054"/>
                  </a:ext>
                </a:extLst>
              </a:tr>
            </a:tbl>
          </a:graphicData>
        </a:graphic>
      </p:graphicFrame>
    </p:spTree>
    <p:extLst>
      <p:ext uri="{BB962C8B-B14F-4D97-AF65-F5344CB8AC3E}">
        <p14:creationId xmlns:p14="http://schemas.microsoft.com/office/powerpoint/2010/main" val="214914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E7CF975-FFFA-4891-B79A-CACC94EBC005}"/>
              </a:ext>
            </a:extLst>
          </p:cNvPr>
          <p:cNvSpPr>
            <a:spLocks noGrp="1"/>
          </p:cNvSpPr>
          <p:nvPr>
            <p:ph type="title"/>
          </p:nvPr>
        </p:nvSpPr>
        <p:spPr>
          <a:xfrm>
            <a:off x="823442" y="921715"/>
            <a:ext cx="7952810" cy="2635993"/>
          </a:xfrm>
        </p:spPr>
        <p:txBody>
          <a:bodyPr vert="horz" lIns="91440" tIns="45720" rIns="91440" bIns="45720" rtlCol="0" anchor="b">
            <a:normAutofit/>
          </a:bodyPr>
          <a:lstStyle/>
          <a:p>
            <a:r>
              <a:rPr lang="en-US" sz="4800" kern="1200" dirty="0">
                <a:solidFill>
                  <a:schemeClr val="tx1"/>
                </a:solidFill>
                <a:latin typeface="+mj-lt"/>
                <a:ea typeface="+mj-ea"/>
                <a:cs typeface="+mj-cs"/>
              </a:rPr>
              <a:t>Phase 1: Enhancing Motivation </a:t>
            </a:r>
          </a:p>
        </p:txBody>
      </p:sp>
      <p:sp>
        <p:nvSpPr>
          <p:cNvPr id="16" name="Rectangle 15">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A95D020E-78AE-7E48-87E5-4EBD1C7798BA}"/>
              </a:ext>
            </a:extLst>
          </p:cNvPr>
          <p:cNvSpPr>
            <a:spLocks noGrp="1"/>
          </p:cNvSpPr>
          <p:nvPr>
            <p:ph type="body" idx="1"/>
          </p:nvPr>
        </p:nvSpPr>
        <p:spPr>
          <a:xfrm>
            <a:off x="823442" y="4541263"/>
            <a:ext cx="4662957" cy="1395022"/>
          </a:xfrm>
        </p:spPr>
        <p:txBody>
          <a:bodyPr vert="horz" lIns="91440" tIns="45720" rIns="91440" bIns="45720" rtlCol="0" anchor="t">
            <a:normAutofit/>
          </a:bodyPr>
          <a:lstStyle/>
          <a:p>
            <a:endParaRPr lang="en-US" sz="2400" kern="1200">
              <a:solidFill>
                <a:srgbClr val="FFFFFF"/>
              </a:solidFill>
              <a:latin typeface="+mn-lt"/>
              <a:ea typeface="+mn-ea"/>
              <a:cs typeface="+mn-cs"/>
            </a:endParaRPr>
          </a:p>
        </p:txBody>
      </p:sp>
      <p:sp>
        <p:nvSpPr>
          <p:cNvPr id="4" name="Footer Placeholder 3">
            <a:extLst>
              <a:ext uri="{FF2B5EF4-FFF2-40B4-BE49-F238E27FC236}">
                <a16:creationId xmlns:a16="http://schemas.microsoft.com/office/drawing/2014/main" id="{9D81F0AD-9F59-4B86-9800-6866D55C9F13}"/>
              </a:ext>
            </a:extLst>
          </p:cNvPr>
          <p:cNvSpPr>
            <a:spLocks noGrp="1"/>
          </p:cNvSpPr>
          <p:nvPr>
            <p:ph type="ftr" sz="quarter" idx="11"/>
          </p:nvPr>
        </p:nvSpPr>
        <p:spPr>
          <a:xfrm rot="5400000">
            <a:off x="-1621253" y="1794989"/>
            <a:ext cx="3699705" cy="365760"/>
          </a:xfrm>
        </p:spPr>
        <p:txBody>
          <a:bodyPr vert="horz" lIns="91440" tIns="45720" rIns="91440" bIns="45720" rtlCol="0" anchor="ctr">
            <a:normAutofit/>
          </a:bodyPr>
          <a:lstStyle/>
          <a:p>
            <a:pPr algn="l">
              <a:spcAft>
                <a:spcPts val="600"/>
              </a:spcAft>
            </a:pPr>
            <a:r>
              <a:rPr lang="en-US" sz="1100" kern="1200">
                <a:solidFill>
                  <a:schemeClr val="tx1">
                    <a:lumMod val="50000"/>
                    <a:lumOff val="50000"/>
                  </a:schemeClr>
                </a:solidFill>
                <a:latin typeface="+mn-lt"/>
                <a:ea typeface="+mn-ea"/>
                <a:cs typeface="+mn-cs"/>
              </a:rPr>
              <a:t>HOPE Program</a:t>
            </a:r>
          </a:p>
        </p:txBody>
      </p:sp>
      <p:pic>
        <p:nvPicPr>
          <p:cNvPr id="9" name="Picture 8">
            <a:extLst>
              <a:ext uri="{FF2B5EF4-FFF2-40B4-BE49-F238E27FC236}">
                <a16:creationId xmlns:a16="http://schemas.microsoft.com/office/drawing/2014/main" id="{FD3B9D33-FB8B-3F4E-BE01-FEB7B7E63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1629" y="4262803"/>
            <a:ext cx="1810746" cy="2155650"/>
          </a:xfrm>
          <a:prstGeom prst="rect">
            <a:avLst/>
          </a:prstGeom>
        </p:spPr>
      </p:pic>
      <p:sp>
        <p:nvSpPr>
          <p:cNvPr id="22" name="Rectangle 21">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53487EC0-519B-4BD3-B2BA-EAA729B4B1D5}"/>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algn="r">
              <a:spcAft>
                <a:spcPts val="600"/>
              </a:spcAft>
            </a:pPr>
            <a:r>
              <a:rPr lang="en-US" sz="1100">
                <a:solidFill>
                  <a:srgbClr val="FFFFFF"/>
                </a:solidFill>
              </a:rPr>
              <a:t>11/7/2018</a:t>
            </a:r>
          </a:p>
        </p:txBody>
      </p:sp>
      <p:sp>
        <p:nvSpPr>
          <p:cNvPr id="6" name="Slide Number Placeholder 5">
            <a:extLst>
              <a:ext uri="{FF2B5EF4-FFF2-40B4-BE49-F238E27FC236}">
                <a16:creationId xmlns:a16="http://schemas.microsoft.com/office/drawing/2014/main" id="{B10F1E5A-6E47-47B6-8480-62F4E08E4B7E}"/>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E31375A4-56A4-47D6-9801-1991572033F7}" type="slidenum">
              <a:rPr lang="en-US" sz="1100">
                <a:solidFill>
                  <a:srgbClr val="FFFFFF"/>
                </a:solidFill>
              </a:rPr>
              <a:pPr>
                <a:spcAft>
                  <a:spcPts val="600"/>
                </a:spcAft>
              </a:pPr>
              <a:t>99</a:t>
            </a:fld>
            <a:endParaRPr lang="en-US" sz="1100">
              <a:solidFill>
                <a:srgbClr val="FFFFFF"/>
              </a:solidFill>
            </a:endParaRPr>
          </a:p>
        </p:txBody>
      </p:sp>
    </p:spTree>
    <p:extLst>
      <p:ext uri="{BB962C8B-B14F-4D97-AF65-F5344CB8AC3E}">
        <p14:creationId xmlns:p14="http://schemas.microsoft.com/office/powerpoint/2010/main" val="84579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25689545-394E-8F4D-BD09-D32486A15619}">
  <we:reference id="wa104051163" version="1.2.0.3" store="en-US" storeType="OMEX"/>
  <we:alternateReferences>
    <we:reference id="wa104051163" version="1.2.0.3" store="wa104051163"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F94B4562-A591-8945-94BC-6058DDB7D617}">
  <we:reference id="wa200003891" version="1.0.0.1" store="en-US" storeType="OMEX"/>
  <we:alternateReferences>
    <we:reference id="WA200003891"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2013 - 2022 Theme</Template>
  <TotalTime>3480</TotalTime>
  <Words>10223</Words>
  <Application>Microsoft Macintosh PowerPoint</Application>
  <PresentationFormat>Widescreen</PresentationFormat>
  <Paragraphs>2175</Paragraphs>
  <Slides>114</Slides>
  <Notes>114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114</vt:i4>
      </vt:variant>
    </vt:vector>
  </HeadingPairs>
  <TitlesOfParts>
    <vt:vector size="122" baseType="lpstr">
      <vt:lpstr>ＭＳ Ｐゴシック</vt:lpstr>
      <vt:lpstr>Arial</vt:lpstr>
      <vt:lpstr>Calibri</vt:lpstr>
      <vt:lpstr>Calibri Light</vt:lpstr>
      <vt:lpstr>Comic Sans MS</vt:lpstr>
      <vt:lpstr>Palatino</vt:lpstr>
      <vt:lpstr>Times New Roman</vt:lpstr>
      <vt:lpstr>Office Theme</vt:lpstr>
      <vt:lpstr>Evidence Informed Approaches with Compulsive Sexual Behavior Disorder: A Strength Based Approach</vt:lpstr>
      <vt:lpstr>Learning Objectives</vt:lpstr>
      <vt:lpstr>Agenda </vt:lpstr>
      <vt:lpstr>What is it?</vt:lpstr>
      <vt:lpstr>What is it?</vt:lpstr>
      <vt:lpstr>PowerPoint Presentation</vt:lpstr>
      <vt:lpstr>Controversy </vt:lpstr>
      <vt:lpstr>A “Simple” definition</vt:lpstr>
      <vt:lpstr>A “Simple” definition</vt:lpstr>
      <vt:lpstr>Essential Elements</vt:lpstr>
      <vt:lpstr>Manifestations</vt:lpstr>
      <vt:lpstr>Manifestations</vt:lpstr>
      <vt:lpstr>Manifestations Carnes (1989)</vt:lpstr>
      <vt:lpstr>Manifestations Kafka (2010)</vt:lpstr>
      <vt:lpstr>Treatment-Oriented Typology</vt:lpstr>
      <vt:lpstr>Conceptualization</vt:lpstr>
      <vt:lpstr>Initial Big Three</vt:lpstr>
      <vt:lpstr>Sexual Compulsivity (Coleman, 1987)</vt:lpstr>
      <vt:lpstr>Sexual Impulsivity (Barth &amp; Kinder, 1987)</vt:lpstr>
      <vt:lpstr>Sexual Addiction (Carnes, 1983, 2001)</vt:lpstr>
      <vt:lpstr>Sexual Addiction (Carnes, 1983, 2001)</vt:lpstr>
      <vt:lpstr>Review of the Big Three</vt:lpstr>
      <vt:lpstr>Dual-control Model (Janssen &amp; Bancroft, 2023) Janssen, (2023, September 30) Youtube. https://www.youtube.com/watch?v=0JeHr9VNQbs </vt:lpstr>
      <vt:lpstr>The Sexual Inhibition/Sexual Excitation Scales</vt:lpstr>
      <vt:lpstr>Relevance</vt:lpstr>
      <vt:lpstr>Prevalence</vt:lpstr>
      <vt:lpstr>CSBD and Sexual Offending</vt:lpstr>
      <vt:lpstr>Risk Relevant Concept: STABLE 2007</vt:lpstr>
      <vt:lpstr>Risk Relevant Concept: STABLE 2007</vt:lpstr>
      <vt:lpstr>Risk Relevant Concept: VRS:SO</vt:lpstr>
      <vt:lpstr>Motivation-Facilitation Model</vt:lpstr>
      <vt:lpstr>Structure</vt:lpstr>
      <vt:lpstr>CATEGORICAL ENTITIES VS CONTINUOUSLY DISTRIBUTED TRAITS</vt:lpstr>
      <vt:lpstr>Dimensions vs Categories (Haslam et al., 2020)</vt:lpstr>
      <vt:lpstr>Is it Dimensional or categorical?</vt:lpstr>
      <vt:lpstr>Taxometric Research (Graham et al., 2015; Marcus et al., 2011; Walters et al., 2011)</vt:lpstr>
      <vt:lpstr>PowerPoint Presentation</vt:lpstr>
      <vt:lpstr>Taxometric Research (Kingston et al. 2018 )</vt:lpstr>
      <vt:lpstr>Dimensions of CSBD (Winters et al., 2010 Carvalho et al., 2015)</vt:lpstr>
      <vt:lpstr>Dimensions of CSBD (Kingston et al., 2017; Knight, 2018)</vt:lpstr>
      <vt:lpstr>Dimensions of CSBD (Kingston et al., 2017; Knight, 2018)</vt:lpstr>
      <vt:lpstr>Definition and Assessment</vt:lpstr>
      <vt:lpstr>Definition: Diagnosis (Gola, Lewczuk, Potenza, Kingston, Grubbs, Stark, &amp; Reid, 2020) </vt:lpstr>
      <vt:lpstr>Definition: Diagnosis (Gola, Lewczuk, Potenza, Kingston, Grubbs, Stark, &amp; Reid, 2020) </vt:lpstr>
      <vt:lpstr>Definition: Diagnosis</vt:lpstr>
      <vt:lpstr>Definition: Diagnosis</vt:lpstr>
      <vt:lpstr>Definition: Diagnosis</vt:lpstr>
      <vt:lpstr>Definition: Diagnosis</vt:lpstr>
      <vt:lpstr>Definition: Diagnosis</vt:lpstr>
      <vt:lpstr>Definition: Diagnosis</vt:lpstr>
      <vt:lpstr>Definition: Diagnosis</vt:lpstr>
      <vt:lpstr>Definition: Diagnosis</vt:lpstr>
      <vt:lpstr>Diagnosis</vt:lpstr>
      <vt:lpstr>Diagnosis</vt:lpstr>
      <vt:lpstr>Definition: Diagnosis</vt:lpstr>
      <vt:lpstr>Definition: Diagnosis</vt:lpstr>
      <vt:lpstr>Compulsive Sexual Behavior Disorder</vt:lpstr>
      <vt:lpstr>Diagnostic Options</vt:lpstr>
      <vt:lpstr>Assessment: Screening</vt:lpstr>
      <vt:lpstr>PowerPoint Presentation</vt:lpstr>
      <vt:lpstr>CSBD:DI</vt:lpstr>
      <vt:lpstr>Assessment Overview</vt:lpstr>
      <vt:lpstr>Dimensions of CSBD</vt:lpstr>
      <vt:lpstr>Sexual Drive</vt:lpstr>
      <vt:lpstr>Normative Data</vt:lpstr>
      <vt:lpstr>PowerPoint Presentation</vt:lpstr>
      <vt:lpstr>Identifying High Rates of Sexual Behavior (Långström &amp; Hanson, 2006)</vt:lpstr>
      <vt:lpstr>PowerPoint Presentation</vt:lpstr>
      <vt:lpstr>Canadian Sex Statistics</vt:lpstr>
      <vt:lpstr>Canadian Sex Statistics</vt:lpstr>
      <vt:lpstr>SCS Percentile Ranks</vt:lpstr>
      <vt:lpstr>HBI Percentile Ranks</vt:lpstr>
      <vt:lpstr>PowerPoint Presentation</vt:lpstr>
      <vt:lpstr>PowerPoint Presentation</vt:lpstr>
      <vt:lpstr>Orgasm Frequency</vt:lpstr>
      <vt:lpstr>TSO Meta-Analysis</vt:lpstr>
      <vt:lpstr>PowerPoint Presentation</vt:lpstr>
      <vt:lpstr>PowerPoint Presentation</vt:lpstr>
      <vt:lpstr>Measurement of CSBD</vt:lpstr>
      <vt:lpstr>PowerPoint Presentation</vt:lpstr>
      <vt:lpstr>PowerPoint Presentation</vt:lpstr>
      <vt:lpstr>Psychometric Properties of HD Assessment Tools</vt:lpstr>
      <vt:lpstr>Recommended Assessment Approach</vt:lpstr>
      <vt:lpstr>Treatment</vt:lpstr>
      <vt:lpstr>Types of Interventions</vt:lpstr>
      <vt:lpstr>Support Groups: 12 Steps</vt:lpstr>
      <vt:lpstr>12 Steps</vt:lpstr>
      <vt:lpstr>PowerPoint Presentation</vt:lpstr>
      <vt:lpstr>PowerPoint Presentation</vt:lpstr>
      <vt:lpstr>PowerPoint Presentation</vt:lpstr>
      <vt:lpstr>PowerPoint Presentation</vt:lpstr>
      <vt:lpstr>Residential Treatment Programs</vt:lpstr>
      <vt:lpstr>PowerPoint Presentation</vt:lpstr>
      <vt:lpstr>Empirically-Informed Approaches</vt:lpstr>
      <vt:lpstr>PowerPoint Presentation</vt:lpstr>
      <vt:lpstr>Phased Approach</vt:lpstr>
      <vt:lpstr>Phased Approach</vt:lpstr>
      <vt:lpstr>Phased Approach</vt:lpstr>
      <vt:lpstr>Phase 1: Enhancing Motivation </vt:lpstr>
      <vt:lpstr>Approaches Toward Treatment</vt:lpstr>
      <vt:lpstr>Relationship Factors</vt:lpstr>
      <vt:lpstr>MI: Key Principles </vt:lpstr>
      <vt:lpstr>PowerPoint Presentation</vt:lpstr>
      <vt:lpstr>Autobiography</vt:lpstr>
      <vt:lpstr>Phase 2: Core Issues</vt:lpstr>
      <vt:lpstr>Mood Monitoring</vt:lpstr>
      <vt:lpstr>PowerPoint Presentation</vt:lpstr>
      <vt:lpstr>Chain Analysis (Linehan, 2002)</vt:lpstr>
      <vt:lpstr>Phase 3: Building a Better Future</vt:lpstr>
      <vt:lpstr>Self-Management Plan</vt:lpstr>
      <vt:lpstr>Does it work?</vt:lpstr>
      <vt:lpstr>Outcome</vt:lpstr>
      <vt:lpstr>Conclusions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Perspectives on Compulsive Sexual Behavior Disorder</dc:title>
  <dc:creator>Drew Kingston</dc:creator>
  <cp:lastModifiedBy>Drew Kingston</cp:lastModifiedBy>
  <cp:revision>153</cp:revision>
  <cp:lastPrinted>2021-12-16T17:58:11Z</cp:lastPrinted>
  <dcterms:created xsi:type="dcterms:W3CDTF">2021-12-16T00:33:04Z</dcterms:created>
  <dcterms:modified xsi:type="dcterms:W3CDTF">2024-06-11T17:56:54Z</dcterms:modified>
</cp:coreProperties>
</file>